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8" r:id="rId3"/>
    <p:sldId id="383" r:id="rId4"/>
    <p:sldId id="275" r:id="rId5"/>
    <p:sldId id="384" r:id="rId6"/>
    <p:sldId id="385" r:id="rId7"/>
    <p:sldId id="386" r:id="rId8"/>
    <p:sldId id="277" r:id="rId9"/>
    <p:sldId id="376" r:id="rId10"/>
    <p:sldId id="374" r:id="rId11"/>
    <p:sldId id="380" r:id="rId12"/>
    <p:sldId id="278" r:id="rId13"/>
    <p:sldId id="389" r:id="rId14"/>
    <p:sldId id="304" r:id="rId15"/>
    <p:sldId id="283" r:id="rId16"/>
    <p:sldId id="390" r:id="rId17"/>
    <p:sldId id="395" r:id="rId18"/>
    <p:sldId id="396" r:id="rId19"/>
    <p:sldId id="265" r:id="rId20"/>
    <p:sldId id="303" r:id="rId21"/>
    <p:sldId id="301" r:id="rId22"/>
    <p:sldId id="399" r:id="rId23"/>
    <p:sldId id="397" r:id="rId24"/>
    <p:sldId id="264" r:id="rId25"/>
    <p:sldId id="393" r:id="rId26"/>
    <p:sldId id="403" r:id="rId27"/>
    <p:sldId id="401" r:id="rId28"/>
    <p:sldId id="402" r:id="rId29"/>
    <p:sldId id="404" r:id="rId30"/>
    <p:sldId id="405" r:id="rId31"/>
    <p:sldId id="411" r:id="rId32"/>
    <p:sldId id="412" r:id="rId33"/>
    <p:sldId id="413" r:id="rId34"/>
    <p:sldId id="414" r:id="rId35"/>
    <p:sldId id="26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49"/>
    <p:restoredTop sz="92426"/>
  </p:normalViewPr>
  <p:slideViewPr>
    <p:cSldViewPr snapToGrid="0">
      <p:cViewPr varScale="1">
        <p:scale>
          <a:sx n="125" d="100"/>
          <a:sy n="125" d="100"/>
        </p:scale>
        <p:origin x="7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D1EEE-C6DB-DA46-B20F-B8172D543963}" type="datetimeFigureOut">
              <a:rPr lang="en-US" smtClean="0"/>
              <a:t>8/24/26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A2A09B-40E3-D745-86D5-D7782E2FBF14}" type="slidenum">
              <a:rPr lang="en-US" smtClean="0"/>
              <a:t>‹#›</a:t>
            </a:fld>
            <a:endParaRPr lang="en-US"/>
          </a:p>
        </p:txBody>
      </p:sp>
    </p:spTree>
    <p:extLst>
      <p:ext uri="{BB962C8B-B14F-4D97-AF65-F5344CB8AC3E}">
        <p14:creationId xmlns:p14="http://schemas.microsoft.com/office/powerpoint/2010/main" val="2664638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a:t>
            </a:fld>
            <a:endParaRPr lang="en-US"/>
          </a:p>
        </p:txBody>
      </p:sp>
    </p:spTree>
    <p:extLst>
      <p:ext uri="{BB962C8B-B14F-4D97-AF65-F5344CB8AC3E}">
        <p14:creationId xmlns:p14="http://schemas.microsoft.com/office/powerpoint/2010/main" val="999813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tested the install process I’ll walk through today, but there will always be errors because everyone’s computer set up is different. Make sure you’re able to complete all of these steps and if not, come to office hours tomorrow or reach out to us on piazza</a:t>
            </a:r>
          </a:p>
          <a:p>
            <a:r>
              <a:rPr lang="en-US" dirty="0"/>
              <a:t>You should have learned coding basics (prompt students?) </a:t>
            </a:r>
          </a:p>
          <a:p>
            <a:r>
              <a:rPr lang="en-US" dirty="0"/>
              <a:t>What we found last semester was that a lot of students needed help with getting their computer set up in a way that made coding seamless, so they could focus on writing good code that worked well and tied all of the pieces together</a:t>
            </a:r>
          </a:p>
          <a:p>
            <a:r>
              <a:rPr lang="en-US" dirty="0"/>
              <a:t>We found that even if they could write a for loop or if statement, it was often hard to understand why sometimes code ran in different places, or why they needed anaconda in the </a:t>
            </a:r>
            <a:r>
              <a:rPr lang="en-US"/>
              <a:t>first place</a:t>
            </a:r>
            <a:endParaRPr lang="en-US" dirty="0"/>
          </a:p>
          <a:p>
            <a:r>
              <a:rPr lang="en-US" dirty="0"/>
              <a:t>A lot of students also needed some coding principles or guiding practices, more than a regurgitation of syntax or basic coding structures that they could google. Where students were struggling was often, I don’t know how to interpret coding errors, writing repetitive code that then made mistakes because things were copied and pasted multiple times, just figuring out how to even structure an approach to the problem they were solving (in plain English)</a:t>
            </a:r>
          </a:p>
        </p:txBody>
      </p:sp>
      <p:sp>
        <p:nvSpPr>
          <p:cNvPr id="4" name="Slide Number Placeholder 3"/>
          <p:cNvSpPr>
            <a:spLocks noGrp="1"/>
          </p:cNvSpPr>
          <p:nvPr>
            <p:ph type="sldNum" sz="quarter" idx="5"/>
          </p:nvPr>
        </p:nvSpPr>
        <p:spPr/>
        <p:txBody>
          <a:bodyPr/>
          <a:lstStyle/>
          <a:p>
            <a:fld id="{00A2A09B-40E3-D745-86D5-D7782E2FBF14}" type="slidenum">
              <a:rPr lang="en-US" smtClean="0"/>
              <a:t>2</a:t>
            </a:fld>
            <a:endParaRPr lang="en-US"/>
          </a:p>
        </p:txBody>
      </p:sp>
    </p:spTree>
    <p:extLst>
      <p:ext uri="{BB962C8B-B14F-4D97-AF65-F5344CB8AC3E}">
        <p14:creationId xmlns:p14="http://schemas.microsoft.com/office/powerpoint/2010/main" val="3939409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talking about my rationale for this intro based on the last two semesters of feedback and problems that arose</a:t>
            </a:r>
          </a:p>
        </p:txBody>
      </p:sp>
      <p:sp>
        <p:nvSpPr>
          <p:cNvPr id="4" name="Slide Number Placeholder 3"/>
          <p:cNvSpPr>
            <a:spLocks noGrp="1"/>
          </p:cNvSpPr>
          <p:nvPr>
            <p:ph type="sldNum" sz="quarter" idx="5"/>
          </p:nvPr>
        </p:nvSpPr>
        <p:spPr/>
        <p:txBody>
          <a:bodyPr/>
          <a:lstStyle/>
          <a:p>
            <a:fld id="{00A2A09B-40E3-D745-86D5-D7782E2FBF14}" type="slidenum">
              <a:rPr lang="en-US" smtClean="0"/>
              <a:t>3</a:t>
            </a:fld>
            <a:endParaRPr lang="en-US"/>
          </a:p>
        </p:txBody>
      </p:sp>
    </p:spTree>
    <p:extLst>
      <p:ext uri="{BB962C8B-B14F-4D97-AF65-F5344CB8AC3E}">
        <p14:creationId xmlns:p14="http://schemas.microsoft.com/office/powerpoint/2010/main" val="1772176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Naming conventions for files and folders</a:t>
            </a:r>
          </a:p>
          <a:p>
            <a:pPr lvl="1"/>
            <a:r>
              <a:rPr lang="en-US" dirty="0">
                <a:solidFill>
                  <a:schemeClr val="accent6"/>
                </a:solidFill>
              </a:rPr>
              <a:t>Enumerate</a:t>
            </a:r>
            <a:r>
              <a:rPr lang="en-US" dirty="0"/>
              <a:t> code in a pipeline when step-by-step (1_xxx.py, 2_xxx.py, </a:t>
            </a:r>
            <a:r>
              <a:rPr lang="en-US" dirty="0" err="1"/>
              <a:t>etc</a:t>
            </a:r>
            <a:r>
              <a:rPr lang="en-US" dirty="0"/>
              <a:t>)</a:t>
            </a:r>
          </a:p>
          <a:p>
            <a:pPr lvl="1"/>
            <a:r>
              <a:rPr lang="en-US" dirty="0"/>
              <a:t>Python files should have a </a:t>
            </a:r>
            <a:r>
              <a:rPr lang="en-US" dirty="0">
                <a:solidFill>
                  <a:schemeClr val="accent6"/>
                </a:solidFill>
              </a:rPr>
              <a:t>clear, descriptive name </a:t>
            </a:r>
            <a:r>
              <a:rPr lang="en-US" dirty="0"/>
              <a:t>for importing (</a:t>
            </a:r>
            <a:r>
              <a:rPr lang="en-US" dirty="0" err="1"/>
              <a:t>numerical_solvers.py</a:t>
            </a:r>
            <a:r>
              <a:rPr lang="en-US" dirty="0"/>
              <a:t>, </a:t>
            </a:r>
            <a:r>
              <a:rPr lang="en-US" dirty="0" err="1"/>
              <a:t>statistical_tests.py</a:t>
            </a:r>
            <a:r>
              <a:rPr lang="en-US" dirty="0"/>
              <a:t>, </a:t>
            </a:r>
            <a:r>
              <a:rPr lang="en-US" dirty="0" err="1"/>
              <a:t>classification.py</a:t>
            </a:r>
            <a:r>
              <a:rPr lang="en-US" dirty="0"/>
              <a:t>, </a:t>
            </a:r>
            <a:r>
              <a:rPr lang="en-US" dirty="0" err="1"/>
              <a:t>etc</a:t>
            </a:r>
            <a:r>
              <a:rPr lang="en-US" dirty="0"/>
              <a:t>)</a:t>
            </a:r>
          </a:p>
          <a:p>
            <a:pPr lvl="1"/>
            <a:r>
              <a:rPr lang="en-US" dirty="0"/>
              <a:t>No files should have “template” in the title (i.e. </a:t>
            </a:r>
            <a:r>
              <a:rPr lang="en-US" dirty="0">
                <a:solidFill>
                  <a:schemeClr val="accent6"/>
                </a:solidFill>
              </a:rPr>
              <a:t>rename</a:t>
            </a:r>
            <a:r>
              <a:rPr lang="en-US" dirty="0"/>
              <a:t> any files you get from Canvas!)</a:t>
            </a:r>
          </a:p>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4</a:t>
            </a:fld>
            <a:endParaRPr lang="en-US"/>
          </a:p>
        </p:txBody>
      </p:sp>
    </p:spTree>
    <p:extLst>
      <p:ext uri="{BB962C8B-B14F-4D97-AF65-F5344CB8AC3E}">
        <p14:creationId xmlns:p14="http://schemas.microsoft.com/office/powerpoint/2010/main" val="2740491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9</a:t>
            </a:fld>
            <a:endParaRPr lang="en-US"/>
          </a:p>
        </p:txBody>
      </p:sp>
    </p:spTree>
    <p:extLst>
      <p:ext uri="{BB962C8B-B14F-4D97-AF65-F5344CB8AC3E}">
        <p14:creationId xmlns:p14="http://schemas.microsoft.com/office/powerpoint/2010/main" val="2183650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10</a:t>
            </a:fld>
            <a:endParaRPr lang="en-US"/>
          </a:p>
        </p:txBody>
      </p:sp>
    </p:spTree>
    <p:extLst>
      <p:ext uri="{BB962C8B-B14F-4D97-AF65-F5344CB8AC3E}">
        <p14:creationId xmlns:p14="http://schemas.microsoft.com/office/powerpoint/2010/main" val="1100612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11</a:t>
            </a:fld>
            <a:endParaRPr lang="en-US"/>
          </a:p>
        </p:txBody>
      </p:sp>
    </p:spTree>
    <p:extLst>
      <p:ext uri="{BB962C8B-B14F-4D97-AF65-F5344CB8AC3E}">
        <p14:creationId xmlns:p14="http://schemas.microsoft.com/office/powerpoint/2010/main" val="2123907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12</a:t>
            </a:fld>
            <a:endParaRPr lang="en-US"/>
          </a:p>
        </p:txBody>
      </p:sp>
    </p:spTree>
    <p:extLst>
      <p:ext uri="{BB962C8B-B14F-4D97-AF65-F5344CB8AC3E}">
        <p14:creationId xmlns:p14="http://schemas.microsoft.com/office/powerpoint/2010/main" val="268784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13</a:t>
            </a:fld>
            <a:endParaRPr lang="en-US"/>
          </a:p>
        </p:txBody>
      </p:sp>
    </p:spTree>
    <p:extLst>
      <p:ext uri="{BB962C8B-B14F-4D97-AF65-F5344CB8AC3E}">
        <p14:creationId xmlns:p14="http://schemas.microsoft.com/office/powerpoint/2010/main" val="3480708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Selecting the interpreter via the VS Code </a:t>
            </a:r>
            <a:r>
              <a:rPr lang="en-US" b="1" dirty="0">
                <a:effectLst/>
              </a:rPr>
              <a:t>Command Palette</a:t>
            </a:r>
            <a:r>
              <a:rPr lang="en-US" dirty="0"/>
              <a:t> configures the entire IDE experience (linting, debugging, run button, etc.) for that environment, and will automatically activate that environment in any </a:t>
            </a:r>
            <a:r>
              <a:rPr lang="en-US" i="1" dirty="0">
                <a:effectLst/>
              </a:rPr>
              <a:t>new</a:t>
            </a:r>
            <a:r>
              <a:rPr lang="en-US" dirty="0"/>
              <a:t> terminal windows you create</a:t>
            </a:r>
            <a:r>
              <a:rPr lang="en-US" b="0" i="0" dirty="0">
                <a:solidFill>
                  <a:srgbClr val="0A0A0A"/>
                </a:solidFill>
                <a:effectLst/>
                <a:latin typeface="Google Sans"/>
              </a:rPr>
              <a:t>. Activating an environment directly in the </a:t>
            </a:r>
            <a:r>
              <a:rPr lang="en-US" b="1" i="0" dirty="0">
                <a:solidFill>
                  <a:srgbClr val="0A0A0A"/>
                </a:solidFill>
                <a:effectLst/>
                <a:latin typeface="Google Sans"/>
              </a:rPr>
              <a:t>terminal</a:t>
            </a:r>
            <a:r>
              <a:rPr lang="en-US" b="0" i="0" dirty="0">
                <a:solidFill>
                  <a:srgbClr val="0A0A0A"/>
                </a:solidFill>
                <a:effectLst/>
                <a:latin typeface="Google Sans"/>
              </a:rPr>
              <a:t> using commands like </a:t>
            </a:r>
            <a:r>
              <a:rPr lang="en-US" dirty="0"/>
              <a:t>source activate</a:t>
            </a:r>
            <a:r>
              <a:rPr lang="en-US" b="0" i="0" dirty="0">
                <a:solidFill>
                  <a:srgbClr val="0A0A0A"/>
                </a:solidFill>
                <a:effectLst/>
                <a:latin typeface="Google Sans"/>
              </a:rPr>
              <a:t> only affects that specific, single terminal session. </a:t>
            </a:r>
            <a:endParaRPr lang="en-US" dirty="0"/>
          </a:p>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14</a:t>
            </a:fld>
            <a:endParaRPr lang="en-US"/>
          </a:p>
        </p:txBody>
      </p:sp>
    </p:spTree>
    <p:extLst>
      <p:ext uri="{BB962C8B-B14F-4D97-AF65-F5344CB8AC3E}">
        <p14:creationId xmlns:p14="http://schemas.microsoft.com/office/powerpoint/2010/main" val="435897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16</a:t>
            </a:fld>
            <a:endParaRPr lang="en-US"/>
          </a:p>
        </p:txBody>
      </p:sp>
    </p:spTree>
    <p:extLst>
      <p:ext uri="{BB962C8B-B14F-4D97-AF65-F5344CB8AC3E}">
        <p14:creationId xmlns:p14="http://schemas.microsoft.com/office/powerpoint/2010/main" val="2661415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EB2C6-4A19-E7DB-042A-B877738685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11D67-4EC2-1748-6583-2D0C52DC2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7A81FA-63BB-1C6E-3877-294D8EF9C8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44AA41-B476-CF9F-32B9-1925D9C7A777}"/>
              </a:ext>
            </a:extLst>
          </p:cNvPr>
          <p:cNvSpPr>
            <a:spLocks noGrp="1"/>
          </p:cNvSpPr>
          <p:nvPr>
            <p:ph type="sldNum" sz="quarter" idx="5"/>
          </p:nvPr>
        </p:nvSpPr>
        <p:spPr/>
        <p:txBody>
          <a:bodyPr/>
          <a:lstStyle/>
          <a:p>
            <a:fld id="{00A2A09B-40E3-D745-86D5-D7782E2FBF14}" type="slidenum">
              <a:rPr lang="en-US" smtClean="0"/>
              <a:t>18</a:t>
            </a:fld>
            <a:endParaRPr lang="en-US"/>
          </a:p>
        </p:txBody>
      </p:sp>
    </p:spTree>
    <p:extLst>
      <p:ext uri="{BB962C8B-B14F-4D97-AF65-F5344CB8AC3E}">
        <p14:creationId xmlns:p14="http://schemas.microsoft.com/office/powerpoint/2010/main" val="2310191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19</a:t>
            </a:fld>
            <a:endParaRPr lang="en-US"/>
          </a:p>
        </p:txBody>
      </p:sp>
    </p:spTree>
    <p:extLst>
      <p:ext uri="{BB962C8B-B14F-4D97-AF65-F5344CB8AC3E}">
        <p14:creationId xmlns:p14="http://schemas.microsoft.com/office/powerpoint/2010/main" val="592817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ECC52-57A8-25BE-2DDB-CE2A2C892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37F2DE-02A7-E02A-9BCC-9E9292131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DC15F-D6CF-593D-CBDA-CA7DFC49D1DE}"/>
              </a:ext>
            </a:extLst>
          </p:cNvPr>
          <p:cNvSpPr>
            <a:spLocks noGrp="1"/>
          </p:cNvSpPr>
          <p:nvPr>
            <p:ph type="body" idx="1"/>
          </p:nvPr>
        </p:nvSpPr>
        <p:spPr/>
        <p:txBody>
          <a:bodyPr/>
          <a:lstStyle/>
          <a:p>
            <a:r>
              <a:rPr lang="en-US" dirty="0"/>
              <a:t>https://</a:t>
            </a:r>
            <a:r>
              <a:rPr lang="en-US" dirty="0" err="1"/>
              <a:t>serverspace.us</a:t>
            </a:r>
            <a:r>
              <a:rPr lang="en-US" dirty="0"/>
              <a:t>/support/help/git-pull-fetch-and-clone-</a:t>
            </a:r>
            <a:r>
              <a:rPr lang="en-US" dirty="0" err="1"/>
              <a:t>whats</a:t>
            </a:r>
            <a:r>
              <a:rPr lang="en-US" dirty="0"/>
              <a:t>-the-difference/</a:t>
            </a:r>
          </a:p>
        </p:txBody>
      </p:sp>
      <p:sp>
        <p:nvSpPr>
          <p:cNvPr id="4" name="Slide Number Placeholder 3">
            <a:extLst>
              <a:ext uri="{FF2B5EF4-FFF2-40B4-BE49-F238E27FC236}">
                <a16:creationId xmlns:a16="http://schemas.microsoft.com/office/drawing/2014/main" id="{974174E7-C9B9-C1FB-4B6F-C576C4CA4D1F}"/>
              </a:ext>
            </a:extLst>
          </p:cNvPr>
          <p:cNvSpPr>
            <a:spLocks noGrp="1"/>
          </p:cNvSpPr>
          <p:nvPr>
            <p:ph type="sldNum" sz="quarter" idx="5"/>
          </p:nvPr>
        </p:nvSpPr>
        <p:spPr/>
        <p:txBody>
          <a:bodyPr/>
          <a:lstStyle/>
          <a:p>
            <a:fld id="{00A2A09B-40E3-D745-86D5-D7782E2FBF14}" type="slidenum">
              <a:rPr lang="en-US" smtClean="0"/>
              <a:t>23</a:t>
            </a:fld>
            <a:endParaRPr lang="en-US"/>
          </a:p>
        </p:txBody>
      </p:sp>
    </p:spTree>
    <p:extLst>
      <p:ext uri="{BB962C8B-B14F-4D97-AF65-F5344CB8AC3E}">
        <p14:creationId xmlns:p14="http://schemas.microsoft.com/office/powerpoint/2010/main" val="1387628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24</a:t>
            </a:fld>
            <a:endParaRPr lang="en-US"/>
          </a:p>
        </p:txBody>
      </p:sp>
    </p:spTree>
    <p:extLst>
      <p:ext uri="{BB962C8B-B14F-4D97-AF65-F5344CB8AC3E}">
        <p14:creationId xmlns:p14="http://schemas.microsoft.com/office/powerpoint/2010/main" val="1909039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29</a:t>
            </a:fld>
            <a:endParaRPr lang="en-US"/>
          </a:p>
        </p:txBody>
      </p:sp>
    </p:spTree>
    <p:extLst>
      <p:ext uri="{BB962C8B-B14F-4D97-AF65-F5344CB8AC3E}">
        <p14:creationId xmlns:p14="http://schemas.microsoft.com/office/powerpoint/2010/main" val="3528833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30</a:t>
            </a:fld>
            <a:endParaRPr lang="en-US"/>
          </a:p>
        </p:txBody>
      </p:sp>
    </p:spTree>
    <p:extLst>
      <p:ext uri="{BB962C8B-B14F-4D97-AF65-F5344CB8AC3E}">
        <p14:creationId xmlns:p14="http://schemas.microsoft.com/office/powerpoint/2010/main" val="1773437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31</a:t>
            </a:fld>
            <a:endParaRPr lang="en-US"/>
          </a:p>
        </p:txBody>
      </p:sp>
    </p:spTree>
    <p:extLst>
      <p:ext uri="{BB962C8B-B14F-4D97-AF65-F5344CB8AC3E}">
        <p14:creationId xmlns:p14="http://schemas.microsoft.com/office/powerpoint/2010/main" val="694687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32</a:t>
            </a:fld>
            <a:endParaRPr lang="en-US"/>
          </a:p>
        </p:txBody>
      </p:sp>
    </p:spTree>
    <p:extLst>
      <p:ext uri="{BB962C8B-B14F-4D97-AF65-F5344CB8AC3E}">
        <p14:creationId xmlns:p14="http://schemas.microsoft.com/office/powerpoint/2010/main" val="1891848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33</a:t>
            </a:fld>
            <a:endParaRPr lang="en-US"/>
          </a:p>
        </p:txBody>
      </p:sp>
    </p:spTree>
    <p:extLst>
      <p:ext uri="{BB962C8B-B14F-4D97-AF65-F5344CB8AC3E}">
        <p14:creationId xmlns:p14="http://schemas.microsoft.com/office/powerpoint/2010/main" val="2149135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2A09B-40E3-D745-86D5-D7782E2FBF14}" type="slidenum">
              <a:rPr lang="en-US" smtClean="0"/>
              <a:t>34</a:t>
            </a:fld>
            <a:endParaRPr lang="en-US"/>
          </a:p>
        </p:txBody>
      </p:sp>
    </p:spTree>
    <p:extLst>
      <p:ext uri="{BB962C8B-B14F-4D97-AF65-F5344CB8AC3E}">
        <p14:creationId xmlns:p14="http://schemas.microsoft.com/office/powerpoint/2010/main" val="36029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7513-3A01-C3D1-4A27-3F1D63689014}"/>
              </a:ext>
            </a:extLst>
          </p:cNvPr>
          <p:cNvSpPr>
            <a:spLocks noGrp="1"/>
          </p:cNvSpPr>
          <p:nvPr>
            <p:ph type="ctrTitle"/>
          </p:nvPr>
        </p:nvSpPr>
        <p:spPr>
          <a:xfrm>
            <a:off x="2693581" y="1877274"/>
            <a:ext cx="6804838" cy="2387600"/>
          </a:xfrm>
        </p:spPr>
        <p:txBody>
          <a:bodyPr anchor="b"/>
          <a:lstStyle>
            <a:lvl1pPr algn="ctr">
              <a:defRPr sz="6000" b="1" i="0">
                <a:solidFill>
                  <a:schemeClr val="tx2"/>
                </a:solidFill>
                <a:latin typeface=""/>
                <a:ea typeface="SF Pro Semibold" pitchFamily="2" charset="0"/>
                <a:cs typeface="SF Pro Semibol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658B1689-7FD7-A945-AE79-D23D2980B051}"/>
              </a:ext>
            </a:extLst>
          </p:cNvPr>
          <p:cNvSpPr>
            <a:spLocks noGrp="1"/>
          </p:cNvSpPr>
          <p:nvPr>
            <p:ph type="subTitle" idx="1"/>
          </p:nvPr>
        </p:nvSpPr>
        <p:spPr>
          <a:xfrm>
            <a:off x="2693580" y="4264874"/>
            <a:ext cx="6804839" cy="1655762"/>
          </a:xfrm>
        </p:spPr>
        <p:txBody>
          <a:bodyPr/>
          <a:lstStyle>
            <a:lvl1pPr marL="0" indent="0" algn="ctr">
              <a:buNone/>
              <a:defRPr sz="2400" b="0" i="0">
                <a:solidFill>
                  <a:schemeClr val="tx2"/>
                </a:solidFill>
                <a:latin typeface=""/>
                <a:ea typeface="SF Pro Semibold" pitchFamily="2" charset="0"/>
                <a:cs typeface="SF Pro Semibol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20A17D-5E3E-F3F3-558F-0EC4CA8B9405}"/>
              </a:ext>
            </a:extLst>
          </p:cNvPr>
          <p:cNvSpPr>
            <a:spLocks noGrp="1"/>
          </p:cNvSpPr>
          <p:nvPr>
            <p:ph type="dt" sz="half" idx="10"/>
          </p:nvPr>
        </p:nvSpPr>
        <p:spPr/>
        <p:txBody>
          <a:bodyPr/>
          <a:lstStyle>
            <a:lvl1pPr>
              <a:defRPr b="0" i="0">
                <a:latin typeface="SF Pro Semibold" pitchFamily="2" charset="0"/>
                <a:ea typeface="SF Pro Semibold" pitchFamily="2" charset="0"/>
                <a:cs typeface="SF Pro Semibold" pitchFamily="2" charset="0"/>
              </a:defRPr>
            </a:lvl1pPr>
          </a:lstStyle>
          <a:p>
            <a:fld id="{8E5AB219-46A2-124C-B3B2-E7C6001AB5B8}" type="datetimeFigureOut">
              <a:rPr lang="en-US" smtClean="0"/>
              <a:pPr/>
              <a:t>8/24/26</a:t>
            </a:fld>
            <a:endParaRPr lang="en-US"/>
          </a:p>
        </p:txBody>
      </p:sp>
      <p:sp>
        <p:nvSpPr>
          <p:cNvPr id="5" name="Footer Placeholder 4">
            <a:extLst>
              <a:ext uri="{FF2B5EF4-FFF2-40B4-BE49-F238E27FC236}">
                <a16:creationId xmlns:a16="http://schemas.microsoft.com/office/drawing/2014/main" id="{404DFFF3-78A4-BA90-773C-05F14648DDEF}"/>
              </a:ext>
            </a:extLst>
          </p:cNvPr>
          <p:cNvSpPr>
            <a:spLocks noGrp="1"/>
          </p:cNvSpPr>
          <p:nvPr>
            <p:ph type="ftr" sz="quarter" idx="11"/>
          </p:nvPr>
        </p:nvSpPr>
        <p:spPr/>
        <p:txBody>
          <a:bodyPr/>
          <a:lstStyle>
            <a:lvl1pPr>
              <a:defRPr b="0" i="0">
                <a:latin typeface="SF Pro Semibold" pitchFamily="2" charset="0"/>
                <a:ea typeface="SF Pro Semibold" pitchFamily="2" charset="0"/>
                <a:cs typeface="SF Pro Semibold" pitchFamily="2" charset="0"/>
              </a:defRPr>
            </a:lvl1pPr>
          </a:lstStyle>
          <a:p>
            <a:endParaRPr lang="en-US"/>
          </a:p>
        </p:txBody>
      </p:sp>
      <p:sp>
        <p:nvSpPr>
          <p:cNvPr id="6" name="Slide Number Placeholder 5">
            <a:extLst>
              <a:ext uri="{FF2B5EF4-FFF2-40B4-BE49-F238E27FC236}">
                <a16:creationId xmlns:a16="http://schemas.microsoft.com/office/drawing/2014/main" id="{44A4136F-07A0-4EA6-5E49-71BDC84DED94}"/>
              </a:ext>
            </a:extLst>
          </p:cNvPr>
          <p:cNvSpPr>
            <a:spLocks noGrp="1"/>
          </p:cNvSpPr>
          <p:nvPr>
            <p:ph type="sldNum" sz="quarter" idx="12"/>
          </p:nvPr>
        </p:nvSpPr>
        <p:spPr/>
        <p:txBody>
          <a:bodyPr/>
          <a:lstStyle>
            <a:lvl1pPr>
              <a:defRPr b="0" i="0">
                <a:latin typeface="SF Pro Semibold" pitchFamily="2" charset="0"/>
                <a:ea typeface="SF Pro Semibold" pitchFamily="2" charset="0"/>
                <a:cs typeface="SF Pro Semibold" pitchFamily="2" charset="0"/>
              </a:defRPr>
            </a:lvl1pPr>
          </a:lstStyle>
          <a:p>
            <a:fld id="{0D9DF20D-7D64-DD4E-93FD-71BB03726D71}" type="slidenum">
              <a:rPr lang="en-US" smtClean="0"/>
              <a:pPr/>
              <a:t>‹#›</a:t>
            </a:fld>
            <a:endParaRPr lang="en-US"/>
          </a:p>
        </p:txBody>
      </p:sp>
    </p:spTree>
    <p:extLst>
      <p:ext uri="{BB962C8B-B14F-4D97-AF65-F5344CB8AC3E}">
        <p14:creationId xmlns:p14="http://schemas.microsoft.com/office/powerpoint/2010/main" val="954387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1086-FF2E-9BD7-6324-1DB60C05E7AD}"/>
              </a:ext>
            </a:extLst>
          </p:cNvPr>
          <p:cNvSpPr>
            <a:spLocks noGrp="1"/>
          </p:cNvSpPr>
          <p:nvPr>
            <p:ph type="title"/>
          </p:nvPr>
        </p:nvSpPr>
        <p:spPr>
          <a:xfrm>
            <a:off x="303146" y="2248005"/>
            <a:ext cx="3735454" cy="2872635"/>
          </a:xfrm>
        </p:spPr>
        <p:txBody>
          <a:bodyPr>
            <a:normAutofit/>
          </a:bodyPr>
          <a:lstStyle>
            <a:lvl1pPr>
              <a:defRPr sz="3600" b="0" i="0">
                <a:solidFill>
                  <a:schemeClr val="tx2"/>
                </a:solidFill>
                <a:latin typeface=""/>
                <a:ea typeface="SF Pro Semibold" pitchFamily="2" charset="0"/>
                <a:cs typeface="SF Pro Semibol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CDE0AD47-4FEA-EF10-9A97-236DCAFE695D}"/>
              </a:ext>
            </a:extLst>
          </p:cNvPr>
          <p:cNvSpPr>
            <a:spLocks noGrp="1"/>
          </p:cNvSpPr>
          <p:nvPr>
            <p:ph idx="1"/>
          </p:nvPr>
        </p:nvSpPr>
        <p:spPr>
          <a:xfrm>
            <a:off x="5334000" y="375920"/>
            <a:ext cx="6554854" cy="6197600"/>
          </a:xfrm>
          <a:solidFill>
            <a:schemeClr val="bg1">
              <a:alpha val="80497"/>
            </a:schemeClr>
          </a:solidFill>
        </p:spPr>
        <p:txBody>
          <a:bodyPr/>
          <a:lstStyle>
            <a:lvl1pPr>
              <a:defRPr b="0" i="0">
                <a:solidFill>
                  <a:schemeClr val="tx2"/>
                </a:solidFill>
                <a:latin typeface=""/>
                <a:ea typeface="SF Pro Semibold" pitchFamily="2" charset="0"/>
                <a:cs typeface="SF Pro Semibold" pitchFamily="2" charset="0"/>
              </a:defRPr>
            </a:lvl1pPr>
            <a:lvl2pPr>
              <a:defRPr b="0" i="0">
                <a:solidFill>
                  <a:schemeClr val="tx2"/>
                </a:solidFill>
                <a:latin typeface=""/>
                <a:ea typeface="SF Pro Semibold" pitchFamily="2" charset="0"/>
                <a:cs typeface="SF Pro Semibold" pitchFamily="2" charset="0"/>
              </a:defRPr>
            </a:lvl2pPr>
            <a:lvl3pPr>
              <a:defRPr b="0" i="0">
                <a:solidFill>
                  <a:schemeClr val="tx2"/>
                </a:solidFill>
                <a:latin typeface=""/>
                <a:ea typeface="SF Pro Semibold" pitchFamily="2" charset="0"/>
                <a:cs typeface="SF Pro Semibold" pitchFamily="2" charset="0"/>
              </a:defRPr>
            </a:lvl3pPr>
            <a:lvl4pPr>
              <a:defRPr b="0" i="0">
                <a:solidFill>
                  <a:schemeClr val="tx2"/>
                </a:solidFill>
                <a:latin typeface=""/>
                <a:ea typeface="SF Pro Semibold" pitchFamily="2" charset="0"/>
                <a:cs typeface="SF Pro Semibold" pitchFamily="2" charset="0"/>
              </a:defRPr>
            </a:lvl4pPr>
            <a:lvl5pPr>
              <a:defRPr b="0" i="0">
                <a:solidFill>
                  <a:schemeClr val="tx2"/>
                </a:solidFill>
                <a:latin typeface=""/>
                <a:ea typeface="SF Pro Semibold" pitchFamily="2" charset="0"/>
                <a:cs typeface="SF Pro Semibol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2156BBE-BE5F-8D04-6406-E345BD6925E5}"/>
              </a:ext>
            </a:extLst>
          </p:cNvPr>
          <p:cNvSpPr>
            <a:spLocks noGrp="1"/>
          </p:cNvSpPr>
          <p:nvPr>
            <p:ph type="ftr" sz="quarter" idx="11"/>
          </p:nvPr>
        </p:nvSpPr>
        <p:spPr>
          <a:xfrm>
            <a:off x="8077200" y="10795"/>
            <a:ext cx="4114800" cy="365125"/>
          </a:xfrm>
        </p:spPr>
        <p:txBody>
          <a:bodyPr/>
          <a:lstStyle>
            <a:lvl1pPr algn="r">
              <a:defRPr b="0" i="0">
                <a:latin typeface=""/>
                <a:ea typeface="SF Pro Semibold" pitchFamily="2" charset="0"/>
                <a:cs typeface="SF Pro Semibold" pitchFamily="2" charset="0"/>
              </a:defRPr>
            </a:lvl1pPr>
          </a:lstStyle>
          <a:p>
            <a:endParaRPr lang="en-US" dirty="0"/>
          </a:p>
        </p:txBody>
      </p:sp>
      <p:sp>
        <p:nvSpPr>
          <p:cNvPr id="6" name="Slide Number Placeholder 5">
            <a:extLst>
              <a:ext uri="{FF2B5EF4-FFF2-40B4-BE49-F238E27FC236}">
                <a16:creationId xmlns:a16="http://schemas.microsoft.com/office/drawing/2014/main" id="{562B4151-113B-5C0E-E84F-7ADF7D0EB251}"/>
              </a:ext>
            </a:extLst>
          </p:cNvPr>
          <p:cNvSpPr>
            <a:spLocks noGrp="1"/>
          </p:cNvSpPr>
          <p:nvPr>
            <p:ph type="sldNum" sz="quarter" idx="12"/>
          </p:nvPr>
        </p:nvSpPr>
        <p:spPr/>
        <p:txBody>
          <a:bodyPr/>
          <a:lstStyle>
            <a:lvl1pPr>
              <a:defRPr b="0" i="0">
                <a:latin typeface=""/>
                <a:ea typeface="SF Pro Semibold" pitchFamily="2" charset="0"/>
                <a:cs typeface="SF Pro Semibold" pitchFamily="2" charset="0"/>
              </a:defRPr>
            </a:lvl1pPr>
          </a:lstStyle>
          <a:p>
            <a:fld id="{0D9DF20D-7D64-DD4E-93FD-71BB03726D71}" type="slidenum">
              <a:rPr lang="en-US" smtClean="0"/>
              <a:pPr/>
              <a:t>‹#›</a:t>
            </a:fld>
            <a:endParaRPr lang="en-US"/>
          </a:p>
        </p:txBody>
      </p:sp>
    </p:spTree>
    <p:extLst>
      <p:ext uri="{BB962C8B-B14F-4D97-AF65-F5344CB8AC3E}">
        <p14:creationId xmlns:p14="http://schemas.microsoft.com/office/powerpoint/2010/main" val="4143050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DA47-2C68-AA8F-7EBD-4435963FDBEE}"/>
              </a:ext>
            </a:extLst>
          </p:cNvPr>
          <p:cNvSpPr>
            <a:spLocks noGrp="1"/>
          </p:cNvSpPr>
          <p:nvPr>
            <p:ph type="title"/>
          </p:nvPr>
        </p:nvSpPr>
        <p:spPr>
          <a:xfrm>
            <a:off x="3113567" y="1736726"/>
            <a:ext cx="5964866" cy="2444385"/>
          </a:xfrm>
        </p:spPr>
        <p:txBody>
          <a:bodyPr anchor="ctr">
            <a:normAutofit/>
          </a:bodyPr>
          <a:lstStyle>
            <a:lvl1pPr algn="ctr">
              <a:defRPr sz="5400" b="1" i="0">
                <a:solidFill>
                  <a:schemeClr val="tx2"/>
                </a:solidFill>
                <a:latin typeface=""/>
                <a:ea typeface="SF Pro Semibold" pitchFamily="2" charset="0"/>
                <a:cs typeface="SF Pro Semibold"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9BBEB00-7AFB-D731-5790-54F4C48B0119}"/>
              </a:ext>
            </a:extLst>
          </p:cNvPr>
          <p:cNvSpPr>
            <a:spLocks noGrp="1"/>
          </p:cNvSpPr>
          <p:nvPr>
            <p:ph type="body" idx="1"/>
          </p:nvPr>
        </p:nvSpPr>
        <p:spPr>
          <a:xfrm>
            <a:off x="3113567" y="4204494"/>
            <a:ext cx="5964866" cy="1500187"/>
          </a:xfrm>
        </p:spPr>
        <p:txBody>
          <a:bodyPr/>
          <a:lstStyle>
            <a:lvl1pPr marL="0" indent="0" algn="ctr">
              <a:buNone/>
              <a:defRPr sz="2400" b="0" i="0">
                <a:solidFill>
                  <a:schemeClr val="tx1">
                    <a:tint val="75000"/>
                  </a:schemeClr>
                </a:solidFill>
                <a:latin typeface=""/>
                <a:ea typeface="SF Pro Semibold" pitchFamily="2" charset="0"/>
                <a:cs typeface="SF Pro Semibol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C60F6C65-B1A3-CE8D-3F8F-F594F39CA7C1}"/>
              </a:ext>
            </a:extLst>
          </p:cNvPr>
          <p:cNvSpPr>
            <a:spLocks noGrp="1"/>
          </p:cNvSpPr>
          <p:nvPr>
            <p:ph type="dt" sz="half" idx="10"/>
          </p:nvPr>
        </p:nvSpPr>
        <p:spPr/>
        <p:txBody>
          <a:bodyPr/>
          <a:lstStyle>
            <a:lvl1pPr>
              <a:defRPr b="0" i="0">
                <a:latin typeface=""/>
                <a:ea typeface="SF Pro Semibold" pitchFamily="2" charset="0"/>
                <a:cs typeface="SF Pro Semibold" pitchFamily="2" charset="0"/>
              </a:defRPr>
            </a:lvl1pPr>
          </a:lstStyle>
          <a:p>
            <a:fld id="{8E5AB219-46A2-124C-B3B2-E7C6001AB5B8}" type="datetimeFigureOut">
              <a:rPr lang="en-US" smtClean="0"/>
              <a:pPr/>
              <a:t>8/24/26</a:t>
            </a:fld>
            <a:endParaRPr lang="en-US"/>
          </a:p>
        </p:txBody>
      </p:sp>
      <p:sp>
        <p:nvSpPr>
          <p:cNvPr id="5" name="Footer Placeholder 4">
            <a:extLst>
              <a:ext uri="{FF2B5EF4-FFF2-40B4-BE49-F238E27FC236}">
                <a16:creationId xmlns:a16="http://schemas.microsoft.com/office/drawing/2014/main" id="{E06834E1-407D-4EFF-52F0-8EFC6D4A56A6}"/>
              </a:ext>
            </a:extLst>
          </p:cNvPr>
          <p:cNvSpPr>
            <a:spLocks noGrp="1"/>
          </p:cNvSpPr>
          <p:nvPr>
            <p:ph type="ftr" sz="quarter" idx="11"/>
          </p:nvPr>
        </p:nvSpPr>
        <p:spPr/>
        <p:txBody>
          <a:bodyPr/>
          <a:lstStyle>
            <a:lvl1pPr>
              <a:defRPr b="0" i="0">
                <a:latin typeface=""/>
                <a:ea typeface="SF Pro Semibold" pitchFamily="2" charset="0"/>
                <a:cs typeface="SF Pro Semibold" pitchFamily="2" charset="0"/>
              </a:defRPr>
            </a:lvl1pPr>
          </a:lstStyle>
          <a:p>
            <a:endParaRPr lang="en-US"/>
          </a:p>
        </p:txBody>
      </p:sp>
      <p:sp>
        <p:nvSpPr>
          <p:cNvPr id="6" name="Slide Number Placeholder 5">
            <a:extLst>
              <a:ext uri="{FF2B5EF4-FFF2-40B4-BE49-F238E27FC236}">
                <a16:creationId xmlns:a16="http://schemas.microsoft.com/office/drawing/2014/main" id="{2B76B44B-1E12-5411-FC9D-1A1D6DA85732}"/>
              </a:ext>
            </a:extLst>
          </p:cNvPr>
          <p:cNvSpPr>
            <a:spLocks noGrp="1"/>
          </p:cNvSpPr>
          <p:nvPr>
            <p:ph type="sldNum" sz="quarter" idx="12"/>
          </p:nvPr>
        </p:nvSpPr>
        <p:spPr/>
        <p:txBody>
          <a:bodyPr/>
          <a:lstStyle>
            <a:lvl1pPr>
              <a:defRPr b="0" i="0">
                <a:latin typeface=""/>
                <a:ea typeface="SF Pro Semibold" pitchFamily="2" charset="0"/>
                <a:cs typeface="SF Pro Semibold" pitchFamily="2" charset="0"/>
              </a:defRPr>
            </a:lvl1pPr>
          </a:lstStyle>
          <a:p>
            <a:fld id="{0D9DF20D-7D64-DD4E-93FD-71BB03726D71}" type="slidenum">
              <a:rPr lang="en-US" smtClean="0"/>
              <a:pPr/>
              <a:t>‹#›</a:t>
            </a:fld>
            <a:endParaRPr lang="en-US"/>
          </a:p>
        </p:txBody>
      </p:sp>
    </p:spTree>
    <p:extLst>
      <p:ext uri="{BB962C8B-B14F-4D97-AF65-F5344CB8AC3E}">
        <p14:creationId xmlns:p14="http://schemas.microsoft.com/office/powerpoint/2010/main" val="1035865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5557-88A4-9542-D539-8A28056EE3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2A99F-766E-7C61-E6A6-F8670BF3AF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430A07-BE19-532E-B49E-F56F54F5BE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782FA0-1783-48FA-532C-DCA64F1C87F5}"/>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6" name="Footer Placeholder 5">
            <a:extLst>
              <a:ext uri="{FF2B5EF4-FFF2-40B4-BE49-F238E27FC236}">
                <a16:creationId xmlns:a16="http://schemas.microsoft.com/office/drawing/2014/main" id="{67E79FF1-4574-7A4D-F6D5-AEDFF7A028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7F88D8-9A01-1225-6D7E-5EE1D9F4D24D}"/>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621393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67989-9238-7FB5-25B3-F0DF3EC31D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CC7187-2E18-91C1-2B4F-8785F764DD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E6ADA4-92A1-D156-178D-1A4D7FAE65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9654AD-6BC4-7E61-99AE-7437EC447E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C9B9A2-6069-2CB0-910A-9E215BD5E4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793CE4-35EE-0586-018D-F946A67F452A}"/>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8" name="Footer Placeholder 7">
            <a:extLst>
              <a:ext uri="{FF2B5EF4-FFF2-40B4-BE49-F238E27FC236}">
                <a16:creationId xmlns:a16="http://schemas.microsoft.com/office/drawing/2014/main" id="{53DF48B3-AF44-3DB8-321E-69A638439E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543E55-265D-054A-3215-E6735AC014C9}"/>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774896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06A2-ECA3-D534-3C27-48E6D307B6BE}"/>
              </a:ext>
            </a:extLst>
          </p:cNvPr>
          <p:cNvSpPr>
            <a:spLocks noGrp="1"/>
          </p:cNvSpPr>
          <p:nvPr>
            <p:ph type="title"/>
          </p:nvPr>
        </p:nvSpPr>
        <p:spPr/>
        <p:txBody>
          <a:bodyPr/>
          <a:lstStyle>
            <a:lvl1pPr>
              <a:defRPr b="0" i="0">
                <a:solidFill>
                  <a:schemeClr val="tx2"/>
                </a:solidFill>
                <a:latin typeface="SF Pro Semibold" pitchFamily="2" charset="0"/>
                <a:ea typeface="SF Pro Semibold" pitchFamily="2" charset="0"/>
                <a:cs typeface="SF Pro Semibold" pitchFamily="2" charset="0"/>
              </a:defRPr>
            </a:lvl1pPr>
          </a:lstStyle>
          <a:p>
            <a:r>
              <a:rPr lang="en-US"/>
              <a:t>Click to edit Master title style</a:t>
            </a:r>
          </a:p>
        </p:txBody>
      </p:sp>
      <p:sp>
        <p:nvSpPr>
          <p:cNvPr id="3" name="Date Placeholder 2">
            <a:extLst>
              <a:ext uri="{FF2B5EF4-FFF2-40B4-BE49-F238E27FC236}">
                <a16:creationId xmlns:a16="http://schemas.microsoft.com/office/drawing/2014/main" id="{5C12BF07-4004-0FE5-68FD-B1DA610657F0}"/>
              </a:ext>
            </a:extLst>
          </p:cNvPr>
          <p:cNvSpPr>
            <a:spLocks noGrp="1"/>
          </p:cNvSpPr>
          <p:nvPr>
            <p:ph type="dt" sz="half" idx="10"/>
          </p:nvPr>
        </p:nvSpPr>
        <p:spPr/>
        <p:txBody>
          <a:bodyPr/>
          <a:lstStyle>
            <a:lvl1pPr>
              <a:defRPr>
                <a:latin typeface="SF Pro Semibold" pitchFamily="2" charset="0"/>
                <a:ea typeface="SF Pro Semibold" pitchFamily="2" charset="0"/>
                <a:cs typeface="SF Pro Semibold" pitchFamily="2" charset="0"/>
              </a:defRPr>
            </a:lvl1pPr>
          </a:lstStyle>
          <a:p>
            <a:fld id="{8E5AB219-46A2-124C-B3B2-E7C6001AB5B8}" type="datetimeFigureOut">
              <a:rPr lang="en-US" smtClean="0"/>
              <a:pPr/>
              <a:t>8/24/26</a:t>
            </a:fld>
            <a:endParaRPr lang="en-US"/>
          </a:p>
        </p:txBody>
      </p:sp>
      <p:sp>
        <p:nvSpPr>
          <p:cNvPr id="4" name="Footer Placeholder 3">
            <a:extLst>
              <a:ext uri="{FF2B5EF4-FFF2-40B4-BE49-F238E27FC236}">
                <a16:creationId xmlns:a16="http://schemas.microsoft.com/office/drawing/2014/main" id="{3DC4C9BA-B0B9-8022-30D9-ED67BC28184C}"/>
              </a:ext>
            </a:extLst>
          </p:cNvPr>
          <p:cNvSpPr>
            <a:spLocks noGrp="1"/>
          </p:cNvSpPr>
          <p:nvPr>
            <p:ph type="ftr" sz="quarter" idx="11"/>
          </p:nvPr>
        </p:nvSpPr>
        <p:spPr/>
        <p:txBody>
          <a:bodyPr/>
          <a:lstStyle>
            <a:lvl1pPr>
              <a:defRPr>
                <a:latin typeface="SF Pro Semibold" pitchFamily="2" charset="0"/>
                <a:ea typeface="SF Pro Semibold" pitchFamily="2" charset="0"/>
                <a:cs typeface="SF Pro Semibold" pitchFamily="2" charset="0"/>
              </a:defRPr>
            </a:lvl1pPr>
          </a:lstStyle>
          <a:p>
            <a:endParaRPr lang="en-US"/>
          </a:p>
        </p:txBody>
      </p:sp>
      <p:sp>
        <p:nvSpPr>
          <p:cNvPr id="5" name="Slide Number Placeholder 4">
            <a:extLst>
              <a:ext uri="{FF2B5EF4-FFF2-40B4-BE49-F238E27FC236}">
                <a16:creationId xmlns:a16="http://schemas.microsoft.com/office/drawing/2014/main" id="{B1F827E5-7A61-4FE4-F33B-B3FC94485CFC}"/>
              </a:ext>
            </a:extLst>
          </p:cNvPr>
          <p:cNvSpPr>
            <a:spLocks noGrp="1"/>
          </p:cNvSpPr>
          <p:nvPr>
            <p:ph type="sldNum" sz="quarter" idx="12"/>
          </p:nvPr>
        </p:nvSpPr>
        <p:spPr/>
        <p:txBody>
          <a:bodyPr/>
          <a:lstStyle>
            <a:lvl1pPr>
              <a:defRPr>
                <a:latin typeface="SF Pro Semibold" pitchFamily="2" charset="0"/>
                <a:ea typeface="SF Pro Semibold" pitchFamily="2" charset="0"/>
                <a:cs typeface="SF Pro Semibold" pitchFamily="2" charset="0"/>
              </a:defRPr>
            </a:lvl1pPr>
          </a:lstStyle>
          <a:p>
            <a:fld id="{0D9DF20D-7D64-DD4E-93FD-71BB03726D71}" type="slidenum">
              <a:rPr lang="en-US" smtClean="0"/>
              <a:pPr/>
              <a:t>‹#›</a:t>
            </a:fld>
            <a:endParaRPr lang="en-US"/>
          </a:p>
        </p:txBody>
      </p:sp>
    </p:spTree>
    <p:extLst>
      <p:ext uri="{BB962C8B-B14F-4D97-AF65-F5344CB8AC3E}">
        <p14:creationId xmlns:p14="http://schemas.microsoft.com/office/powerpoint/2010/main" val="64999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1DC4E2-FEC4-F900-C041-307F2BD56196}"/>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3" name="Footer Placeholder 2">
            <a:extLst>
              <a:ext uri="{FF2B5EF4-FFF2-40B4-BE49-F238E27FC236}">
                <a16:creationId xmlns:a16="http://schemas.microsoft.com/office/drawing/2014/main" id="{2C7403AA-2C66-8975-B04A-D20CA43C34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97DC9B-395F-85DE-3F0C-AB432A938608}"/>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2673910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1DC4E2-FEC4-F900-C041-307F2BD56196}"/>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3" name="Footer Placeholder 2">
            <a:extLst>
              <a:ext uri="{FF2B5EF4-FFF2-40B4-BE49-F238E27FC236}">
                <a16:creationId xmlns:a16="http://schemas.microsoft.com/office/drawing/2014/main" id="{2C7403AA-2C66-8975-B04A-D20CA43C34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97DC9B-395F-85DE-3F0C-AB432A938608}"/>
              </a:ext>
            </a:extLst>
          </p:cNvPr>
          <p:cNvSpPr>
            <a:spLocks noGrp="1"/>
          </p:cNvSpPr>
          <p:nvPr>
            <p:ph type="sldNum" sz="quarter" idx="12"/>
          </p:nvPr>
        </p:nvSpPr>
        <p:spPr/>
        <p:txBody>
          <a:bodyPr/>
          <a:lstStyle/>
          <a:p>
            <a:fld id="{0D9DF20D-7D64-DD4E-93FD-71BB03726D71}" type="slidenum">
              <a:rPr lang="en-US" smtClean="0"/>
              <a:t>‹#›</a:t>
            </a:fld>
            <a:endParaRPr lang="en-US"/>
          </a:p>
        </p:txBody>
      </p:sp>
      <p:sp>
        <p:nvSpPr>
          <p:cNvPr id="5" name="Title 1">
            <a:extLst>
              <a:ext uri="{FF2B5EF4-FFF2-40B4-BE49-F238E27FC236}">
                <a16:creationId xmlns:a16="http://schemas.microsoft.com/office/drawing/2014/main" id="{2AAA0E4E-8C3B-658A-BDC7-2A8B2319F5E6}"/>
              </a:ext>
            </a:extLst>
          </p:cNvPr>
          <p:cNvSpPr>
            <a:spLocks noGrp="1"/>
          </p:cNvSpPr>
          <p:nvPr>
            <p:ph type="title"/>
          </p:nvPr>
        </p:nvSpPr>
        <p:spPr>
          <a:xfrm>
            <a:off x="838200" y="136525"/>
            <a:ext cx="10515600" cy="848995"/>
          </a:xfrm>
        </p:spPr>
        <p:txBody>
          <a:bodyPr/>
          <a:lstStyle>
            <a:lvl1pPr algn="ctr">
              <a:defRPr b="0" i="0">
                <a:solidFill>
                  <a:schemeClr val="tx2"/>
                </a:solidFill>
                <a:latin typeface=""/>
                <a:ea typeface="SF Pro Semibold" pitchFamily="2" charset="0"/>
                <a:cs typeface="SF Pro Semibold" pitchFamily="2" charset="0"/>
              </a:defRPr>
            </a:lvl1pPr>
          </a:lstStyle>
          <a:p>
            <a:r>
              <a:rPr lang="en-US" dirty="0"/>
              <a:t>Click to edit Master title style</a:t>
            </a:r>
          </a:p>
        </p:txBody>
      </p:sp>
      <p:sp>
        <p:nvSpPr>
          <p:cNvPr id="6" name="Content Placeholder 2">
            <a:extLst>
              <a:ext uri="{FF2B5EF4-FFF2-40B4-BE49-F238E27FC236}">
                <a16:creationId xmlns:a16="http://schemas.microsoft.com/office/drawing/2014/main" id="{CB9D5AAA-A2C4-4EA4-316F-5A7889607177}"/>
              </a:ext>
            </a:extLst>
          </p:cNvPr>
          <p:cNvSpPr>
            <a:spLocks noGrp="1"/>
          </p:cNvSpPr>
          <p:nvPr>
            <p:ph idx="1"/>
          </p:nvPr>
        </p:nvSpPr>
        <p:spPr>
          <a:xfrm>
            <a:off x="838200" y="1097280"/>
            <a:ext cx="10515600" cy="5476240"/>
          </a:xfrm>
          <a:solidFill>
            <a:schemeClr val="bg1">
              <a:alpha val="80497"/>
            </a:schemeClr>
          </a:solidFill>
        </p:spPr>
        <p:txBody>
          <a:bodyPr/>
          <a:lstStyle>
            <a:lvl1pPr>
              <a:defRPr b="0" i="0">
                <a:solidFill>
                  <a:schemeClr val="tx2"/>
                </a:solidFill>
                <a:latin typeface=""/>
                <a:ea typeface="SF Pro Semibold" pitchFamily="2" charset="0"/>
                <a:cs typeface="SF Pro Semibold" pitchFamily="2" charset="0"/>
              </a:defRPr>
            </a:lvl1pPr>
            <a:lvl2pPr>
              <a:defRPr b="0" i="0">
                <a:solidFill>
                  <a:schemeClr val="tx2"/>
                </a:solidFill>
                <a:latin typeface=""/>
                <a:ea typeface="SF Pro Semibold" pitchFamily="2" charset="0"/>
                <a:cs typeface="SF Pro Semibold" pitchFamily="2" charset="0"/>
              </a:defRPr>
            </a:lvl2pPr>
            <a:lvl3pPr>
              <a:defRPr b="0" i="0">
                <a:solidFill>
                  <a:schemeClr val="tx2"/>
                </a:solidFill>
                <a:latin typeface=""/>
                <a:ea typeface="SF Pro Semibold" pitchFamily="2" charset="0"/>
                <a:cs typeface="SF Pro Semibold" pitchFamily="2" charset="0"/>
              </a:defRPr>
            </a:lvl3pPr>
            <a:lvl4pPr>
              <a:defRPr b="0" i="0">
                <a:solidFill>
                  <a:schemeClr val="tx2"/>
                </a:solidFill>
                <a:latin typeface=""/>
                <a:ea typeface="SF Pro Semibold" pitchFamily="2" charset="0"/>
                <a:cs typeface="SF Pro Semibold" pitchFamily="2" charset="0"/>
              </a:defRPr>
            </a:lvl4pPr>
            <a:lvl5pPr>
              <a:defRPr b="0" i="0">
                <a:solidFill>
                  <a:schemeClr val="tx2"/>
                </a:solidFill>
                <a:latin typeface=""/>
                <a:ea typeface="SF Pro Semibold" pitchFamily="2" charset="0"/>
                <a:cs typeface="SF Pro Semibol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3412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9D1A-15DF-B82D-8742-2F6367AD21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BCD336-B7EA-D742-83B8-E3BDBC81F2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8289FB-7696-170E-A4D5-21B1E75AF5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0E8CF4-2178-1557-99B0-AFDE35AF6B9A}"/>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6" name="Footer Placeholder 5">
            <a:extLst>
              <a:ext uri="{FF2B5EF4-FFF2-40B4-BE49-F238E27FC236}">
                <a16:creationId xmlns:a16="http://schemas.microsoft.com/office/drawing/2014/main" id="{2346B4B1-EB34-9529-1363-EDD1A6883F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84B50A-D86C-D897-FC50-4A58DE52B660}"/>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515138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0CF22-6284-4253-F4BC-BE39BCFA8B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55C4B3-0D5D-4CD2-1826-8D59BEF62E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1F8CE0-DCE0-0940-9368-5785FDB0C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764BB-BDD1-8A06-F6D9-97E4CB8EEBCA}"/>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6" name="Footer Placeholder 5">
            <a:extLst>
              <a:ext uri="{FF2B5EF4-FFF2-40B4-BE49-F238E27FC236}">
                <a16:creationId xmlns:a16="http://schemas.microsoft.com/office/drawing/2014/main" id="{DF77A8B3-4EE4-95FF-8041-CC4032C65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B2F168-C83A-0313-FC2D-7FDF601C5899}"/>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184786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B969-DEDC-48BF-9E53-6462A10479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ACC791-08A5-EF52-F6E5-3DFC81FA31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D948B0-F75E-D1D5-EB88-19F409808454}"/>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5" name="Footer Placeholder 4">
            <a:extLst>
              <a:ext uri="{FF2B5EF4-FFF2-40B4-BE49-F238E27FC236}">
                <a16:creationId xmlns:a16="http://schemas.microsoft.com/office/drawing/2014/main" id="{F56B7F5C-2579-7A67-789B-D7DD982CAB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C178E-EEB5-4C07-2645-2B459F829C79}"/>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1692881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AD98A2-6899-A8BF-F3F6-F20E9850D6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37D386-DA09-6F19-55E3-D582516E72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4DD6B8-FE5B-D3CF-4ADB-94678634945F}"/>
              </a:ext>
            </a:extLst>
          </p:cNvPr>
          <p:cNvSpPr>
            <a:spLocks noGrp="1"/>
          </p:cNvSpPr>
          <p:nvPr>
            <p:ph type="dt" sz="half" idx="10"/>
          </p:nvPr>
        </p:nvSpPr>
        <p:spPr/>
        <p:txBody>
          <a:bodyPr/>
          <a:lstStyle/>
          <a:p>
            <a:fld id="{8E5AB219-46A2-124C-B3B2-E7C6001AB5B8}" type="datetimeFigureOut">
              <a:rPr lang="en-US" smtClean="0"/>
              <a:t>8/24/26</a:t>
            </a:fld>
            <a:endParaRPr lang="en-US"/>
          </a:p>
        </p:txBody>
      </p:sp>
      <p:sp>
        <p:nvSpPr>
          <p:cNvPr id="5" name="Footer Placeholder 4">
            <a:extLst>
              <a:ext uri="{FF2B5EF4-FFF2-40B4-BE49-F238E27FC236}">
                <a16:creationId xmlns:a16="http://schemas.microsoft.com/office/drawing/2014/main" id="{245932E9-EA11-1F92-4BDD-0264D17276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8A6EF-60A1-78ED-78F5-64E5A7A3A562}"/>
              </a:ext>
            </a:extLst>
          </p:cNvPr>
          <p:cNvSpPr>
            <a:spLocks noGrp="1"/>
          </p:cNvSpPr>
          <p:nvPr>
            <p:ph type="sldNum" sz="quarter" idx="12"/>
          </p:nvPr>
        </p:nvSpPr>
        <p:spPr/>
        <p:txBody>
          <a:bodyPr/>
          <a:lstStyle/>
          <a:p>
            <a:fld id="{0D9DF20D-7D64-DD4E-93FD-71BB03726D71}" type="slidenum">
              <a:rPr lang="en-US" smtClean="0"/>
              <a:t>‹#›</a:t>
            </a:fld>
            <a:endParaRPr lang="en-US"/>
          </a:p>
        </p:txBody>
      </p:sp>
    </p:spTree>
    <p:extLst>
      <p:ext uri="{BB962C8B-B14F-4D97-AF65-F5344CB8AC3E}">
        <p14:creationId xmlns:p14="http://schemas.microsoft.com/office/powerpoint/2010/main" val="4178853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baseline="0">
                <a:solidFill>
                  <a:srgbClr val="0000FF"/>
                </a:solidFill>
              </a:defRPr>
            </a:lvl1pPr>
          </a:lstStyle>
          <a:p>
            <a:r>
              <a:rPr lang="en-US"/>
              <a:t>Click to edit Master title style</a:t>
            </a:r>
          </a:p>
        </p:txBody>
      </p:sp>
      <p:sp>
        <p:nvSpPr>
          <p:cNvPr id="14" name="Text Placeholder 13"/>
          <p:cNvSpPr>
            <a:spLocks noGrp="1"/>
          </p:cNvSpPr>
          <p:nvPr>
            <p:ph type="body" sz="quarter" idx="13"/>
          </p:nvPr>
        </p:nvSpPr>
        <p:spPr>
          <a:xfrm>
            <a:off x="609600" y="1600200"/>
            <a:ext cx="109728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17"/>
          <p:cNvSpPr>
            <a:spLocks noGrp="1"/>
          </p:cNvSpPr>
          <p:nvPr>
            <p:ph type="sldNum" sz="quarter" idx="15"/>
          </p:nvPr>
        </p:nvSpPr>
        <p:spPr/>
        <p:txBody>
          <a:bodyPr/>
          <a:lstStyle/>
          <a:p>
            <a:pPr>
              <a:defRPr/>
            </a:pPr>
            <a:fld id="{D14846A1-F25D-40BC-92B0-5009FABE0DD8}" type="slidenum">
              <a:rPr lang="en-US" smtClean="0"/>
              <a:pPr>
                <a:defRPr/>
              </a:pPr>
              <a:t>‹#›</a:t>
            </a:fld>
            <a:endParaRPr lang="en-US"/>
          </a:p>
        </p:txBody>
      </p:sp>
    </p:spTree>
    <p:extLst>
      <p:ext uri="{BB962C8B-B14F-4D97-AF65-F5344CB8AC3E}">
        <p14:creationId xmlns:p14="http://schemas.microsoft.com/office/powerpoint/2010/main" val="2781995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F1D424-D9B3-D819-7AD7-C194556BA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E38479D-6329-13E5-5A0D-F12F0412BC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5E7919-D97A-EE89-CCE1-A068D6466A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
                <a:ea typeface="SF Pro Semibold" pitchFamily="2" charset="0"/>
                <a:cs typeface="SF Pro Semibold" pitchFamily="2" charset="0"/>
              </a:defRPr>
            </a:lvl1pPr>
          </a:lstStyle>
          <a:p>
            <a:fld id="{8E5AB219-46A2-124C-B3B2-E7C6001AB5B8}" type="datetimeFigureOut">
              <a:rPr lang="en-US" smtClean="0"/>
              <a:pPr/>
              <a:t>8/24/26</a:t>
            </a:fld>
            <a:endParaRPr lang="en-US"/>
          </a:p>
        </p:txBody>
      </p:sp>
      <p:sp>
        <p:nvSpPr>
          <p:cNvPr id="5" name="Footer Placeholder 4">
            <a:extLst>
              <a:ext uri="{FF2B5EF4-FFF2-40B4-BE49-F238E27FC236}">
                <a16:creationId xmlns:a16="http://schemas.microsoft.com/office/drawing/2014/main" id="{341494EE-6B9C-4DFB-CDA5-44B8BAED85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
                <a:ea typeface="SF Pro Semibold" pitchFamily="2" charset="0"/>
                <a:cs typeface="SF Pro Semibold" pitchFamily="2" charset="0"/>
              </a:defRPr>
            </a:lvl1pPr>
          </a:lstStyle>
          <a:p>
            <a:endParaRPr lang="en-US"/>
          </a:p>
        </p:txBody>
      </p:sp>
      <p:sp>
        <p:nvSpPr>
          <p:cNvPr id="6" name="Slide Number Placeholder 5">
            <a:extLst>
              <a:ext uri="{FF2B5EF4-FFF2-40B4-BE49-F238E27FC236}">
                <a16:creationId xmlns:a16="http://schemas.microsoft.com/office/drawing/2014/main" id="{90D8E4B0-B9E9-ABB6-B7E0-A39EBD319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
                <a:ea typeface="SF Pro Semibold" pitchFamily="2" charset="0"/>
                <a:cs typeface="SF Pro Semibold" pitchFamily="2" charset="0"/>
              </a:defRPr>
            </a:lvl1pPr>
          </a:lstStyle>
          <a:p>
            <a:fld id="{0D9DF20D-7D64-DD4E-93FD-71BB03726D71}" type="slidenum">
              <a:rPr lang="en-US" smtClean="0"/>
              <a:pPr/>
              <a:t>‹#›</a:t>
            </a:fld>
            <a:endParaRPr lang="en-US"/>
          </a:p>
        </p:txBody>
      </p:sp>
    </p:spTree>
    <p:extLst>
      <p:ext uri="{BB962C8B-B14F-4D97-AF65-F5344CB8AC3E}">
        <p14:creationId xmlns:p14="http://schemas.microsoft.com/office/powerpoint/2010/main" val="1669835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1" r:id="rId8"/>
    <p:sldLayoutId id="2147483656" r:id="rId9"/>
    <p:sldLayoutId id="2147483657" r:id="rId10"/>
    <p:sldLayoutId id="2147483658" r:id="rId11"/>
    <p:sldLayoutId id="2147483659" r:id="rId12"/>
    <p:sldLayoutId id="2147483660" r:id="rId13"/>
  </p:sldLayoutIdLst>
  <p:txStyles>
    <p:titleStyle>
      <a:lvl1pPr algn="l" defTabSz="914400" rtl="0" eaLnBrk="1" latinLnBrk="0" hangingPunct="1">
        <a:lnSpc>
          <a:spcPct val="90000"/>
        </a:lnSpc>
        <a:spcBef>
          <a:spcPct val="0"/>
        </a:spcBef>
        <a:buNone/>
        <a:defRPr sz="4400" b="0" i="0" kern="1200">
          <a:solidFill>
            <a:schemeClr val="tx1"/>
          </a:solidFill>
          <a:latin typeface=""/>
          <a:ea typeface="SF Pro Semibold" pitchFamily="2" charset="0"/>
          <a:cs typeface="SF Pro Semibold"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
          <a:ea typeface="SF Pro Semibold" pitchFamily="2" charset="0"/>
          <a:cs typeface="SF Pro Semibold"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
          <a:ea typeface="SF Pro Semibold" pitchFamily="2" charset="0"/>
          <a:cs typeface="SF Pro Semibold"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
          <a:ea typeface="SF Pro Semibold" pitchFamily="2" charset="0"/>
          <a:cs typeface="SF Pro Semibold"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
          <a:ea typeface="SF Pro Semibold" pitchFamily="2" charset="0"/>
          <a:cs typeface="SF Pro Semibold"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
          <a:ea typeface="SF Pro Semibold" pitchFamily="2" charset="0"/>
          <a:cs typeface="SF Pro Semibold"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pypi.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github.com/ENG-BME-2315-001/Module-0-LastName.git" TargetMode="Externa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hyperlink" Target="https://github.com/ENG-BME-2315-001/Module-0-LastName.git" TargetMode="Externa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hyperlink" Target="https://github.com/ENG-BME-2315-001/Module-0-LastName.git" TargetMode="Externa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hyperlink" Target="https://github.com/ENG-BME-2315-001/Module-0-LastName.git" TargetMode="Externa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D4626-8CF9-F21C-0524-F9B9EF95EA98}"/>
              </a:ext>
            </a:extLst>
          </p:cNvPr>
          <p:cNvSpPr>
            <a:spLocks noGrp="1"/>
          </p:cNvSpPr>
          <p:nvPr>
            <p:ph type="ctrTitle"/>
          </p:nvPr>
        </p:nvSpPr>
        <p:spPr>
          <a:xfrm>
            <a:off x="3215729" y="1764407"/>
            <a:ext cx="5760846" cy="2310312"/>
          </a:xfrm>
        </p:spPr>
        <p:txBody>
          <a:bodyPr>
            <a:normAutofit/>
          </a:bodyPr>
          <a:lstStyle/>
          <a:p>
            <a:r>
              <a:rPr lang="en-US" sz="5200" dirty="0">
                <a:solidFill>
                  <a:schemeClr val="tx2"/>
                </a:solidFill>
              </a:rPr>
              <a:t>Introduction to Coding in Python</a:t>
            </a:r>
          </a:p>
        </p:txBody>
      </p:sp>
      <p:sp>
        <p:nvSpPr>
          <p:cNvPr id="3" name="Subtitle 2">
            <a:extLst>
              <a:ext uri="{FF2B5EF4-FFF2-40B4-BE49-F238E27FC236}">
                <a16:creationId xmlns:a16="http://schemas.microsoft.com/office/drawing/2014/main" id="{2B07D101-4575-8F4C-84AF-14F51CC11A42}"/>
              </a:ext>
            </a:extLst>
          </p:cNvPr>
          <p:cNvSpPr>
            <a:spLocks noGrp="1"/>
          </p:cNvSpPr>
          <p:nvPr>
            <p:ph type="subTitle" idx="1"/>
          </p:nvPr>
        </p:nvSpPr>
        <p:spPr>
          <a:xfrm>
            <a:off x="3215729" y="4165152"/>
            <a:ext cx="5760846" cy="1311088"/>
          </a:xfrm>
        </p:spPr>
        <p:txBody>
          <a:bodyPr>
            <a:normAutofit/>
          </a:bodyPr>
          <a:lstStyle/>
          <a:p>
            <a:r>
              <a:rPr lang="en-US" dirty="0">
                <a:solidFill>
                  <a:schemeClr val="tx2"/>
                </a:solidFill>
                <a:ea typeface="Menlo" panose="020B0609030804020204" pitchFamily="49" charset="0"/>
              </a:rPr>
              <a:t>Dr. Sarah Groves</a:t>
            </a:r>
          </a:p>
        </p:txBody>
      </p:sp>
    </p:spTree>
    <p:extLst>
      <p:ext uri="{BB962C8B-B14F-4D97-AF65-F5344CB8AC3E}">
        <p14:creationId xmlns:p14="http://schemas.microsoft.com/office/powerpoint/2010/main" val="399056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851F7C-A0EB-B51F-1E83-D9EBF1EFE50E}"/>
              </a:ext>
            </a:extLst>
          </p:cNvPr>
          <p:cNvSpPr>
            <a:spLocks noGrp="1"/>
          </p:cNvSpPr>
          <p:nvPr>
            <p:ph idx="1"/>
          </p:nvPr>
        </p:nvSpPr>
        <p:spPr>
          <a:xfrm>
            <a:off x="5968698" y="437479"/>
            <a:ext cx="5419634" cy="6239661"/>
          </a:xfrm>
        </p:spPr>
        <p:txBody>
          <a:bodyPr anchor="ctr">
            <a:normAutofit/>
          </a:bodyPr>
          <a:lstStyle/>
          <a:p>
            <a:r>
              <a:rPr lang="en-US" sz="2000" dirty="0">
                <a:solidFill>
                  <a:schemeClr val="tx2"/>
                </a:solidFill>
              </a:rPr>
              <a:t>You should have: </a:t>
            </a:r>
          </a:p>
          <a:p>
            <a:pPr lvl="1"/>
            <a:r>
              <a:rPr lang="en-US" sz="2000" dirty="0">
                <a:solidFill>
                  <a:schemeClr val="accent6"/>
                </a:solidFill>
                <a:ea typeface="SF Pro Heavy" pitchFamily="2" charset="0"/>
                <a:cs typeface="SF Pro Heavy" pitchFamily="2" charset="0"/>
              </a:rPr>
              <a:t>Anaconda/</a:t>
            </a:r>
            <a:r>
              <a:rPr lang="en-US" sz="2000" dirty="0" err="1">
                <a:solidFill>
                  <a:schemeClr val="accent6"/>
                </a:solidFill>
                <a:ea typeface="SF Pro Heavy" pitchFamily="2" charset="0"/>
                <a:cs typeface="SF Pro Heavy" pitchFamily="2" charset="0"/>
              </a:rPr>
              <a:t>miniconda</a:t>
            </a:r>
            <a:r>
              <a:rPr lang="en-US" sz="2000" dirty="0">
                <a:solidFill>
                  <a:schemeClr val="tx2"/>
                </a:solidFill>
              </a:rPr>
              <a:t> installed (with Python interpreter)</a:t>
            </a:r>
          </a:p>
          <a:p>
            <a:pPr lvl="1"/>
            <a:r>
              <a:rPr lang="en-US" sz="2000" dirty="0">
                <a:solidFill>
                  <a:schemeClr val="accent6"/>
                </a:solidFill>
                <a:ea typeface="SF Pro Heavy" pitchFamily="2" charset="0"/>
                <a:cs typeface="SF Pro Heavy" pitchFamily="2" charset="0"/>
              </a:rPr>
              <a:t>VS Code </a:t>
            </a:r>
            <a:r>
              <a:rPr lang="en-US" sz="2000" dirty="0">
                <a:solidFill>
                  <a:schemeClr val="tx2"/>
                </a:solidFill>
              </a:rPr>
              <a:t>installed (or an IDE you like)</a:t>
            </a:r>
          </a:p>
          <a:p>
            <a:pPr lvl="1"/>
            <a:r>
              <a:rPr lang="en-US" sz="2000" dirty="0">
                <a:solidFill>
                  <a:schemeClr val="accent6"/>
                </a:solidFill>
              </a:rPr>
              <a:t>Git/GitHub </a:t>
            </a:r>
            <a:r>
              <a:rPr lang="en-US" sz="2000" dirty="0"/>
              <a:t>account</a:t>
            </a:r>
            <a:endParaRPr lang="en-US" sz="2000" dirty="0">
              <a:solidFill>
                <a:schemeClr val="tx2"/>
              </a:solidFill>
            </a:endParaRPr>
          </a:p>
          <a:p>
            <a:r>
              <a:rPr lang="en-US" sz="2000" dirty="0"/>
              <a:t>Today</a:t>
            </a:r>
            <a:r>
              <a:rPr lang="en-US" sz="2000" dirty="0">
                <a:solidFill>
                  <a:schemeClr val="tx2"/>
                </a:solidFill>
              </a:rPr>
              <a:t> we will add:</a:t>
            </a:r>
          </a:p>
          <a:p>
            <a:pPr lvl="1"/>
            <a:r>
              <a:rPr lang="en-US" sz="2000" dirty="0">
                <a:solidFill>
                  <a:schemeClr val="tx2"/>
                </a:solidFill>
              </a:rPr>
              <a:t>A </a:t>
            </a:r>
            <a:r>
              <a:rPr lang="en-US" sz="2000" dirty="0">
                <a:solidFill>
                  <a:schemeClr val="accent6"/>
                </a:solidFill>
                <a:ea typeface="SF Pro Heavy" pitchFamily="2" charset="0"/>
                <a:cs typeface="SF Pro Heavy" pitchFamily="2" charset="0"/>
              </a:rPr>
              <a:t>folder</a:t>
            </a:r>
            <a:r>
              <a:rPr lang="en-US" sz="2000" dirty="0">
                <a:solidFill>
                  <a:schemeClr val="tx2"/>
                </a:solidFill>
              </a:rPr>
              <a:t> location to organize your files (code files and data files for this class)</a:t>
            </a:r>
          </a:p>
          <a:p>
            <a:pPr lvl="1"/>
            <a:r>
              <a:rPr lang="en-US" sz="2000" dirty="0">
                <a:solidFill>
                  <a:schemeClr val="tx2"/>
                </a:solidFill>
              </a:rPr>
              <a:t>VS Code extensions:</a:t>
            </a:r>
          </a:p>
          <a:p>
            <a:pPr lvl="2"/>
            <a:r>
              <a:rPr lang="en-US" dirty="0" err="1">
                <a:solidFill>
                  <a:schemeClr val="tx2"/>
                </a:solidFill>
              </a:rPr>
              <a:t>Jupyter</a:t>
            </a:r>
            <a:r>
              <a:rPr lang="en-US" dirty="0">
                <a:solidFill>
                  <a:schemeClr val="tx2"/>
                </a:solidFill>
              </a:rPr>
              <a:t> notebook extensions</a:t>
            </a:r>
          </a:p>
          <a:p>
            <a:pPr lvl="2"/>
            <a:r>
              <a:rPr lang="en-US" dirty="0">
                <a:solidFill>
                  <a:schemeClr val="tx2"/>
                </a:solidFill>
              </a:rPr>
              <a:t>Optional extensions: CSV viewer</a:t>
            </a:r>
          </a:p>
          <a:p>
            <a:pPr lvl="1"/>
            <a:r>
              <a:rPr lang="en-US" sz="2000" dirty="0"/>
              <a:t>Python </a:t>
            </a:r>
            <a:r>
              <a:rPr lang="en-US" sz="2000" dirty="0">
                <a:solidFill>
                  <a:schemeClr val="accent6"/>
                </a:solidFill>
              </a:rPr>
              <a:t>packages </a:t>
            </a:r>
            <a:r>
              <a:rPr lang="en-US" sz="2000" dirty="0"/>
              <a:t>needed for this class</a:t>
            </a:r>
          </a:p>
        </p:txBody>
      </p:sp>
      <p:sp>
        <p:nvSpPr>
          <p:cNvPr id="4" name="Title 1">
            <a:extLst>
              <a:ext uri="{FF2B5EF4-FFF2-40B4-BE49-F238E27FC236}">
                <a16:creationId xmlns:a16="http://schemas.microsoft.com/office/drawing/2014/main" id="{D013CD3A-9150-2810-E805-C485A5450491}"/>
              </a:ext>
            </a:extLst>
          </p:cNvPr>
          <p:cNvSpPr txBox="1">
            <a:spLocks/>
          </p:cNvSpPr>
          <p:nvPr/>
        </p:nvSpPr>
        <p:spPr>
          <a:xfrm>
            <a:off x="303146" y="2248005"/>
            <a:ext cx="3735454" cy="2872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r>
              <a:rPr lang="en-US" dirty="0">
                <a:solidFill>
                  <a:schemeClr val="tx2"/>
                </a:solidFill>
                <a:latin typeface=""/>
                <a:ea typeface="SF Pro Semibold" pitchFamily="2" charset="0"/>
                <a:cs typeface="SF Pro Semibold" pitchFamily="2" charset="0"/>
              </a:rPr>
              <a:t>Setting up your computer for this class</a:t>
            </a:r>
            <a:endParaRPr lang="en-US" dirty="0">
              <a:latin typeface=""/>
              <a:ea typeface="SF Pro Semibold" pitchFamily="2" charset="0"/>
              <a:cs typeface="SF Pro Semibold" pitchFamily="2" charset="0"/>
            </a:endParaRPr>
          </a:p>
        </p:txBody>
      </p:sp>
    </p:spTree>
    <p:extLst>
      <p:ext uri="{BB962C8B-B14F-4D97-AF65-F5344CB8AC3E}">
        <p14:creationId xmlns:p14="http://schemas.microsoft.com/office/powerpoint/2010/main" val="191798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B8153-1A2B-8B7D-B0FF-BE4A37204F69}"/>
              </a:ext>
            </a:extLst>
          </p:cNvPr>
          <p:cNvSpPr>
            <a:spLocks noGrp="1"/>
          </p:cNvSpPr>
          <p:nvPr>
            <p:ph type="title"/>
          </p:nvPr>
        </p:nvSpPr>
        <p:spPr/>
        <p:txBody>
          <a:bodyPr/>
          <a:lstStyle/>
          <a:p>
            <a:r>
              <a:rPr lang="en-US" dirty="0"/>
              <a:t>How do coding tools fit together?</a:t>
            </a:r>
          </a:p>
        </p:txBody>
      </p:sp>
      <p:sp>
        <p:nvSpPr>
          <p:cNvPr id="3" name="Content Placeholder 2">
            <a:extLst>
              <a:ext uri="{FF2B5EF4-FFF2-40B4-BE49-F238E27FC236}">
                <a16:creationId xmlns:a16="http://schemas.microsoft.com/office/drawing/2014/main" id="{64451826-FCAC-24B3-EBE8-BBDACD1D5412}"/>
              </a:ext>
            </a:extLst>
          </p:cNvPr>
          <p:cNvSpPr>
            <a:spLocks noGrp="1"/>
          </p:cNvSpPr>
          <p:nvPr>
            <p:ph idx="1"/>
          </p:nvPr>
        </p:nvSpPr>
        <p:spPr>
          <a:xfrm>
            <a:off x="5334000" y="375920"/>
            <a:ext cx="4925568" cy="6197600"/>
          </a:xfrm>
        </p:spPr>
        <p:txBody>
          <a:bodyPr anchor="ctr"/>
          <a:lstStyle/>
          <a:p>
            <a:r>
              <a:rPr lang="en-US" dirty="0"/>
              <a:t>Writing code ≠ running code</a:t>
            </a:r>
          </a:p>
          <a:p>
            <a:r>
              <a:rPr lang="en-US" dirty="0"/>
              <a:t>Think of coding like running a </a:t>
            </a:r>
            <a:r>
              <a:rPr lang="en-US" b="1" dirty="0"/>
              <a:t>restaurant</a:t>
            </a:r>
          </a:p>
          <a:p>
            <a:pPr lvl="1"/>
            <a:r>
              <a:rPr lang="en-US" dirty="0"/>
              <a:t>.</a:t>
            </a:r>
            <a:r>
              <a:rPr lang="en-US" dirty="0" err="1"/>
              <a:t>py</a:t>
            </a:r>
            <a:r>
              <a:rPr lang="en-US" dirty="0"/>
              <a:t> files</a:t>
            </a:r>
          </a:p>
          <a:p>
            <a:pPr lvl="1"/>
            <a:r>
              <a:rPr lang="en-US" dirty="0" err="1"/>
              <a:t>Jupyter</a:t>
            </a:r>
            <a:r>
              <a:rPr lang="en-US" dirty="0"/>
              <a:t> notebooks</a:t>
            </a:r>
          </a:p>
          <a:p>
            <a:pPr lvl="1"/>
            <a:r>
              <a:rPr lang="en-US" dirty="0"/>
              <a:t>VS Code (IDE)</a:t>
            </a:r>
          </a:p>
          <a:p>
            <a:pPr lvl="1"/>
            <a:r>
              <a:rPr lang="en-US" dirty="0"/>
              <a:t>Python interpreter</a:t>
            </a:r>
          </a:p>
          <a:p>
            <a:pPr lvl="1"/>
            <a:r>
              <a:rPr lang="en-US" dirty="0"/>
              <a:t>Terminal/Command Prompt</a:t>
            </a:r>
          </a:p>
          <a:p>
            <a:pPr lvl="1"/>
            <a:r>
              <a:rPr lang="en-US" dirty="0"/>
              <a:t>Anaconda &amp; environments</a:t>
            </a:r>
          </a:p>
          <a:p>
            <a:pPr lvl="1"/>
            <a:r>
              <a:rPr lang="en-US" dirty="0"/>
              <a:t>GitHub and git</a:t>
            </a:r>
          </a:p>
          <a:p>
            <a:r>
              <a:rPr lang="en-US" dirty="0"/>
              <a:t>Your </a:t>
            </a:r>
            <a:r>
              <a:rPr lang="en-US" dirty="0">
                <a:solidFill>
                  <a:schemeClr val="accent6"/>
                </a:solidFill>
              </a:rPr>
              <a:t>code</a:t>
            </a:r>
            <a:r>
              <a:rPr lang="en-US" dirty="0"/>
              <a:t> = the recipe</a:t>
            </a:r>
          </a:p>
          <a:p>
            <a:pPr lvl="1"/>
            <a:r>
              <a:rPr lang="en-US" dirty="0"/>
              <a:t>It describes ingredients and steps, but a recipe does not cook itself!</a:t>
            </a:r>
          </a:p>
        </p:txBody>
      </p:sp>
      <p:grpSp>
        <p:nvGrpSpPr>
          <p:cNvPr id="7" name="Group 6">
            <a:extLst>
              <a:ext uri="{FF2B5EF4-FFF2-40B4-BE49-F238E27FC236}">
                <a16:creationId xmlns:a16="http://schemas.microsoft.com/office/drawing/2014/main" id="{DEE219B9-4BF1-FDC4-1F08-98C41E178A88}"/>
              </a:ext>
            </a:extLst>
          </p:cNvPr>
          <p:cNvGrpSpPr/>
          <p:nvPr/>
        </p:nvGrpSpPr>
        <p:grpSpPr>
          <a:xfrm>
            <a:off x="10000488" y="3499656"/>
            <a:ext cx="2191512" cy="2532336"/>
            <a:chOff x="10000488" y="3499656"/>
            <a:chExt cx="2191512" cy="2532336"/>
          </a:xfrm>
        </p:grpSpPr>
        <p:pic>
          <p:nvPicPr>
            <p:cNvPr id="5" name="Picture 4">
              <a:extLst>
                <a:ext uri="{FF2B5EF4-FFF2-40B4-BE49-F238E27FC236}">
                  <a16:creationId xmlns:a16="http://schemas.microsoft.com/office/drawing/2014/main" id="{167151D5-0C8E-3361-C026-F4B06326FC25}"/>
                </a:ext>
              </a:extLst>
            </p:cNvPr>
            <p:cNvPicPr>
              <a:picLocks noChangeAspect="1"/>
            </p:cNvPicPr>
            <p:nvPr/>
          </p:nvPicPr>
          <p:blipFill>
            <a:blip r:embed="rId3"/>
            <a:stretch>
              <a:fillRect/>
            </a:stretch>
          </p:blipFill>
          <p:spPr>
            <a:xfrm>
              <a:off x="10000488" y="3840480"/>
              <a:ext cx="2191512" cy="2191512"/>
            </a:xfrm>
            <a:prstGeom prst="rect">
              <a:avLst/>
            </a:prstGeom>
          </p:spPr>
        </p:pic>
        <p:sp>
          <p:nvSpPr>
            <p:cNvPr id="6" name="TextBox 5">
              <a:extLst>
                <a:ext uri="{FF2B5EF4-FFF2-40B4-BE49-F238E27FC236}">
                  <a16:creationId xmlns:a16="http://schemas.microsoft.com/office/drawing/2014/main" id="{D7D56E6F-D367-2506-57BC-85B9CF9FD245}"/>
                </a:ext>
              </a:extLst>
            </p:cNvPr>
            <p:cNvSpPr txBox="1"/>
            <p:nvPr/>
          </p:nvSpPr>
          <p:spPr>
            <a:xfrm>
              <a:off x="10690299" y="3499656"/>
              <a:ext cx="811889" cy="369332"/>
            </a:xfrm>
            <a:prstGeom prst="rect">
              <a:avLst/>
            </a:prstGeom>
            <a:noFill/>
          </p:spPr>
          <p:txBody>
            <a:bodyPr wrap="none" rtlCol="0">
              <a:spAutoFit/>
            </a:bodyPr>
            <a:lstStyle/>
            <a:p>
              <a:r>
                <a:rPr lang="en-US" dirty="0">
                  <a:solidFill>
                    <a:schemeClr val="accent6"/>
                  </a:solidFill>
                </a:rPr>
                <a:t>.</a:t>
              </a:r>
              <a:r>
                <a:rPr lang="en-US" dirty="0" err="1">
                  <a:solidFill>
                    <a:schemeClr val="accent6"/>
                  </a:solidFill>
                </a:rPr>
                <a:t>py</a:t>
              </a:r>
              <a:r>
                <a:rPr lang="en-US" dirty="0">
                  <a:solidFill>
                    <a:schemeClr val="accent6"/>
                  </a:solidFill>
                </a:rPr>
                <a:t> file</a:t>
              </a:r>
            </a:p>
          </p:txBody>
        </p:sp>
      </p:grpSp>
    </p:spTree>
    <p:extLst>
      <p:ext uri="{BB962C8B-B14F-4D97-AF65-F5344CB8AC3E}">
        <p14:creationId xmlns:p14="http://schemas.microsoft.com/office/powerpoint/2010/main" val="429083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FA39A-DE2F-305B-2F41-C89914D025F3}"/>
              </a:ext>
            </a:extLst>
          </p:cNvPr>
          <p:cNvSpPr>
            <a:spLocks noGrp="1"/>
          </p:cNvSpPr>
          <p:nvPr>
            <p:ph type="title"/>
          </p:nvPr>
        </p:nvSpPr>
        <p:spPr/>
        <p:txBody>
          <a:bodyPr/>
          <a:lstStyle/>
          <a:p>
            <a:r>
              <a:rPr lang="en-US" sz="3600" dirty="0">
                <a:solidFill>
                  <a:schemeClr val="accent6"/>
                </a:solidFill>
              </a:rPr>
              <a:t>Folder</a:t>
            </a:r>
            <a:r>
              <a:rPr lang="en-US" sz="3600" dirty="0">
                <a:solidFill>
                  <a:schemeClr val="tx2"/>
                </a:solidFill>
              </a:rPr>
              <a:t> Organization: The recipe book</a:t>
            </a:r>
            <a:endParaRPr lang="en-US" dirty="0"/>
          </a:p>
        </p:txBody>
      </p:sp>
      <p:sp>
        <p:nvSpPr>
          <p:cNvPr id="3" name="Content Placeholder 2">
            <a:extLst>
              <a:ext uri="{FF2B5EF4-FFF2-40B4-BE49-F238E27FC236}">
                <a16:creationId xmlns:a16="http://schemas.microsoft.com/office/drawing/2014/main" id="{A3BDA78D-D83E-7EBB-6362-38B76B1191FE}"/>
              </a:ext>
            </a:extLst>
          </p:cNvPr>
          <p:cNvSpPr>
            <a:spLocks noGrp="1"/>
          </p:cNvSpPr>
          <p:nvPr>
            <p:ph idx="1"/>
          </p:nvPr>
        </p:nvSpPr>
        <p:spPr>
          <a:xfrm>
            <a:off x="5660571" y="1335313"/>
            <a:ext cx="5987143" cy="5042263"/>
          </a:xfrm>
        </p:spPr>
        <p:txBody>
          <a:bodyPr>
            <a:normAutofit/>
          </a:bodyPr>
          <a:lstStyle/>
          <a:p>
            <a:r>
              <a:rPr lang="en-US" dirty="0"/>
              <a:t>Pick </a:t>
            </a:r>
            <a:r>
              <a:rPr lang="en-US" dirty="0">
                <a:solidFill>
                  <a:schemeClr val="accent6"/>
                </a:solidFill>
              </a:rPr>
              <a:t>one location </a:t>
            </a:r>
            <a:r>
              <a:rPr lang="en-US" dirty="0"/>
              <a:t>to make a folder for this class (Documents? UVA Box? Home?)</a:t>
            </a:r>
          </a:p>
          <a:p>
            <a:pPr lvl="1"/>
            <a:r>
              <a:rPr lang="en-US" dirty="0"/>
              <a:t>Each lab will have its own subfolder that we will put in this folder</a:t>
            </a:r>
          </a:p>
          <a:p>
            <a:pPr lvl="1"/>
            <a:r>
              <a:rPr lang="en-US" dirty="0"/>
              <a:t>Any extra data/files from Canvas should go here</a:t>
            </a:r>
          </a:p>
          <a:p>
            <a:r>
              <a:rPr lang="en-US" dirty="0"/>
              <a:t>Think about what you want to name your files!</a:t>
            </a:r>
          </a:p>
          <a:p>
            <a:r>
              <a:rPr lang="en-US" dirty="0"/>
              <a:t>You will open this folder every time you work on this class!</a:t>
            </a:r>
          </a:p>
          <a:p>
            <a:pPr lvl="1"/>
            <a:endParaRPr lang="en-US" dirty="0"/>
          </a:p>
        </p:txBody>
      </p:sp>
      <p:pic>
        <p:nvPicPr>
          <p:cNvPr id="7" name="Picture 6">
            <a:extLst>
              <a:ext uri="{FF2B5EF4-FFF2-40B4-BE49-F238E27FC236}">
                <a16:creationId xmlns:a16="http://schemas.microsoft.com/office/drawing/2014/main" id="{87F3137F-7EB9-456E-268E-652BC3576C41}"/>
              </a:ext>
            </a:extLst>
          </p:cNvPr>
          <p:cNvPicPr>
            <a:picLocks noChangeAspect="1"/>
          </p:cNvPicPr>
          <p:nvPr/>
        </p:nvPicPr>
        <p:blipFill>
          <a:blip r:embed="rId3"/>
          <a:stretch>
            <a:fillRect/>
          </a:stretch>
        </p:blipFill>
        <p:spPr>
          <a:xfrm>
            <a:off x="2170873" y="296672"/>
            <a:ext cx="2446528" cy="2446528"/>
          </a:xfrm>
          <a:prstGeom prst="rect">
            <a:avLst/>
          </a:prstGeom>
        </p:spPr>
      </p:pic>
    </p:spTree>
    <p:extLst>
      <p:ext uri="{BB962C8B-B14F-4D97-AF65-F5344CB8AC3E}">
        <p14:creationId xmlns:p14="http://schemas.microsoft.com/office/powerpoint/2010/main" val="24014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21D6-FB0A-826D-5AD7-359AFBDF9A03}"/>
              </a:ext>
            </a:extLst>
          </p:cNvPr>
          <p:cNvSpPr>
            <a:spLocks noGrp="1"/>
          </p:cNvSpPr>
          <p:nvPr>
            <p:ph type="title"/>
          </p:nvPr>
        </p:nvSpPr>
        <p:spPr/>
        <p:txBody>
          <a:bodyPr/>
          <a:lstStyle/>
          <a:p>
            <a:r>
              <a:rPr lang="en-US" dirty="0"/>
              <a:t>Python </a:t>
            </a:r>
            <a:r>
              <a:rPr lang="en-US" dirty="0">
                <a:solidFill>
                  <a:schemeClr val="accent6"/>
                </a:solidFill>
              </a:rPr>
              <a:t>interpreter</a:t>
            </a:r>
            <a:r>
              <a:rPr lang="en-US" dirty="0"/>
              <a:t>: </a:t>
            </a:r>
            <a:br>
              <a:rPr lang="en-US" dirty="0"/>
            </a:br>
            <a:r>
              <a:rPr lang="en-US" dirty="0"/>
              <a:t>The Chef</a:t>
            </a:r>
          </a:p>
        </p:txBody>
      </p:sp>
      <p:sp>
        <p:nvSpPr>
          <p:cNvPr id="3" name="Content Placeholder 2">
            <a:extLst>
              <a:ext uri="{FF2B5EF4-FFF2-40B4-BE49-F238E27FC236}">
                <a16:creationId xmlns:a16="http://schemas.microsoft.com/office/drawing/2014/main" id="{8C14D81A-918B-1E1D-90FA-17922B6D0265}"/>
              </a:ext>
            </a:extLst>
          </p:cNvPr>
          <p:cNvSpPr>
            <a:spLocks noGrp="1"/>
          </p:cNvSpPr>
          <p:nvPr>
            <p:ph idx="1"/>
          </p:nvPr>
        </p:nvSpPr>
        <p:spPr/>
        <p:txBody>
          <a:bodyPr anchor="ctr"/>
          <a:lstStyle/>
          <a:p>
            <a:r>
              <a:rPr lang="en-US" dirty="0"/>
              <a:t>The chef reads the recipe line by line and executes each instruction</a:t>
            </a:r>
          </a:p>
          <a:p>
            <a:r>
              <a:rPr lang="en-US" dirty="0"/>
              <a:t>Different chefs exist:</a:t>
            </a:r>
          </a:p>
          <a:p>
            <a:pPr lvl="1"/>
            <a:r>
              <a:rPr lang="en-US" dirty="0"/>
              <a:t>Python 3.7</a:t>
            </a:r>
          </a:p>
          <a:p>
            <a:pPr lvl="1"/>
            <a:r>
              <a:rPr lang="en-US" dirty="0"/>
              <a:t>Python 3.9</a:t>
            </a:r>
          </a:p>
          <a:p>
            <a:pPr lvl="1"/>
            <a:r>
              <a:rPr lang="en-US" dirty="0"/>
              <a:t>Python 3.11 …</a:t>
            </a:r>
          </a:p>
          <a:p>
            <a:r>
              <a:rPr lang="en-US" dirty="0"/>
              <a:t>Same recipe with different chef → slightly different outcomes!</a:t>
            </a:r>
          </a:p>
        </p:txBody>
      </p:sp>
      <p:pic>
        <p:nvPicPr>
          <p:cNvPr id="9" name="Picture 8">
            <a:extLst>
              <a:ext uri="{FF2B5EF4-FFF2-40B4-BE49-F238E27FC236}">
                <a16:creationId xmlns:a16="http://schemas.microsoft.com/office/drawing/2014/main" id="{D70456D9-749D-D90D-BA68-B1ED3D27643D}"/>
              </a:ext>
            </a:extLst>
          </p:cNvPr>
          <p:cNvPicPr>
            <a:picLocks noChangeAspect="1"/>
          </p:cNvPicPr>
          <p:nvPr/>
        </p:nvPicPr>
        <p:blipFill>
          <a:blip r:embed="rId2"/>
          <a:stretch>
            <a:fillRect/>
          </a:stretch>
        </p:blipFill>
        <p:spPr>
          <a:xfrm>
            <a:off x="2423160" y="211732"/>
            <a:ext cx="2139696" cy="2139696"/>
          </a:xfrm>
          <a:prstGeom prst="rect">
            <a:avLst/>
          </a:prstGeom>
        </p:spPr>
      </p:pic>
    </p:spTree>
    <p:extLst>
      <p:ext uri="{BB962C8B-B14F-4D97-AF65-F5344CB8AC3E}">
        <p14:creationId xmlns:p14="http://schemas.microsoft.com/office/powerpoint/2010/main" val="277934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8E2CE-CB24-2DE4-05F4-85CF5A101C20}"/>
              </a:ext>
            </a:extLst>
          </p:cNvPr>
          <p:cNvSpPr>
            <a:spLocks noGrp="1"/>
          </p:cNvSpPr>
          <p:nvPr>
            <p:ph type="title"/>
          </p:nvPr>
        </p:nvSpPr>
        <p:spPr/>
        <p:txBody>
          <a:bodyPr>
            <a:normAutofit/>
          </a:bodyPr>
          <a:lstStyle/>
          <a:p>
            <a:r>
              <a:rPr lang="en-US" sz="3200" dirty="0">
                <a:solidFill>
                  <a:schemeClr val="accent6"/>
                </a:solidFill>
              </a:rPr>
              <a:t>Terminal</a:t>
            </a:r>
            <a:r>
              <a:rPr lang="en-US" sz="3200" dirty="0"/>
              <a:t> &amp; Command Prompt:</a:t>
            </a:r>
            <a:br>
              <a:rPr lang="en-US" sz="3200" dirty="0"/>
            </a:br>
            <a:r>
              <a:rPr lang="en-US" sz="3200" dirty="0"/>
              <a:t>The Order Counter</a:t>
            </a:r>
          </a:p>
        </p:txBody>
      </p:sp>
      <p:sp>
        <p:nvSpPr>
          <p:cNvPr id="3" name="Content Placeholder 2">
            <a:extLst>
              <a:ext uri="{FF2B5EF4-FFF2-40B4-BE49-F238E27FC236}">
                <a16:creationId xmlns:a16="http://schemas.microsoft.com/office/drawing/2014/main" id="{52685585-20A1-E473-4EB4-F92D69E8BB32}"/>
              </a:ext>
            </a:extLst>
          </p:cNvPr>
          <p:cNvSpPr>
            <a:spLocks noGrp="1"/>
          </p:cNvSpPr>
          <p:nvPr>
            <p:ph idx="1"/>
          </p:nvPr>
        </p:nvSpPr>
        <p:spPr/>
        <p:txBody>
          <a:bodyPr/>
          <a:lstStyle/>
          <a:p>
            <a:r>
              <a:rPr lang="en-US" dirty="0"/>
              <a:t>The terminal is where orders are placed</a:t>
            </a:r>
          </a:p>
          <a:p>
            <a:endParaRPr lang="en-US" dirty="0"/>
          </a:p>
          <a:p>
            <a:endParaRPr lang="en-US" dirty="0"/>
          </a:p>
          <a:p>
            <a:endParaRPr lang="en-US" dirty="0"/>
          </a:p>
          <a:p>
            <a:r>
              <a:rPr lang="en-US" dirty="0"/>
              <a:t>Means “Chef Python, make the </a:t>
            </a:r>
            <a:r>
              <a:rPr lang="en-US" dirty="0" err="1">
                <a:solidFill>
                  <a:schemeClr val="accent6"/>
                </a:solidFill>
              </a:rPr>
              <a:t>analysis.py</a:t>
            </a:r>
            <a:r>
              <a:rPr lang="en-US" dirty="0">
                <a:solidFill>
                  <a:schemeClr val="accent6"/>
                </a:solidFill>
              </a:rPr>
              <a:t> </a:t>
            </a:r>
            <a:r>
              <a:rPr lang="en-US" dirty="0"/>
              <a:t>recipe”</a:t>
            </a:r>
          </a:p>
          <a:p>
            <a:r>
              <a:rPr lang="en-US" dirty="0"/>
              <a:t>We can access the terminal through stand-alone apps (terminal, command prompt) or </a:t>
            </a:r>
            <a:r>
              <a:rPr lang="en-US" i="1" dirty="0"/>
              <a:t>within VS code</a:t>
            </a:r>
          </a:p>
          <a:p>
            <a:pPr lvl="1"/>
            <a:r>
              <a:rPr lang="en-US" dirty="0"/>
              <a:t>Like different windows at the same order counter</a:t>
            </a:r>
          </a:p>
        </p:txBody>
      </p:sp>
      <p:pic>
        <p:nvPicPr>
          <p:cNvPr id="6" name="Picture 5">
            <a:extLst>
              <a:ext uri="{FF2B5EF4-FFF2-40B4-BE49-F238E27FC236}">
                <a16:creationId xmlns:a16="http://schemas.microsoft.com/office/drawing/2014/main" id="{E59E99F5-5C72-2661-4A13-C74191418E6A}"/>
              </a:ext>
            </a:extLst>
          </p:cNvPr>
          <p:cNvPicPr>
            <a:picLocks noChangeAspect="1"/>
          </p:cNvPicPr>
          <p:nvPr/>
        </p:nvPicPr>
        <p:blipFill>
          <a:blip r:embed="rId2"/>
          <a:stretch>
            <a:fillRect/>
          </a:stretch>
        </p:blipFill>
        <p:spPr>
          <a:xfrm>
            <a:off x="5222240" y="1300480"/>
            <a:ext cx="6502400" cy="1422400"/>
          </a:xfrm>
          <a:prstGeom prst="rect">
            <a:avLst/>
          </a:prstGeom>
        </p:spPr>
      </p:pic>
      <p:pic>
        <p:nvPicPr>
          <p:cNvPr id="8" name="Picture 7">
            <a:extLst>
              <a:ext uri="{FF2B5EF4-FFF2-40B4-BE49-F238E27FC236}">
                <a16:creationId xmlns:a16="http://schemas.microsoft.com/office/drawing/2014/main" id="{854F491A-68E0-CA4A-D60F-58A717507493}"/>
              </a:ext>
            </a:extLst>
          </p:cNvPr>
          <p:cNvPicPr>
            <a:picLocks noChangeAspect="1"/>
          </p:cNvPicPr>
          <p:nvPr/>
        </p:nvPicPr>
        <p:blipFill>
          <a:blip r:embed="rId3"/>
          <a:stretch>
            <a:fillRect/>
          </a:stretch>
        </p:blipFill>
        <p:spPr>
          <a:xfrm>
            <a:off x="2356104" y="375920"/>
            <a:ext cx="2218436" cy="2218436"/>
          </a:xfrm>
          <a:prstGeom prst="rect">
            <a:avLst/>
          </a:prstGeom>
        </p:spPr>
      </p:pic>
    </p:spTree>
    <p:extLst>
      <p:ext uri="{BB962C8B-B14F-4D97-AF65-F5344CB8AC3E}">
        <p14:creationId xmlns:p14="http://schemas.microsoft.com/office/powerpoint/2010/main" val="251379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6DED9-AB66-7367-B947-491FF7D141A7}"/>
              </a:ext>
            </a:extLst>
          </p:cNvPr>
          <p:cNvSpPr>
            <a:spLocks noGrp="1"/>
          </p:cNvSpPr>
          <p:nvPr>
            <p:ph type="title"/>
          </p:nvPr>
        </p:nvSpPr>
        <p:spPr/>
        <p:txBody>
          <a:bodyPr/>
          <a:lstStyle/>
          <a:p>
            <a:r>
              <a:rPr lang="en-US" dirty="0"/>
              <a:t>The Restaurant: The Big Picture</a:t>
            </a:r>
          </a:p>
        </p:txBody>
      </p:sp>
      <p:grpSp>
        <p:nvGrpSpPr>
          <p:cNvPr id="20" name="Group 19">
            <a:extLst>
              <a:ext uri="{FF2B5EF4-FFF2-40B4-BE49-F238E27FC236}">
                <a16:creationId xmlns:a16="http://schemas.microsoft.com/office/drawing/2014/main" id="{37C46679-2A34-3AE7-D8F5-93A416BCACB0}"/>
              </a:ext>
            </a:extLst>
          </p:cNvPr>
          <p:cNvGrpSpPr/>
          <p:nvPr/>
        </p:nvGrpSpPr>
        <p:grpSpPr>
          <a:xfrm>
            <a:off x="571500" y="1419352"/>
            <a:ext cx="1929384" cy="2706779"/>
            <a:chOff x="571500" y="1419352"/>
            <a:chExt cx="1929384" cy="2706779"/>
          </a:xfrm>
        </p:grpSpPr>
        <p:pic>
          <p:nvPicPr>
            <p:cNvPr id="5" name="Picture 4">
              <a:extLst>
                <a:ext uri="{FF2B5EF4-FFF2-40B4-BE49-F238E27FC236}">
                  <a16:creationId xmlns:a16="http://schemas.microsoft.com/office/drawing/2014/main" id="{862EF8E8-4316-4F9C-26EB-4444A928EA56}"/>
                </a:ext>
              </a:extLst>
            </p:cNvPr>
            <p:cNvPicPr>
              <a:picLocks noChangeAspect="1"/>
            </p:cNvPicPr>
            <p:nvPr/>
          </p:nvPicPr>
          <p:blipFill>
            <a:blip r:embed="rId2"/>
            <a:stretch>
              <a:fillRect/>
            </a:stretch>
          </p:blipFill>
          <p:spPr>
            <a:xfrm>
              <a:off x="658368" y="2370483"/>
              <a:ext cx="1146048" cy="1146048"/>
            </a:xfrm>
            <a:prstGeom prst="rect">
              <a:avLst/>
            </a:prstGeom>
          </p:spPr>
        </p:pic>
        <p:sp>
          <p:nvSpPr>
            <p:cNvPr id="7" name="TextBox 6">
              <a:extLst>
                <a:ext uri="{FF2B5EF4-FFF2-40B4-BE49-F238E27FC236}">
                  <a16:creationId xmlns:a16="http://schemas.microsoft.com/office/drawing/2014/main" id="{AA128A6A-D308-8123-9748-DA10C32753D9}"/>
                </a:ext>
              </a:extLst>
            </p:cNvPr>
            <p:cNvSpPr txBox="1"/>
            <p:nvPr/>
          </p:nvSpPr>
          <p:spPr>
            <a:xfrm>
              <a:off x="571500" y="1419352"/>
              <a:ext cx="1929384" cy="646331"/>
            </a:xfrm>
            <a:prstGeom prst="rect">
              <a:avLst/>
            </a:prstGeom>
            <a:noFill/>
          </p:spPr>
          <p:txBody>
            <a:bodyPr wrap="square" rtlCol="0">
              <a:spAutoFit/>
            </a:bodyPr>
            <a:lstStyle/>
            <a:p>
              <a:pPr algn="ctr"/>
              <a:r>
                <a:rPr lang="en-US" dirty="0">
                  <a:latin typeface=""/>
                </a:rPr>
                <a:t>You write recipes (</a:t>
              </a:r>
              <a:r>
                <a:rPr lang="en-US" dirty="0">
                  <a:solidFill>
                    <a:schemeClr val="accent6"/>
                  </a:solidFill>
                  <a:latin typeface=""/>
                </a:rPr>
                <a:t>code</a:t>
              </a:r>
              <a:r>
                <a:rPr lang="en-US" dirty="0">
                  <a:latin typeface=""/>
                </a:rPr>
                <a:t>)…</a:t>
              </a:r>
            </a:p>
          </p:txBody>
        </p:sp>
        <p:pic>
          <p:nvPicPr>
            <p:cNvPr id="8" name="Picture 7">
              <a:extLst>
                <a:ext uri="{FF2B5EF4-FFF2-40B4-BE49-F238E27FC236}">
                  <a16:creationId xmlns:a16="http://schemas.microsoft.com/office/drawing/2014/main" id="{B48581BD-7F29-7DE6-8344-10F3210C2F55}"/>
                </a:ext>
              </a:extLst>
            </p:cNvPr>
            <p:cNvPicPr>
              <a:picLocks noChangeAspect="1"/>
            </p:cNvPicPr>
            <p:nvPr/>
          </p:nvPicPr>
          <p:blipFill>
            <a:blip r:embed="rId2"/>
            <a:stretch>
              <a:fillRect/>
            </a:stretch>
          </p:blipFill>
          <p:spPr>
            <a:xfrm>
              <a:off x="810768" y="2522883"/>
              <a:ext cx="1146048" cy="1146048"/>
            </a:xfrm>
            <a:prstGeom prst="rect">
              <a:avLst/>
            </a:prstGeom>
          </p:spPr>
        </p:pic>
        <p:pic>
          <p:nvPicPr>
            <p:cNvPr id="9" name="Picture 8">
              <a:extLst>
                <a:ext uri="{FF2B5EF4-FFF2-40B4-BE49-F238E27FC236}">
                  <a16:creationId xmlns:a16="http://schemas.microsoft.com/office/drawing/2014/main" id="{443ACD8B-8A05-C877-02E4-774286166826}"/>
                </a:ext>
              </a:extLst>
            </p:cNvPr>
            <p:cNvPicPr>
              <a:picLocks noChangeAspect="1"/>
            </p:cNvPicPr>
            <p:nvPr/>
          </p:nvPicPr>
          <p:blipFill>
            <a:blip r:embed="rId2"/>
            <a:stretch>
              <a:fillRect/>
            </a:stretch>
          </p:blipFill>
          <p:spPr>
            <a:xfrm>
              <a:off x="963168" y="2675283"/>
              <a:ext cx="1146048" cy="1146048"/>
            </a:xfrm>
            <a:prstGeom prst="rect">
              <a:avLst/>
            </a:prstGeom>
          </p:spPr>
        </p:pic>
        <p:pic>
          <p:nvPicPr>
            <p:cNvPr id="12" name="Picture 11">
              <a:extLst>
                <a:ext uri="{FF2B5EF4-FFF2-40B4-BE49-F238E27FC236}">
                  <a16:creationId xmlns:a16="http://schemas.microsoft.com/office/drawing/2014/main" id="{B57ECE6A-56AA-D54F-ECAE-539A8F12388F}"/>
                </a:ext>
              </a:extLst>
            </p:cNvPr>
            <p:cNvPicPr>
              <a:picLocks noChangeAspect="1"/>
            </p:cNvPicPr>
            <p:nvPr/>
          </p:nvPicPr>
          <p:blipFill>
            <a:blip r:embed="rId2"/>
            <a:stretch>
              <a:fillRect/>
            </a:stretch>
          </p:blipFill>
          <p:spPr>
            <a:xfrm>
              <a:off x="1115568" y="2827683"/>
              <a:ext cx="1146048" cy="1146048"/>
            </a:xfrm>
            <a:prstGeom prst="rect">
              <a:avLst/>
            </a:prstGeom>
          </p:spPr>
        </p:pic>
        <p:pic>
          <p:nvPicPr>
            <p:cNvPr id="13" name="Picture 12">
              <a:extLst>
                <a:ext uri="{FF2B5EF4-FFF2-40B4-BE49-F238E27FC236}">
                  <a16:creationId xmlns:a16="http://schemas.microsoft.com/office/drawing/2014/main" id="{CE514B59-21DD-7349-9F8C-471F2B420540}"/>
                </a:ext>
              </a:extLst>
            </p:cNvPr>
            <p:cNvPicPr>
              <a:picLocks noChangeAspect="1"/>
            </p:cNvPicPr>
            <p:nvPr/>
          </p:nvPicPr>
          <p:blipFill>
            <a:blip r:embed="rId2"/>
            <a:stretch>
              <a:fillRect/>
            </a:stretch>
          </p:blipFill>
          <p:spPr>
            <a:xfrm>
              <a:off x="1267968" y="2980083"/>
              <a:ext cx="1146048" cy="1146048"/>
            </a:xfrm>
            <a:prstGeom prst="rect">
              <a:avLst/>
            </a:prstGeom>
          </p:spPr>
        </p:pic>
      </p:grpSp>
      <p:grpSp>
        <p:nvGrpSpPr>
          <p:cNvPr id="21" name="Group 20">
            <a:extLst>
              <a:ext uri="{FF2B5EF4-FFF2-40B4-BE49-F238E27FC236}">
                <a16:creationId xmlns:a16="http://schemas.microsoft.com/office/drawing/2014/main" id="{50CF3A63-01F5-22AE-87C2-ED9343A00578}"/>
              </a:ext>
            </a:extLst>
          </p:cNvPr>
          <p:cNvGrpSpPr/>
          <p:nvPr/>
        </p:nvGrpSpPr>
        <p:grpSpPr>
          <a:xfrm>
            <a:off x="2624582" y="1280852"/>
            <a:ext cx="2670979" cy="2854103"/>
            <a:chOff x="2624582" y="1280852"/>
            <a:chExt cx="2670979" cy="2854103"/>
          </a:xfrm>
        </p:grpSpPr>
        <p:sp>
          <p:nvSpPr>
            <p:cNvPr id="10" name="TextBox 9">
              <a:extLst>
                <a:ext uri="{FF2B5EF4-FFF2-40B4-BE49-F238E27FC236}">
                  <a16:creationId xmlns:a16="http://schemas.microsoft.com/office/drawing/2014/main" id="{D2850767-A32E-12AC-010E-E95F353F5A41}"/>
                </a:ext>
              </a:extLst>
            </p:cNvPr>
            <p:cNvSpPr txBox="1"/>
            <p:nvPr/>
          </p:nvSpPr>
          <p:spPr>
            <a:xfrm>
              <a:off x="3485050" y="1280852"/>
              <a:ext cx="1810511" cy="923330"/>
            </a:xfrm>
            <a:prstGeom prst="rect">
              <a:avLst/>
            </a:prstGeom>
            <a:noFill/>
          </p:spPr>
          <p:txBody>
            <a:bodyPr wrap="square" rtlCol="0">
              <a:spAutoFit/>
            </a:bodyPr>
            <a:lstStyle/>
            <a:p>
              <a:pPr algn="ctr"/>
              <a:r>
                <a:rPr lang="en-US" dirty="0">
                  <a:latin typeface=""/>
                </a:rPr>
                <a:t>… and put them in a recipe book (</a:t>
              </a:r>
              <a:r>
                <a:rPr lang="en-US" dirty="0">
                  <a:solidFill>
                    <a:schemeClr val="accent6"/>
                  </a:solidFill>
                  <a:latin typeface=""/>
                </a:rPr>
                <a:t>folder</a:t>
              </a:r>
              <a:r>
                <a:rPr lang="en-US" dirty="0">
                  <a:latin typeface=""/>
                </a:rPr>
                <a:t>)…</a:t>
              </a:r>
            </a:p>
          </p:txBody>
        </p:sp>
        <p:pic>
          <p:nvPicPr>
            <p:cNvPr id="11" name="Picture 10">
              <a:extLst>
                <a:ext uri="{FF2B5EF4-FFF2-40B4-BE49-F238E27FC236}">
                  <a16:creationId xmlns:a16="http://schemas.microsoft.com/office/drawing/2014/main" id="{59D4AA80-AB33-F7E6-F776-C711E49F9946}"/>
                </a:ext>
              </a:extLst>
            </p:cNvPr>
            <p:cNvPicPr>
              <a:picLocks noChangeAspect="1"/>
            </p:cNvPicPr>
            <p:nvPr/>
          </p:nvPicPr>
          <p:blipFill>
            <a:blip r:embed="rId3"/>
            <a:stretch>
              <a:fillRect/>
            </a:stretch>
          </p:blipFill>
          <p:spPr>
            <a:xfrm>
              <a:off x="3363807" y="2294283"/>
              <a:ext cx="1840672" cy="1840672"/>
            </a:xfrm>
            <a:prstGeom prst="rect">
              <a:avLst/>
            </a:prstGeom>
          </p:spPr>
        </p:pic>
        <p:sp>
          <p:nvSpPr>
            <p:cNvPr id="14" name="Right Brace 13">
              <a:extLst>
                <a:ext uri="{FF2B5EF4-FFF2-40B4-BE49-F238E27FC236}">
                  <a16:creationId xmlns:a16="http://schemas.microsoft.com/office/drawing/2014/main" id="{3E47DFAB-EA4B-992C-CFBB-9F32EA9FC6A9}"/>
                </a:ext>
              </a:extLst>
            </p:cNvPr>
            <p:cNvSpPr/>
            <p:nvPr/>
          </p:nvSpPr>
          <p:spPr>
            <a:xfrm>
              <a:off x="2624582" y="2294283"/>
              <a:ext cx="512064" cy="1831848"/>
            </a:xfrm>
            <a:prstGeom prst="rightBrace">
              <a:avLst>
                <a:gd name="adj1" fmla="val 44047"/>
                <a:gd name="adj2" fmla="val 5000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75F23932-8A47-8FC3-4406-B13751B6E49E}"/>
              </a:ext>
            </a:extLst>
          </p:cNvPr>
          <p:cNvGrpSpPr/>
          <p:nvPr/>
        </p:nvGrpSpPr>
        <p:grpSpPr>
          <a:xfrm>
            <a:off x="6224270" y="1280852"/>
            <a:ext cx="2273893" cy="3003267"/>
            <a:chOff x="6224270" y="1280852"/>
            <a:chExt cx="2273893" cy="3003267"/>
          </a:xfrm>
        </p:grpSpPr>
        <p:pic>
          <p:nvPicPr>
            <p:cNvPr id="15" name="Picture 14">
              <a:extLst>
                <a:ext uri="{FF2B5EF4-FFF2-40B4-BE49-F238E27FC236}">
                  <a16:creationId xmlns:a16="http://schemas.microsoft.com/office/drawing/2014/main" id="{65217A5B-CDC2-785A-57E6-EBC6B96D6BEF}"/>
                </a:ext>
              </a:extLst>
            </p:cNvPr>
            <p:cNvPicPr>
              <a:picLocks noChangeAspect="1"/>
            </p:cNvPicPr>
            <p:nvPr/>
          </p:nvPicPr>
          <p:blipFill>
            <a:blip r:embed="rId4"/>
            <a:stretch>
              <a:fillRect/>
            </a:stretch>
          </p:blipFill>
          <p:spPr>
            <a:xfrm>
              <a:off x="6224270" y="2065683"/>
              <a:ext cx="2218436" cy="2218436"/>
            </a:xfrm>
            <a:prstGeom prst="rect">
              <a:avLst/>
            </a:prstGeom>
          </p:spPr>
        </p:pic>
        <p:sp>
          <p:nvSpPr>
            <p:cNvPr id="16" name="TextBox 15">
              <a:extLst>
                <a:ext uri="{FF2B5EF4-FFF2-40B4-BE49-F238E27FC236}">
                  <a16:creationId xmlns:a16="http://schemas.microsoft.com/office/drawing/2014/main" id="{0A18F1DA-CFEB-2717-5C3E-DDBD73C12F1F}"/>
                </a:ext>
              </a:extLst>
            </p:cNvPr>
            <p:cNvSpPr txBox="1"/>
            <p:nvPr/>
          </p:nvSpPr>
          <p:spPr>
            <a:xfrm>
              <a:off x="6279727" y="1280852"/>
              <a:ext cx="2218436" cy="923330"/>
            </a:xfrm>
            <a:prstGeom prst="rect">
              <a:avLst/>
            </a:prstGeom>
            <a:noFill/>
          </p:spPr>
          <p:txBody>
            <a:bodyPr wrap="square" rtlCol="0">
              <a:spAutoFit/>
            </a:bodyPr>
            <a:lstStyle/>
            <a:p>
              <a:pPr algn="ctr"/>
              <a:r>
                <a:rPr lang="en-US" dirty="0">
                  <a:latin typeface=""/>
                </a:rPr>
                <a:t>… which you can send to the order counter (</a:t>
              </a:r>
              <a:r>
                <a:rPr lang="en-US" dirty="0">
                  <a:solidFill>
                    <a:schemeClr val="accent6"/>
                  </a:solidFill>
                  <a:latin typeface=""/>
                </a:rPr>
                <a:t>terminal</a:t>
              </a:r>
              <a:r>
                <a:rPr lang="en-US" dirty="0">
                  <a:latin typeface=""/>
                </a:rPr>
                <a:t>)…</a:t>
              </a:r>
            </a:p>
          </p:txBody>
        </p:sp>
      </p:grpSp>
      <p:grpSp>
        <p:nvGrpSpPr>
          <p:cNvPr id="23" name="Group 22">
            <a:extLst>
              <a:ext uri="{FF2B5EF4-FFF2-40B4-BE49-F238E27FC236}">
                <a16:creationId xmlns:a16="http://schemas.microsoft.com/office/drawing/2014/main" id="{780A5407-EF04-FF40-EC4C-AD5D7527FA68}"/>
              </a:ext>
            </a:extLst>
          </p:cNvPr>
          <p:cNvGrpSpPr/>
          <p:nvPr/>
        </p:nvGrpSpPr>
        <p:grpSpPr>
          <a:xfrm>
            <a:off x="9482329" y="1280852"/>
            <a:ext cx="2139696" cy="2829331"/>
            <a:chOff x="9482329" y="1280852"/>
            <a:chExt cx="2139696" cy="2829331"/>
          </a:xfrm>
        </p:grpSpPr>
        <p:pic>
          <p:nvPicPr>
            <p:cNvPr id="17" name="Picture 16">
              <a:extLst>
                <a:ext uri="{FF2B5EF4-FFF2-40B4-BE49-F238E27FC236}">
                  <a16:creationId xmlns:a16="http://schemas.microsoft.com/office/drawing/2014/main" id="{F45884BF-A75D-6027-7005-8DA2B30B4C42}"/>
                </a:ext>
              </a:extLst>
            </p:cNvPr>
            <p:cNvPicPr>
              <a:picLocks noChangeAspect="1"/>
            </p:cNvPicPr>
            <p:nvPr/>
          </p:nvPicPr>
          <p:blipFill>
            <a:blip r:embed="rId5"/>
            <a:stretch>
              <a:fillRect/>
            </a:stretch>
          </p:blipFill>
          <p:spPr>
            <a:xfrm>
              <a:off x="9742593" y="2261233"/>
              <a:ext cx="1848950" cy="1848950"/>
            </a:xfrm>
            <a:prstGeom prst="rect">
              <a:avLst/>
            </a:prstGeom>
          </p:spPr>
        </p:pic>
        <p:sp>
          <p:nvSpPr>
            <p:cNvPr id="18" name="TextBox 17">
              <a:extLst>
                <a:ext uri="{FF2B5EF4-FFF2-40B4-BE49-F238E27FC236}">
                  <a16:creationId xmlns:a16="http://schemas.microsoft.com/office/drawing/2014/main" id="{7C147789-2DED-0AE5-0A47-9F69A45AC2A4}"/>
                </a:ext>
              </a:extLst>
            </p:cNvPr>
            <p:cNvSpPr txBox="1"/>
            <p:nvPr/>
          </p:nvSpPr>
          <p:spPr>
            <a:xfrm>
              <a:off x="9482329" y="1280852"/>
              <a:ext cx="2139696" cy="923330"/>
            </a:xfrm>
            <a:prstGeom prst="rect">
              <a:avLst/>
            </a:prstGeom>
            <a:noFill/>
          </p:spPr>
          <p:txBody>
            <a:bodyPr wrap="square" rtlCol="0">
              <a:spAutoFit/>
            </a:bodyPr>
            <a:lstStyle/>
            <a:p>
              <a:pPr algn="ctr"/>
              <a:r>
                <a:rPr lang="en-US" dirty="0">
                  <a:latin typeface=""/>
                </a:rPr>
                <a:t>…which tells the chef (</a:t>
              </a:r>
              <a:r>
                <a:rPr lang="en-US" dirty="0">
                  <a:solidFill>
                    <a:schemeClr val="accent6"/>
                  </a:solidFill>
                  <a:latin typeface=""/>
                </a:rPr>
                <a:t>Python</a:t>
              </a:r>
              <a:r>
                <a:rPr lang="en-US" dirty="0">
                  <a:latin typeface=""/>
                </a:rPr>
                <a:t>) what to cook</a:t>
              </a:r>
            </a:p>
          </p:txBody>
        </p:sp>
      </p:grpSp>
      <p:grpSp>
        <p:nvGrpSpPr>
          <p:cNvPr id="26" name="Group 25">
            <a:extLst>
              <a:ext uri="{FF2B5EF4-FFF2-40B4-BE49-F238E27FC236}">
                <a16:creationId xmlns:a16="http://schemas.microsoft.com/office/drawing/2014/main" id="{371BB6C0-4D89-A4F9-FC8C-8C60F8B07F19}"/>
              </a:ext>
            </a:extLst>
          </p:cNvPr>
          <p:cNvGrpSpPr/>
          <p:nvPr/>
        </p:nvGrpSpPr>
        <p:grpSpPr>
          <a:xfrm>
            <a:off x="210312" y="1060704"/>
            <a:ext cx="11649456" cy="3824224"/>
            <a:chOff x="210312" y="1060704"/>
            <a:chExt cx="11649456" cy="3824224"/>
          </a:xfrm>
        </p:grpSpPr>
        <p:sp>
          <p:nvSpPr>
            <p:cNvPr id="24" name="Rounded Rectangle 23">
              <a:extLst>
                <a:ext uri="{FF2B5EF4-FFF2-40B4-BE49-F238E27FC236}">
                  <a16:creationId xmlns:a16="http://schemas.microsoft.com/office/drawing/2014/main" id="{746E81DE-D90B-2A26-36DC-7EB4879CC48E}"/>
                </a:ext>
              </a:extLst>
            </p:cNvPr>
            <p:cNvSpPr/>
            <p:nvPr/>
          </p:nvSpPr>
          <p:spPr>
            <a:xfrm>
              <a:off x="210312" y="1060704"/>
              <a:ext cx="11649456" cy="3465576"/>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9D5CB4E9-5619-B8DC-8451-AB2B5531D6A0}"/>
                </a:ext>
              </a:extLst>
            </p:cNvPr>
            <p:cNvSpPr txBox="1"/>
            <p:nvPr/>
          </p:nvSpPr>
          <p:spPr>
            <a:xfrm>
              <a:off x="583861" y="4515596"/>
              <a:ext cx="3031599" cy="369332"/>
            </a:xfrm>
            <a:prstGeom prst="rect">
              <a:avLst/>
            </a:prstGeom>
            <a:noFill/>
          </p:spPr>
          <p:txBody>
            <a:bodyPr wrap="none" rtlCol="0">
              <a:spAutoFit/>
            </a:bodyPr>
            <a:lstStyle/>
            <a:p>
              <a:r>
                <a:rPr lang="en-US" b="1" dirty="0">
                  <a:latin typeface=""/>
                </a:rPr>
                <a:t>The Restaurant (</a:t>
              </a:r>
              <a:r>
                <a:rPr lang="en-US" b="1" dirty="0">
                  <a:solidFill>
                    <a:schemeClr val="accent6"/>
                  </a:solidFill>
                  <a:latin typeface=""/>
                </a:rPr>
                <a:t>VS Code</a:t>
              </a:r>
              <a:r>
                <a:rPr lang="en-US" b="1" dirty="0">
                  <a:latin typeface=""/>
                </a:rPr>
                <a:t>)</a:t>
              </a:r>
            </a:p>
          </p:txBody>
        </p:sp>
      </p:grpSp>
      <p:sp>
        <p:nvSpPr>
          <p:cNvPr id="27" name="TextBox 26">
            <a:extLst>
              <a:ext uri="{FF2B5EF4-FFF2-40B4-BE49-F238E27FC236}">
                <a16:creationId xmlns:a16="http://schemas.microsoft.com/office/drawing/2014/main" id="{F56A3BE8-6CDC-7A67-8668-CFA2980F13E7}"/>
              </a:ext>
            </a:extLst>
          </p:cNvPr>
          <p:cNvSpPr txBox="1"/>
          <p:nvPr/>
        </p:nvSpPr>
        <p:spPr>
          <a:xfrm>
            <a:off x="2170268" y="5311111"/>
            <a:ext cx="8218917" cy="523220"/>
          </a:xfrm>
          <a:prstGeom prst="rect">
            <a:avLst/>
          </a:prstGeom>
          <a:noFill/>
        </p:spPr>
        <p:txBody>
          <a:bodyPr wrap="none" rtlCol="0">
            <a:spAutoFit/>
          </a:bodyPr>
          <a:lstStyle/>
          <a:p>
            <a:r>
              <a:rPr lang="en-US" sz="2800" dirty="0">
                <a:solidFill>
                  <a:schemeClr val="accent6"/>
                </a:solidFill>
                <a:latin typeface=""/>
              </a:rPr>
              <a:t>All of this happens inside the restaurant, VS Code!</a:t>
            </a:r>
          </a:p>
        </p:txBody>
      </p:sp>
      <p:sp>
        <p:nvSpPr>
          <p:cNvPr id="28" name="Rounded Rectangular Callout 27">
            <a:extLst>
              <a:ext uri="{FF2B5EF4-FFF2-40B4-BE49-F238E27FC236}">
                <a16:creationId xmlns:a16="http://schemas.microsoft.com/office/drawing/2014/main" id="{8F540F3E-3D50-D49A-011F-DE74B8E3924C}"/>
              </a:ext>
            </a:extLst>
          </p:cNvPr>
          <p:cNvSpPr/>
          <p:nvPr/>
        </p:nvSpPr>
        <p:spPr>
          <a:xfrm>
            <a:off x="8577072" y="1911096"/>
            <a:ext cx="1289304" cy="1032411"/>
          </a:xfrm>
          <a:prstGeom prst="wedgeRoundRectCallout">
            <a:avLst>
              <a:gd name="adj1" fmla="val -48493"/>
              <a:gd name="adj2" fmla="val 73128"/>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2"/>
                </a:solidFill>
                <a:latin typeface=""/>
              </a:rPr>
              <a:t>I need an </a:t>
            </a:r>
            <a:r>
              <a:rPr lang="en-US" sz="1200" dirty="0" err="1">
                <a:solidFill>
                  <a:schemeClr val="accent6"/>
                </a:solidFill>
                <a:latin typeface=""/>
              </a:rPr>
              <a:t>analysis.py</a:t>
            </a:r>
            <a:r>
              <a:rPr lang="en-US" sz="1200" dirty="0">
                <a:solidFill>
                  <a:schemeClr val="tx2"/>
                </a:solidFill>
                <a:latin typeface=""/>
              </a:rPr>
              <a:t>, stat!</a:t>
            </a:r>
          </a:p>
        </p:txBody>
      </p:sp>
    </p:spTree>
    <p:extLst>
      <p:ext uri="{BB962C8B-B14F-4D97-AF65-F5344CB8AC3E}">
        <p14:creationId xmlns:p14="http://schemas.microsoft.com/office/powerpoint/2010/main" val="279813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edge">
                                      <p:cBhvr>
                                        <p:cTn id="27" dur="2000"/>
                                        <p:tgtEl>
                                          <p:spTgt spid="26"/>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D74A-D15D-F2A0-410C-48FFDC287B84}"/>
              </a:ext>
            </a:extLst>
          </p:cNvPr>
          <p:cNvSpPr>
            <a:spLocks noGrp="1"/>
          </p:cNvSpPr>
          <p:nvPr>
            <p:ph type="title"/>
          </p:nvPr>
        </p:nvSpPr>
        <p:spPr/>
        <p:txBody>
          <a:bodyPr>
            <a:normAutofit/>
          </a:bodyPr>
          <a:lstStyle/>
          <a:p>
            <a:r>
              <a:rPr lang="en-US" sz="3600" dirty="0">
                <a:solidFill>
                  <a:schemeClr val="tx2"/>
                </a:solidFill>
              </a:rPr>
              <a:t>VS Code &amp; </a:t>
            </a:r>
            <a:r>
              <a:rPr lang="en-US" sz="3600" dirty="0">
                <a:solidFill>
                  <a:schemeClr val="accent6"/>
                </a:solidFill>
              </a:rPr>
              <a:t>I</a:t>
            </a:r>
            <a:r>
              <a:rPr lang="en-US" sz="3600" dirty="0">
                <a:solidFill>
                  <a:schemeClr val="tx2"/>
                </a:solidFill>
              </a:rPr>
              <a:t>ntegrated </a:t>
            </a:r>
            <a:r>
              <a:rPr lang="en-US" sz="3600" dirty="0">
                <a:solidFill>
                  <a:schemeClr val="accent6"/>
                </a:solidFill>
              </a:rPr>
              <a:t>D</a:t>
            </a:r>
            <a:r>
              <a:rPr lang="en-US" sz="3600" dirty="0">
                <a:solidFill>
                  <a:schemeClr val="tx2"/>
                </a:solidFill>
              </a:rPr>
              <a:t>evelopment </a:t>
            </a:r>
            <a:r>
              <a:rPr lang="en-US" sz="3600" dirty="0">
                <a:solidFill>
                  <a:schemeClr val="accent6"/>
                </a:solidFill>
              </a:rPr>
              <a:t>E</a:t>
            </a:r>
            <a:r>
              <a:rPr lang="en-US" sz="3600" dirty="0">
                <a:solidFill>
                  <a:schemeClr val="tx2"/>
                </a:solidFill>
              </a:rPr>
              <a:t>nvironments:</a:t>
            </a:r>
            <a:br>
              <a:rPr lang="en-US" sz="3600" dirty="0">
                <a:solidFill>
                  <a:schemeClr val="tx2"/>
                </a:solidFill>
              </a:rPr>
            </a:br>
            <a:r>
              <a:rPr lang="en-US" sz="3600" dirty="0">
                <a:solidFill>
                  <a:schemeClr val="tx2"/>
                </a:solidFill>
              </a:rPr>
              <a:t>The </a:t>
            </a:r>
            <a:r>
              <a:rPr lang="en-US" dirty="0"/>
              <a:t>Restaurant</a:t>
            </a:r>
          </a:p>
        </p:txBody>
      </p:sp>
      <p:sp>
        <p:nvSpPr>
          <p:cNvPr id="3" name="Content Placeholder 2">
            <a:extLst>
              <a:ext uri="{FF2B5EF4-FFF2-40B4-BE49-F238E27FC236}">
                <a16:creationId xmlns:a16="http://schemas.microsoft.com/office/drawing/2014/main" id="{6E1370CB-6BD0-3032-0D26-572D37061149}"/>
              </a:ext>
            </a:extLst>
          </p:cNvPr>
          <p:cNvSpPr>
            <a:spLocks noGrp="1"/>
          </p:cNvSpPr>
          <p:nvPr>
            <p:ph idx="1"/>
          </p:nvPr>
        </p:nvSpPr>
        <p:spPr>
          <a:xfrm>
            <a:off x="5334000" y="286277"/>
            <a:ext cx="6554854" cy="3142723"/>
          </a:xfrm>
        </p:spPr>
        <p:txBody>
          <a:bodyPr>
            <a:noAutofit/>
          </a:bodyPr>
          <a:lstStyle/>
          <a:p>
            <a:r>
              <a:rPr lang="en-US" sz="1800" dirty="0"/>
              <a:t>VS code is a place to work on code (write recipes), view data files (peek in the kitchen), and run your code through a terminal (tell the chef what to cook)</a:t>
            </a:r>
          </a:p>
          <a:p>
            <a:r>
              <a:rPr lang="en-US" sz="1800" dirty="0">
                <a:solidFill>
                  <a:schemeClr val="accent6"/>
                </a:solidFill>
              </a:rPr>
              <a:t>Integrated</a:t>
            </a:r>
            <a:r>
              <a:rPr lang="en-US" sz="1800" dirty="0"/>
              <a:t>: many tools in one place</a:t>
            </a:r>
          </a:p>
          <a:p>
            <a:r>
              <a:rPr lang="en-US" sz="1800" dirty="0">
                <a:solidFill>
                  <a:schemeClr val="accent6"/>
                </a:solidFill>
              </a:rPr>
              <a:t>Development</a:t>
            </a:r>
            <a:r>
              <a:rPr lang="en-US" sz="1800" dirty="0"/>
              <a:t>: place to build code</a:t>
            </a:r>
          </a:p>
          <a:p>
            <a:r>
              <a:rPr lang="en-US" sz="1800" dirty="0">
                <a:solidFill>
                  <a:schemeClr val="accent6"/>
                </a:solidFill>
              </a:rPr>
              <a:t>Environment</a:t>
            </a:r>
            <a:r>
              <a:rPr lang="en-US" sz="1800" dirty="0"/>
              <a:t>: workspace</a:t>
            </a:r>
          </a:p>
        </p:txBody>
      </p:sp>
      <p:pic>
        <p:nvPicPr>
          <p:cNvPr id="4" name="Picture 3">
            <a:extLst>
              <a:ext uri="{FF2B5EF4-FFF2-40B4-BE49-F238E27FC236}">
                <a16:creationId xmlns:a16="http://schemas.microsoft.com/office/drawing/2014/main" id="{D5FC0D18-D864-5ACB-0E46-2CC70F758D04}"/>
              </a:ext>
            </a:extLst>
          </p:cNvPr>
          <p:cNvPicPr>
            <a:picLocks noChangeAspect="1"/>
          </p:cNvPicPr>
          <p:nvPr/>
        </p:nvPicPr>
        <p:blipFill>
          <a:blip r:embed="rId2"/>
          <a:stretch>
            <a:fillRect/>
          </a:stretch>
        </p:blipFill>
        <p:spPr>
          <a:xfrm>
            <a:off x="5587123" y="2248005"/>
            <a:ext cx="5744605" cy="3839311"/>
          </a:xfrm>
          <a:prstGeom prst="rect">
            <a:avLst/>
          </a:prstGeom>
        </p:spPr>
      </p:pic>
    </p:spTree>
    <p:extLst>
      <p:ext uri="{BB962C8B-B14F-4D97-AF65-F5344CB8AC3E}">
        <p14:creationId xmlns:p14="http://schemas.microsoft.com/office/powerpoint/2010/main" val="346640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631F44-44CC-C113-C90D-E21BD869F42F}"/>
              </a:ext>
            </a:extLst>
          </p:cNvPr>
          <p:cNvPicPr>
            <a:picLocks noChangeAspect="1"/>
          </p:cNvPicPr>
          <p:nvPr/>
        </p:nvPicPr>
        <p:blipFill>
          <a:blip r:embed="rId3"/>
          <a:stretch>
            <a:fillRect/>
          </a:stretch>
        </p:blipFill>
        <p:spPr>
          <a:xfrm>
            <a:off x="2209800" y="891250"/>
            <a:ext cx="7772400" cy="5177296"/>
          </a:xfrm>
          <a:prstGeom prst="rect">
            <a:avLst/>
          </a:prstGeom>
        </p:spPr>
      </p:pic>
      <p:sp>
        <p:nvSpPr>
          <p:cNvPr id="8" name="TextBox 7">
            <a:extLst>
              <a:ext uri="{FF2B5EF4-FFF2-40B4-BE49-F238E27FC236}">
                <a16:creationId xmlns:a16="http://schemas.microsoft.com/office/drawing/2014/main" id="{AEB5BFF2-F953-D560-CD2C-50B170414A7A}"/>
              </a:ext>
            </a:extLst>
          </p:cNvPr>
          <p:cNvSpPr txBox="1"/>
          <p:nvPr/>
        </p:nvSpPr>
        <p:spPr>
          <a:xfrm>
            <a:off x="3103345" y="521918"/>
            <a:ext cx="1805302" cy="369332"/>
          </a:xfrm>
          <a:prstGeom prst="rect">
            <a:avLst/>
          </a:prstGeom>
          <a:noFill/>
        </p:spPr>
        <p:txBody>
          <a:bodyPr wrap="none" rtlCol="0">
            <a:spAutoFit/>
          </a:bodyPr>
          <a:lstStyle/>
          <a:p>
            <a:r>
              <a:rPr lang="en-US" dirty="0">
                <a:latin typeface="SF Pro Semibold" pitchFamily="2" charset="0"/>
                <a:ea typeface="SF Pro Semibold" pitchFamily="2" charset="0"/>
                <a:cs typeface="SF Pro Semibold" pitchFamily="2" charset="0"/>
              </a:rPr>
              <a:t>Welcome screen</a:t>
            </a:r>
          </a:p>
        </p:txBody>
      </p:sp>
      <p:sp>
        <p:nvSpPr>
          <p:cNvPr id="10" name="TextBox 9">
            <a:extLst>
              <a:ext uri="{FF2B5EF4-FFF2-40B4-BE49-F238E27FC236}">
                <a16:creationId xmlns:a16="http://schemas.microsoft.com/office/drawing/2014/main" id="{A430D6B7-4245-7254-A4DD-8F066AB78571}"/>
              </a:ext>
            </a:extLst>
          </p:cNvPr>
          <p:cNvSpPr txBox="1"/>
          <p:nvPr/>
        </p:nvSpPr>
        <p:spPr>
          <a:xfrm>
            <a:off x="3628663" y="2806860"/>
            <a:ext cx="1487908" cy="369332"/>
          </a:xfrm>
          <a:prstGeom prst="rect">
            <a:avLst/>
          </a:prstGeom>
          <a:noFill/>
        </p:spPr>
        <p:txBody>
          <a:bodyPr wrap="none" rtlCol="0">
            <a:spAutoFit/>
          </a:bodyPr>
          <a:lstStyle/>
          <a:p>
            <a:r>
              <a:rPr lang="en-US" dirty="0">
                <a:latin typeface="SF Pro Semibold" pitchFamily="2" charset="0"/>
                <a:ea typeface="SF Pro Semibold" pitchFamily="2" charset="0"/>
                <a:cs typeface="SF Pro Semibold" pitchFamily="2" charset="0"/>
              </a:rPr>
              <a:t>Open a folder</a:t>
            </a:r>
          </a:p>
        </p:txBody>
      </p:sp>
      <p:pic>
        <p:nvPicPr>
          <p:cNvPr id="12" name="Picture 11">
            <a:extLst>
              <a:ext uri="{FF2B5EF4-FFF2-40B4-BE49-F238E27FC236}">
                <a16:creationId xmlns:a16="http://schemas.microsoft.com/office/drawing/2014/main" id="{6CD0605A-9E7F-F65F-6F32-DF509D820B71}"/>
              </a:ext>
            </a:extLst>
          </p:cNvPr>
          <p:cNvPicPr>
            <a:picLocks noChangeAspect="1"/>
          </p:cNvPicPr>
          <p:nvPr/>
        </p:nvPicPr>
        <p:blipFill>
          <a:blip r:embed="rId4"/>
          <a:stretch>
            <a:fillRect/>
          </a:stretch>
        </p:blipFill>
        <p:spPr>
          <a:xfrm>
            <a:off x="2209800" y="882621"/>
            <a:ext cx="7772400" cy="5194553"/>
          </a:xfrm>
          <a:prstGeom prst="rect">
            <a:avLst/>
          </a:prstGeom>
        </p:spPr>
      </p:pic>
      <p:sp>
        <p:nvSpPr>
          <p:cNvPr id="14" name="TextBox 13">
            <a:extLst>
              <a:ext uri="{FF2B5EF4-FFF2-40B4-BE49-F238E27FC236}">
                <a16:creationId xmlns:a16="http://schemas.microsoft.com/office/drawing/2014/main" id="{57651E64-CF34-B955-4704-AE641C40F790}"/>
              </a:ext>
            </a:extLst>
          </p:cNvPr>
          <p:cNvSpPr txBox="1"/>
          <p:nvPr/>
        </p:nvSpPr>
        <p:spPr>
          <a:xfrm>
            <a:off x="4722470" y="4625791"/>
            <a:ext cx="2520242" cy="369332"/>
          </a:xfrm>
          <a:prstGeom prst="rect">
            <a:avLst/>
          </a:prstGeom>
          <a:noFill/>
        </p:spPr>
        <p:txBody>
          <a:bodyPr wrap="none" rtlCol="0">
            <a:spAutoFit/>
          </a:bodyPr>
          <a:lstStyle/>
          <a:p>
            <a:r>
              <a:rPr lang="en-US" dirty="0">
                <a:latin typeface="SF Pro Semibold" pitchFamily="2" charset="0"/>
                <a:ea typeface="SF Pro Semibold" pitchFamily="2" charset="0"/>
                <a:cs typeface="SF Pro Semibold" pitchFamily="2" charset="0"/>
              </a:rPr>
              <a:t>Recently opened folders</a:t>
            </a:r>
          </a:p>
        </p:txBody>
      </p:sp>
      <p:sp>
        <p:nvSpPr>
          <p:cNvPr id="16" name="TextBox 15">
            <a:extLst>
              <a:ext uri="{FF2B5EF4-FFF2-40B4-BE49-F238E27FC236}">
                <a16:creationId xmlns:a16="http://schemas.microsoft.com/office/drawing/2014/main" id="{D164C538-3C57-1857-B385-48CBB692E859}"/>
              </a:ext>
            </a:extLst>
          </p:cNvPr>
          <p:cNvSpPr txBox="1"/>
          <p:nvPr/>
        </p:nvSpPr>
        <p:spPr>
          <a:xfrm>
            <a:off x="3337071" y="6235925"/>
            <a:ext cx="5517857" cy="369332"/>
          </a:xfrm>
          <a:prstGeom prst="rect">
            <a:avLst/>
          </a:prstGeom>
          <a:noFill/>
        </p:spPr>
        <p:txBody>
          <a:bodyPr wrap="none" rtlCol="0">
            <a:spAutoFit/>
          </a:bodyPr>
          <a:lstStyle/>
          <a:p>
            <a:r>
              <a:rPr lang="en-US" dirty="0">
                <a:solidFill>
                  <a:schemeClr val="accent6"/>
                </a:solidFill>
                <a:latin typeface="SF Pro Semibold" pitchFamily="2" charset="0"/>
                <a:ea typeface="SF Pro Semibold" pitchFamily="2" charset="0"/>
                <a:cs typeface="SF Pro Semibold" pitchFamily="2" charset="0"/>
              </a:rPr>
              <a:t>Always start by opening your class folder from VS code!</a:t>
            </a:r>
          </a:p>
        </p:txBody>
      </p:sp>
      <p:sp>
        <p:nvSpPr>
          <p:cNvPr id="18" name="Title 1">
            <a:extLst>
              <a:ext uri="{FF2B5EF4-FFF2-40B4-BE49-F238E27FC236}">
                <a16:creationId xmlns:a16="http://schemas.microsoft.com/office/drawing/2014/main" id="{8930B86C-282A-2935-9530-CE858AE8161D}"/>
              </a:ext>
            </a:extLst>
          </p:cNvPr>
          <p:cNvSpPr txBox="1">
            <a:spLocks/>
          </p:cNvSpPr>
          <p:nvPr/>
        </p:nvSpPr>
        <p:spPr>
          <a:xfrm>
            <a:off x="8472667" y="-49213"/>
            <a:ext cx="37193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
                <a:ea typeface="SF Pro Semibold" pitchFamily="2" charset="0"/>
                <a:cs typeface="SF Pro Semibold" pitchFamily="2" charset="0"/>
              </a:defRPr>
            </a:lvl1pPr>
          </a:lstStyle>
          <a:p>
            <a:r>
              <a:rPr lang="en-US" b="1">
                <a:solidFill>
                  <a:schemeClr val="tx2"/>
                </a:solidFill>
              </a:rPr>
              <a:t>VS Code IDE</a:t>
            </a:r>
            <a:endParaRPr lang="en-US" b="1" dirty="0">
              <a:solidFill>
                <a:schemeClr val="tx2"/>
              </a:solidFill>
            </a:endParaRPr>
          </a:p>
        </p:txBody>
      </p:sp>
    </p:spTree>
    <p:extLst>
      <p:ext uri="{BB962C8B-B14F-4D97-AF65-F5344CB8AC3E}">
        <p14:creationId xmlns:p14="http://schemas.microsoft.com/office/powerpoint/2010/main" val="288912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BA073-2AFB-D975-1A4F-678D18645FBC}"/>
              </a:ext>
            </a:extLst>
          </p:cNvPr>
          <p:cNvSpPr>
            <a:spLocks noGrp="1"/>
          </p:cNvSpPr>
          <p:nvPr>
            <p:ph type="title" idx="4294967295"/>
          </p:nvPr>
        </p:nvSpPr>
        <p:spPr>
          <a:xfrm>
            <a:off x="8472667" y="-49213"/>
            <a:ext cx="3719333" cy="1325563"/>
          </a:xfrm>
        </p:spPr>
        <p:txBody>
          <a:bodyPr/>
          <a:lstStyle/>
          <a:p>
            <a:r>
              <a:rPr lang="en-US" sz="4000" b="1" dirty="0">
                <a:solidFill>
                  <a:schemeClr val="tx2"/>
                </a:solidFill>
              </a:rPr>
              <a:t>VS Code IDE</a:t>
            </a:r>
          </a:p>
        </p:txBody>
      </p:sp>
      <p:pic>
        <p:nvPicPr>
          <p:cNvPr id="6" name="Picture 5">
            <a:extLst>
              <a:ext uri="{FF2B5EF4-FFF2-40B4-BE49-F238E27FC236}">
                <a16:creationId xmlns:a16="http://schemas.microsoft.com/office/drawing/2014/main" id="{77C08497-2298-D4ED-650B-FF1C9EF574C9}"/>
              </a:ext>
            </a:extLst>
          </p:cNvPr>
          <p:cNvPicPr>
            <a:picLocks noChangeAspect="1"/>
          </p:cNvPicPr>
          <p:nvPr/>
        </p:nvPicPr>
        <p:blipFill>
          <a:blip r:embed="rId3"/>
          <a:stretch>
            <a:fillRect/>
          </a:stretch>
        </p:blipFill>
        <p:spPr>
          <a:xfrm>
            <a:off x="1604065" y="1065950"/>
            <a:ext cx="8983870" cy="5502683"/>
          </a:xfrm>
          <a:prstGeom prst="rect">
            <a:avLst/>
          </a:prstGeom>
        </p:spPr>
      </p:pic>
      <p:sp>
        <p:nvSpPr>
          <p:cNvPr id="8" name="TextBox 7">
            <a:extLst>
              <a:ext uri="{FF2B5EF4-FFF2-40B4-BE49-F238E27FC236}">
                <a16:creationId xmlns:a16="http://schemas.microsoft.com/office/drawing/2014/main" id="{A0DF72BA-8DB7-1B8C-E713-DEF184CAE266}"/>
              </a:ext>
            </a:extLst>
          </p:cNvPr>
          <p:cNvSpPr txBox="1"/>
          <p:nvPr/>
        </p:nvSpPr>
        <p:spPr>
          <a:xfrm>
            <a:off x="5838226" y="4968433"/>
            <a:ext cx="2634441" cy="338554"/>
          </a:xfrm>
          <a:prstGeom prst="rect">
            <a:avLst/>
          </a:prstGeom>
          <a:solidFill>
            <a:schemeClr val="bg1"/>
          </a:solidFill>
          <a:ln>
            <a:solidFill>
              <a:schemeClr val="tx1"/>
            </a:solidFill>
          </a:ln>
        </p:spPr>
        <p:txBody>
          <a:bodyPr wrap="square" rtlCol="0">
            <a:spAutoFit/>
          </a:bodyPr>
          <a:lstStyle/>
          <a:p>
            <a:r>
              <a:rPr lang="en-US" sz="1600" dirty="0">
                <a:latin typeface=""/>
              </a:rPr>
              <a:t>Console/Terminal/Output</a:t>
            </a:r>
          </a:p>
        </p:txBody>
      </p:sp>
      <p:sp>
        <p:nvSpPr>
          <p:cNvPr id="9" name="TextBox 8">
            <a:extLst>
              <a:ext uri="{FF2B5EF4-FFF2-40B4-BE49-F238E27FC236}">
                <a16:creationId xmlns:a16="http://schemas.microsoft.com/office/drawing/2014/main" id="{9B8C1609-76FA-3527-5247-24D27D8F7CC6}"/>
              </a:ext>
            </a:extLst>
          </p:cNvPr>
          <p:cNvSpPr txBox="1"/>
          <p:nvPr/>
        </p:nvSpPr>
        <p:spPr>
          <a:xfrm>
            <a:off x="6080707" y="1986362"/>
            <a:ext cx="1334020" cy="338554"/>
          </a:xfrm>
          <a:prstGeom prst="rect">
            <a:avLst/>
          </a:prstGeom>
          <a:solidFill>
            <a:schemeClr val="bg1"/>
          </a:solidFill>
          <a:ln>
            <a:solidFill>
              <a:schemeClr val="tx1"/>
            </a:solidFill>
          </a:ln>
        </p:spPr>
        <p:txBody>
          <a:bodyPr wrap="square" rtlCol="0">
            <a:spAutoFit/>
          </a:bodyPr>
          <a:lstStyle/>
          <a:p>
            <a:r>
              <a:rPr lang="en-US" sz="1600">
                <a:latin typeface=""/>
              </a:rPr>
              <a:t>Script Editor</a:t>
            </a:r>
          </a:p>
        </p:txBody>
      </p:sp>
      <p:sp>
        <p:nvSpPr>
          <p:cNvPr id="10" name="TextBox 9">
            <a:extLst>
              <a:ext uri="{FF2B5EF4-FFF2-40B4-BE49-F238E27FC236}">
                <a16:creationId xmlns:a16="http://schemas.microsoft.com/office/drawing/2014/main" id="{F060A834-1E71-C91C-60C8-5060694EBDF6}"/>
              </a:ext>
            </a:extLst>
          </p:cNvPr>
          <p:cNvSpPr txBox="1"/>
          <p:nvPr/>
        </p:nvSpPr>
        <p:spPr>
          <a:xfrm>
            <a:off x="9274334" y="1439241"/>
            <a:ext cx="1143000" cy="338554"/>
          </a:xfrm>
          <a:prstGeom prst="rect">
            <a:avLst/>
          </a:prstGeom>
          <a:solidFill>
            <a:schemeClr val="bg1"/>
          </a:solidFill>
          <a:ln>
            <a:solidFill>
              <a:schemeClr val="tx1"/>
            </a:solidFill>
          </a:ln>
        </p:spPr>
        <p:txBody>
          <a:bodyPr wrap="square" rtlCol="0">
            <a:spAutoFit/>
          </a:bodyPr>
          <a:lstStyle/>
          <a:p>
            <a:r>
              <a:rPr lang="en-US" sz="1600" dirty="0">
                <a:latin typeface=""/>
              </a:rPr>
              <a:t>Run File</a:t>
            </a:r>
          </a:p>
        </p:txBody>
      </p:sp>
      <p:sp>
        <p:nvSpPr>
          <p:cNvPr id="5" name="TextBox 4">
            <a:extLst>
              <a:ext uri="{FF2B5EF4-FFF2-40B4-BE49-F238E27FC236}">
                <a16:creationId xmlns:a16="http://schemas.microsoft.com/office/drawing/2014/main" id="{2B14352D-E00A-2449-0990-247A74398D54}"/>
              </a:ext>
            </a:extLst>
          </p:cNvPr>
          <p:cNvSpPr txBox="1"/>
          <p:nvPr/>
        </p:nvSpPr>
        <p:spPr>
          <a:xfrm>
            <a:off x="1882145" y="1065950"/>
            <a:ext cx="1945148" cy="338554"/>
          </a:xfrm>
          <a:prstGeom prst="rect">
            <a:avLst/>
          </a:prstGeom>
          <a:noFill/>
        </p:spPr>
        <p:txBody>
          <a:bodyPr wrap="none" rtlCol="0">
            <a:spAutoFit/>
          </a:bodyPr>
          <a:lstStyle/>
          <a:p>
            <a:r>
              <a:rPr lang="en-US" sz="1600" dirty="0">
                <a:latin typeface=""/>
              </a:rPr>
              <a:t>Your chosen folder!</a:t>
            </a:r>
          </a:p>
        </p:txBody>
      </p:sp>
      <p:sp>
        <p:nvSpPr>
          <p:cNvPr id="7" name="TextBox 6">
            <a:extLst>
              <a:ext uri="{FF2B5EF4-FFF2-40B4-BE49-F238E27FC236}">
                <a16:creationId xmlns:a16="http://schemas.microsoft.com/office/drawing/2014/main" id="{DE525AB0-867E-CC44-702B-AB61B45B701E}"/>
              </a:ext>
            </a:extLst>
          </p:cNvPr>
          <p:cNvSpPr txBox="1"/>
          <p:nvPr/>
        </p:nvSpPr>
        <p:spPr>
          <a:xfrm>
            <a:off x="5557230" y="1203204"/>
            <a:ext cx="1279517" cy="338554"/>
          </a:xfrm>
          <a:prstGeom prst="rect">
            <a:avLst/>
          </a:prstGeom>
          <a:noFill/>
        </p:spPr>
        <p:txBody>
          <a:bodyPr wrap="none" rtlCol="0">
            <a:spAutoFit/>
          </a:bodyPr>
          <a:lstStyle/>
          <a:p>
            <a:r>
              <a:rPr lang="en-US" sz="1600" dirty="0">
                <a:latin typeface=""/>
              </a:rPr>
              <a:t>Name of file</a:t>
            </a:r>
          </a:p>
        </p:txBody>
      </p:sp>
      <p:sp>
        <p:nvSpPr>
          <p:cNvPr id="13" name="TextBox 12">
            <a:extLst>
              <a:ext uri="{FF2B5EF4-FFF2-40B4-BE49-F238E27FC236}">
                <a16:creationId xmlns:a16="http://schemas.microsoft.com/office/drawing/2014/main" id="{A24E4FAA-79B9-8A61-7FC6-E544AE329376}"/>
              </a:ext>
            </a:extLst>
          </p:cNvPr>
          <p:cNvSpPr txBox="1"/>
          <p:nvPr/>
        </p:nvSpPr>
        <p:spPr>
          <a:xfrm>
            <a:off x="5557230" y="776583"/>
            <a:ext cx="2558714" cy="338554"/>
          </a:xfrm>
          <a:prstGeom prst="rect">
            <a:avLst/>
          </a:prstGeom>
          <a:noFill/>
        </p:spPr>
        <p:txBody>
          <a:bodyPr wrap="none" rtlCol="0">
            <a:spAutoFit/>
          </a:bodyPr>
          <a:lstStyle/>
          <a:p>
            <a:r>
              <a:rPr lang="en-US" sz="1600" dirty="0">
                <a:latin typeface=""/>
              </a:rPr>
              <a:t>Search or run a command</a:t>
            </a:r>
          </a:p>
        </p:txBody>
      </p:sp>
      <p:sp>
        <p:nvSpPr>
          <p:cNvPr id="14" name="TextBox 13">
            <a:extLst>
              <a:ext uri="{FF2B5EF4-FFF2-40B4-BE49-F238E27FC236}">
                <a16:creationId xmlns:a16="http://schemas.microsoft.com/office/drawing/2014/main" id="{E05EEA4F-4183-10CD-F74D-FB49B4C7C2AE}"/>
              </a:ext>
            </a:extLst>
          </p:cNvPr>
          <p:cNvSpPr txBox="1"/>
          <p:nvPr/>
        </p:nvSpPr>
        <p:spPr>
          <a:xfrm>
            <a:off x="514459" y="2662177"/>
            <a:ext cx="1186543" cy="338554"/>
          </a:xfrm>
          <a:prstGeom prst="rect">
            <a:avLst/>
          </a:prstGeom>
          <a:noFill/>
        </p:spPr>
        <p:txBody>
          <a:bodyPr wrap="none" rtlCol="0">
            <a:spAutoFit/>
          </a:bodyPr>
          <a:lstStyle/>
          <a:p>
            <a:r>
              <a:rPr lang="en-US" sz="1600" dirty="0">
                <a:latin typeface=""/>
              </a:rPr>
              <a:t>Extensions</a:t>
            </a:r>
          </a:p>
        </p:txBody>
      </p:sp>
      <p:sp>
        <p:nvSpPr>
          <p:cNvPr id="15" name="TextBox 14">
            <a:extLst>
              <a:ext uri="{FF2B5EF4-FFF2-40B4-BE49-F238E27FC236}">
                <a16:creationId xmlns:a16="http://schemas.microsoft.com/office/drawing/2014/main" id="{BCC342ED-5D5E-263C-7CE7-D3632CBFCAE0}"/>
              </a:ext>
            </a:extLst>
          </p:cNvPr>
          <p:cNvSpPr txBox="1"/>
          <p:nvPr/>
        </p:nvSpPr>
        <p:spPr>
          <a:xfrm>
            <a:off x="442516" y="1494732"/>
            <a:ext cx="1233493" cy="338554"/>
          </a:xfrm>
          <a:prstGeom prst="rect">
            <a:avLst/>
          </a:prstGeom>
          <a:noFill/>
        </p:spPr>
        <p:txBody>
          <a:bodyPr wrap="square" rtlCol="0">
            <a:spAutoFit/>
          </a:bodyPr>
          <a:lstStyle/>
          <a:p>
            <a:pPr algn="r"/>
            <a:r>
              <a:rPr lang="en-US" sz="1600" dirty="0">
                <a:latin typeface=""/>
              </a:rPr>
              <a:t>Search</a:t>
            </a:r>
          </a:p>
        </p:txBody>
      </p:sp>
      <p:sp>
        <p:nvSpPr>
          <p:cNvPr id="16" name="TextBox 15">
            <a:extLst>
              <a:ext uri="{FF2B5EF4-FFF2-40B4-BE49-F238E27FC236}">
                <a16:creationId xmlns:a16="http://schemas.microsoft.com/office/drawing/2014/main" id="{2C469576-E5FD-5119-F436-140017244604}"/>
              </a:ext>
            </a:extLst>
          </p:cNvPr>
          <p:cNvSpPr txBox="1"/>
          <p:nvPr/>
        </p:nvSpPr>
        <p:spPr>
          <a:xfrm>
            <a:off x="9120167" y="6488668"/>
            <a:ext cx="1540806" cy="338554"/>
          </a:xfrm>
          <a:prstGeom prst="rect">
            <a:avLst/>
          </a:prstGeom>
          <a:noFill/>
        </p:spPr>
        <p:txBody>
          <a:bodyPr wrap="none" rtlCol="0">
            <a:spAutoFit/>
          </a:bodyPr>
          <a:lstStyle/>
          <a:p>
            <a:r>
              <a:rPr lang="en-US" sz="1600" dirty="0">
                <a:latin typeface=""/>
              </a:rPr>
              <a:t>Python version</a:t>
            </a:r>
          </a:p>
        </p:txBody>
      </p:sp>
      <p:sp>
        <p:nvSpPr>
          <p:cNvPr id="17" name="TextBox 16">
            <a:extLst>
              <a:ext uri="{FF2B5EF4-FFF2-40B4-BE49-F238E27FC236}">
                <a16:creationId xmlns:a16="http://schemas.microsoft.com/office/drawing/2014/main" id="{B494054E-FB9F-EBC4-CAFD-BA68C3B4E127}"/>
              </a:ext>
            </a:extLst>
          </p:cNvPr>
          <p:cNvSpPr txBox="1"/>
          <p:nvPr/>
        </p:nvSpPr>
        <p:spPr>
          <a:xfrm>
            <a:off x="350574" y="1248894"/>
            <a:ext cx="1334020" cy="338554"/>
          </a:xfrm>
          <a:prstGeom prst="rect">
            <a:avLst/>
          </a:prstGeom>
          <a:noFill/>
        </p:spPr>
        <p:txBody>
          <a:bodyPr wrap="none" rtlCol="0">
            <a:spAutoFit/>
          </a:bodyPr>
          <a:lstStyle/>
          <a:p>
            <a:r>
              <a:rPr lang="en-US" sz="1600" dirty="0">
                <a:latin typeface=""/>
              </a:rPr>
              <a:t>File Explorer</a:t>
            </a:r>
          </a:p>
        </p:txBody>
      </p:sp>
      <p:pic>
        <p:nvPicPr>
          <p:cNvPr id="3" name="Picture 2">
            <a:extLst>
              <a:ext uri="{FF2B5EF4-FFF2-40B4-BE49-F238E27FC236}">
                <a16:creationId xmlns:a16="http://schemas.microsoft.com/office/drawing/2014/main" id="{FA5AD2FA-C256-3178-435B-6FB37DC31F42}"/>
              </a:ext>
            </a:extLst>
          </p:cNvPr>
          <p:cNvPicPr>
            <a:picLocks noChangeAspect="1"/>
          </p:cNvPicPr>
          <p:nvPr/>
        </p:nvPicPr>
        <p:blipFill>
          <a:blip r:embed="rId4"/>
          <a:stretch>
            <a:fillRect/>
          </a:stretch>
        </p:blipFill>
        <p:spPr>
          <a:xfrm>
            <a:off x="4640166" y="3154584"/>
            <a:ext cx="2396120" cy="1502652"/>
          </a:xfrm>
          <a:prstGeom prst="rect">
            <a:avLst/>
          </a:prstGeom>
        </p:spPr>
      </p:pic>
      <p:sp>
        <p:nvSpPr>
          <p:cNvPr id="4" name="TextBox 3">
            <a:extLst>
              <a:ext uri="{FF2B5EF4-FFF2-40B4-BE49-F238E27FC236}">
                <a16:creationId xmlns:a16="http://schemas.microsoft.com/office/drawing/2014/main" id="{D16ECEA7-DC57-6FFA-939B-B72EFAA969E1}"/>
              </a:ext>
            </a:extLst>
          </p:cNvPr>
          <p:cNvSpPr txBox="1"/>
          <p:nvPr/>
        </p:nvSpPr>
        <p:spPr>
          <a:xfrm>
            <a:off x="5103143" y="2782315"/>
            <a:ext cx="1542089" cy="338554"/>
          </a:xfrm>
          <a:prstGeom prst="rect">
            <a:avLst/>
          </a:prstGeom>
          <a:noFill/>
        </p:spPr>
        <p:txBody>
          <a:bodyPr wrap="none" rtlCol="0">
            <a:spAutoFit/>
          </a:bodyPr>
          <a:lstStyle/>
          <a:p>
            <a:r>
              <a:rPr lang="en-US" sz="1600" dirty="0">
                <a:latin typeface=""/>
              </a:rPr>
              <a:t>Terminal (Mac)</a:t>
            </a:r>
          </a:p>
        </p:txBody>
      </p:sp>
      <p:pic>
        <p:nvPicPr>
          <p:cNvPr id="1026" name="Picture 2" descr="10 Ways to Open the Command Prompt in Windows 10">
            <a:extLst>
              <a:ext uri="{FF2B5EF4-FFF2-40B4-BE49-F238E27FC236}">
                <a16:creationId xmlns:a16="http://schemas.microsoft.com/office/drawing/2014/main" id="{B7FBF786-BAD9-CE33-8D66-E52A1FD469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5909" y="3161550"/>
            <a:ext cx="2697807" cy="151751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F91C341-48CE-53F2-D130-9FEF919C2ED5}"/>
              </a:ext>
            </a:extLst>
          </p:cNvPr>
          <p:cNvSpPr txBox="1"/>
          <p:nvPr/>
        </p:nvSpPr>
        <p:spPr>
          <a:xfrm>
            <a:off x="7155446" y="2821286"/>
            <a:ext cx="2876108" cy="338554"/>
          </a:xfrm>
          <a:prstGeom prst="rect">
            <a:avLst/>
          </a:prstGeom>
          <a:noFill/>
        </p:spPr>
        <p:txBody>
          <a:bodyPr wrap="none" rtlCol="0">
            <a:spAutoFit/>
          </a:bodyPr>
          <a:lstStyle/>
          <a:p>
            <a:r>
              <a:rPr lang="en-US" sz="1600" dirty="0">
                <a:latin typeface=""/>
              </a:rPr>
              <a:t>Command Prompt (Windows)</a:t>
            </a:r>
          </a:p>
        </p:txBody>
      </p:sp>
      <p:pic>
        <p:nvPicPr>
          <p:cNvPr id="18" name="Picture 17">
            <a:extLst>
              <a:ext uri="{FF2B5EF4-FFF2-40B4-BE49-F238E27FC236}">
                <a16:creationId xmlns:a16="http://schemas.microsoft.com/office/drawing/2014/main" id="{A10FD761-B954-C971-3576-E5120236EE55}"/>
              </a:ext>
            </a:extLst>
          </p:cNvPr>
          <p:cNvPicPr>
            <a:picLocks noChangeAspect="1"/>
          </p:cNvPicPr>
          <p:nvPr/>
        </p:nvPicPr>
        <p:blipFill>
          <a:blip r:embed="rId6"/>
          <a:stretch>
            <a:fillRect/>
          </a:stretch>
        </p:blipFill>
        <p:spPr>
          <a:xfrm>
            <a:off x="3097153" y="1808573"/>
            <a:ext cx="1169934" cy="1169934"/>
          </a:xfrm>
          <a:prstGeom prst="rect">
            <a:avLst/>
          </a:prstGeom>
        </p:spPr>
      </p:pic>
      <p:pic>
        <p:nvPicPr>
          <p:cNvPr id="20" name="Picture 19">
            <a:extLst>
              <a:ext uri="{FF2B5EF4-FFF2-40B4-BE49-F238E27FC236}">
                <a16:creationId xmlns:a16="http://schemas.microsoft.com/office/drawing/2014/main" id="{42B89414-9E5F-E7C7-7888-23CFD00125DD}"/>
              </a:ext>
            </a:extLst>
          </p:cNvPr>
          <p:cNvPicPr>
            <a:picLocks noChangeAspect="1"/>
          </p:cNvPicPr>
          <p:nvPr/>
        </p:nvPicPr>
        <p:blipFill>
          <a:blip r:embed="rId7"/>
          <a:stretch>
            <a:fillRect/>
          </a:stretch>
        </p:blipFill>
        <p:spPr>
          <a:xfrm>
            <a:off x="7452701" y="1532641"/>
            <a:ext cx="1112111" cy="1251974"/>
          </a:xfrm>
          <a:prstGeom prst="rect">
            <a:avLst/>
          </a:prstGeom>
        </p:spPr>
      </p:pic>
      <p:pic>
        <p:nvPicPr>
          <p:cNvPr id="23" name="Picture 22">
            <a:extLst>
              <a:ext uri="{FF2B5EF4-FFF2-40B4-BE49-F238E27FC236}">
                <a16:creationId xmlns:a16="http://schemas.microsoft.com/office/drawing/2014/main" id="{10D94B8D-BD83-E5B2-3EE8-EB9488CE5D8F}"/>
              </a:ext>
            </a:extLst>
          </p:cNvPr>
          <p:cNvPicPr>
            <a:picLocks noChangeAspect="1"/>
          </p:cNvPicPr>
          <p:nvPr/>
        </p:nvPicPr>
        <p:blipFill>
          <a:blip r:embed="rId8"/>
          <a:stretch>
            <a:fillRect/>
          </a:stretch>
        </p:blipFill>
        <p:spPr>
          <a:xfrm>
            <a:off x="3833347" y="1435282"/>
            <a:ext cx="713207" cy="214542"/>
          </a:xfrm>
          <a:prstGeom prst="rect">
            <a:avLst/>
          </a:prstGeom>
        </p:spPr>
      </p:pic>
      <p:grpSp>
        <p:nvGrpSpPr>
          <p:cNvPr id="55" name="Group 54">
            <a:extLst>
              <a:ext uri="{FF2B5EF4-FFF2-40B4-BE49-F238E27FC236}">
                <a16:creationId xmlns:a16="http://schemas.microsoft.com/office/drawing/2014/main" id="{2507A873-DF7F-3126-AB4E-5F7C1025587B}"/>
              </a:ext>
            </a:extLst>
          </p:cNvPr>
          <p:cNvGrpSpPr/>
          <p:nvPr/>
        </p:nvGrpSpPr>
        <p:grpSpPr>
          <a:xfrm>
            <a:off x="2616408" y="507108"/>
            <a:ext cx="3336170" cy="987625"/>
            <a:chOff x="2616408" y="507108"/>
            <a:chExt cx="3336170" cy="987625"/>
          </a:xfrm>
        </p:grpSpPr>
        <p:sp>
          <p:nvSpPr>
            <p:cNvPr id="24" name="TextBox 23">
              <a:extLst>
                <a:ext uri="{FF2B5EF4-FFF2-40B4-BE49-F238E27FC236}">
                  <a16:creationId xmlns:a16="http://schemas.microsoft.com/office/drawing/2014/main" id="{CF8BD458-0653-A0F5-2C50-C0A9C2014DEC}"/>
                </a:ext>
              </a:extLst>
            </p:cNvPr>
            <p:cNvSpPr txBox="1"/>
            <p:nvPr/>
          </p:nvSpPr>
          <p:spPr>
            <a:xfrm>
              <a:off x="2616408" y="507108"/>
              <a:ext cx="3336170" cy="261610"/>
            </a:xfrm>
            <a:prstGeom prst="rect">
              <a:avLst/>
            </a:prstGeom>
            <a:noFill/>
          </p:spPr>
          <p:txBody>
            <a:bodyPr wrap="none" rtlCol="0">
              <a:spAutoFit/>
            </a:bodyPr>
            <a:lstStyle/>
            <a:p>
              <a:r>
                <a:rPr lang="en-US" sz="1100" dirty="0">
                  <a:solidFill>
                    <a:srgbClr val="C00000"/>
                  </a:solidFill>
                  <a:latin typeface=""/>
                </a:rPr>
                <a:t>Add a file </a:t>
              </a:r>
              <a:r>
                <a:rPr lang="en-US" sz="1100" dirty="0">
                  <a:solidFill>
                    <a:schemeClr val="accent2"/>
                  </a:solidFill>
                  <a:latin typeface=""/>
                </a:rPr>
                <a:t>Add a folder </a:t>
              </a:r>
              <a:r>
                <a:rPr lang="en-US" sz="1100" dirty="0">
                  <a:solidFill>
                    <a:schemeClr val="accent6"/>
                  </a:solidFill>
                  <a:latin typeface=""/>
                </a:rPr>
                <a:t>Refresh</a:t>
              </a:r>
              <a:r>
                <a:rPr lang="en-US" sz="1100" dirty="0">
                  <a:latin typeface=""/>
                </a:rPr>
                <a:t> </a:t>
              </a:r>
              <a:r>
                <a:rPr lang="en-US" sz="1100" dirty="0">
                  <a:solidFill>
                    <a:schemeClr val="accent1"/>
                  </a:solidFill>
                  <a:latin typeface=""/>
                </a:rPr>
                <a:t>Collapse all folders</a:t>
              </a:r>
            </a:p>
          </p:txBody>
        </p:sp>
        <p:cxnSp>
          <p:nvCxnSpPr>
            <p:cNvPr id="26" name="Elbow Connector 25">
              <a:extLst>
                <a:ext uri="{FF2B5EF4-FFF2-40B4-BE49-F238E27FC236}">
                  <a16:creationId xmlns:a16="http://schemas.microsoft.com/office/drawing/2014/main" id="{D3549E4D-D465-58BB-A15D-8DF4ACACF1B6}"/>
                </a:ext>
              </a:extLst>
            </p:cNvPr>
            <p:cNvCxnSpPr>
              <a:cxnSpLocks/>
            </p:cNvCxnSpPr>
            <p:nvPr/>
          </p:nvCxnSpPr>
          <p:spPr>
            <a:xfrm rot="16200000" flipH="1">
              <a:off x="3195559" y="758053"/>
              <a:ext cx="735276" cy="678632"/>
            </a:xfrm>
            <a:prstGeom prst="bentConnector3">
              <a:avLst>
                <a:gd name="adj1" fmla="val 50000"/>
              </a:avLst>
            </a:prstGeom>
            <a:ln w="12700">
              <a:solidFill>
                <a:srgbClr val="C00000"/>
              </a:solidFill>
            </a:ln>
          </p:spPr>
          <p:style>
            <a:lnRef idx="1">
              <a:schemeClr val="dk1"/>
            </a:lnRef>
            <a:fillRef idx="0">
              <a:schemeClr val="dk1"/>
            </a:fillRef>
            <a:effectRef idx="0">
              <a:schemeClr val="dk1"/>
            </a:effectRef>
            <a:fontRef idx="minor">
              <a:schemeClr val="tx1"/>
            </a:fontRef>
          </p:style>
        </p:cxnSp>
        <p:cxnSp>
          <p:nvCxnSpPr>
            <p:cNvPr id="28" name="Elbow Connector 27">
              <a:extLst>
                <a:ext uri="{FF2B5EF4-FFF2-40B4-BE49-F238E27FC236}">
                  <a16:creationId xmlns:a16="http://schemas.microsoft.com/office/drawing/2014/main" id="{B606756A-4231-D5D0-E92F-6CAD53C88954}"/>
                </a:ext>
              </a:extLst>
            </p:cNvPr>
            <p:cNvCxnSpPr>
              <a:cxnSpLocks/>
            </p:cNvCxnSpPr>
            <p:nvPr/>
          </p:nvCxnSpPr>
          <p:spPr>
            <a:xfrm rot="16200000" flipH="1">
              <a:off x="3361690" y="814939"/>
              <a:ext cx="794725" cy="564860"/>
            </a:xfrm>
            <a:prstGeom prst="bentConnector3">
              <a:avLst>
                <a:gd name="adj1" fmla="val 32481"/>
              </a:avLst>
            </a:prstGeom>
            <a:ln w="12700">
              <a:solidFill>
                <a:schemeClr val="accent2"/>
              </a:solidFill>
            </a:ln>
          </p:spPr>
          <p:style>
            <a:lnRef idx="1">
              <a:schemeClr val="dk1"/>
            </a:lnRef>
            <a:fillRef idx="0">
              <a:schemeClr val="dk1"/>
            </a:fillRef>
            <a:effectRef idx="0">
              <a:schemeClr val="dk1"/>
            </a:effectRef>
            <a:fontRef idx="minor">
              <a:schemeClr val="tx1"/>
            </a:fontRef>
          </p:style>
        </p:cxnSp>
        <p:cxnSp>
          <p:nvCxnSpPr>
            <p:cNvPr id="29" name="Elbow Connector 28">
              <a:extLst>
                <a:ext uri="{FF2B5EF4-FFF2-40B4-BE49-F238E27FC236}">
                  <a16:creationId xmlns:a16="http://schemas.microsoft.com/office/drawing/2014/main" id="{2E8E4416-8049-0BD2-B8B3-C4F417017D46}"/>
                </a:ext>
              </a:extLst>
            </p:cNvPr>
            <p:cNvCxnSpPr>
              <a:cxnSpLocks/>
            </p:cNvCxnSpPr>
            <p:nvPr/>
          </p:nvCxnSpPr>
          <p:spPr>
            <a:xfrm rot="5400000">
              <a:off x="3935988" y="1048512"/>
              <a:ext cx="794727" cy="97716"/>
            </a:xfrm>
            <a:prstGeom prst="bentConnector3">
              <a:avLst>
                <a:gd name="adj1" fmla="val 50000"/>
              </a:avLst>
            </a:prstGeom>
            <a:ln w="12700">
              <a:solidFill>
                <a:schemeClr val="accent6"/>
              </a:solidFill>
            </a:ln>
          </p:spPr>
          <p:style>
            <a:lnRef idx="1">
              <a:schemeClr val="dk1"/>
            </a:lnRef>
            <a:fillRef idx="0">
              <a:schemeClr val="dk1"/>
            </a:fillRef>
            <a:effectRef idx="0">
              <a:schemeClr val="dk1"/>
            </a:effectRef>
            <a:fontRef idx="minor">
              <a:schemeClr val="tx1"/>
            </a:fontRef>
          </p:style>
        </p:cxnSp>
        <p:cxnSp>
          <p:nvCxnSpPr>
            <p:cNvPr id="30" name="Elbow Connector 29">
              <a:extLst>
                <a:ext uri="{FF2B5EF4-FFF2-40B4-BE49-F238E27FC236}">
                  <a16:creationId xmlns:a16="http://schemas.microsoft.com/office/drawing/2014/main" id="{FD8562A3-18FF-7346-7162-D998469FDE28}"/>
                </a:ext>
              </a:extLst>
            </p:cNvPr>
            <p:cNvCxnSpPr>
              <a:cxnSpLocks/>
            </p:cNvCxnSpPr>
            <p:nvPr/>
          </p:nvCxnSpPr>
          <p:spPr>
            <a:xfrm rot="5400000">
              <a:off x="4282005" y="875432"/>
              <a:ext cx="794727" cy="443876"/>
            </a:xfrm>
            <a:prstGeom prst="bentConnector3">
              <a:avLst>
                <a:gd name="adj1" fmla="val 60417"/>
              </a:avLst>
            </a:prstGeom>
            <a:ln w="12700">
              <a:solidFill>
                <a:schemeClr val="accent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13665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5" grpId="0"/>
      <p:bldP spid="7" grpId="0"/>
      <p:bldP spid="13" grpId="0"/>
      <p:bldP spid="14" grpId="0"/>
      <p:bldP spid="15" grpId="0"/>
      <p:bldP spid="17" grpId="0"/>
      <p:bldP spid="4"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53EFD-B04A-73F8-8AC2-71C055839EF1}"/>
              </a:ext>
            </a:extLst>
          </p:cNvPr>
          <p:cNvSpPr>
            <a:spLocks noGrp="1"/>
          </p:cNvSpPr>
          <p:nvPr>
            <p:ph type="title"/>
          </p:nvPr>
        </p:nvSpPr>
        <p:spPr/>
        <p:txBody>
          <a:bodyPr/>
          <a:lstStyle/>
          <a:p>
            <a:r>
              <a:rPr lang="en-US" dirty="0"/>
              <a:t>Let’s practice!</a:t>
            </a:r>
          </a:p>
        </p:txBody>
      </p:sp>
      <p:sp>
        <p:nvSpPr>
          <p:cNvPr id="3" name="Text Placeholder 2">
            <a:extLst>
              <a:ext uri="{FF2B5EF4-FFF2-40B4-BE49-F238E27FC236}">
                <a16:creationId xmlns:a16="http://schemas.microsoft.com/office/drawing/2014/main" id="{9BF01DE4-0718-9909-92CF-EEF3958BAB23}"/>
              </a:ext>
            </a:extLst>
          </p:cNvPr>
          <p:cNvSpPr>
            <a:spLocks noGrp="1"/>
          </p:cNvSpPr>
          <p:nvPr>
            <p:ph type="body" idx="1"/>
          </p:nvPr>
        </p:nvSpPr>
        <p:spPr>
          <a:xfrm>
            <a:off x="3113567" y="3682652"/>
            <a:ext cx="5964866" cy="2362548"/>
          </a:xfrm>
        </p:spPr>
        <p:txBody>
          <a:bodyPr>
            <a:normAutofit fontScale="85000" lnSpcReduction="20000"/>
          </a:bodyPr>
          <a:lstStyle/>
          <a:p>
            <a:r>
              <a:rPr lang="en-US" b="1" dirty="0">
                <a:solidFill>
                  <a:schemeClr val="accent2"/>
                </a:solidFill>
              </a:rPr>
              <a:t>STEPS 1-2 from Setup checklist</a:t>
            </a:r>
          </a:p>
          <a:p>
            <a:r>
              <a:rPr lang="en-US" dirty="0"/>
              <a:t>Make or choose a </a:t>
            </a:r>
            <a:r>
              <a:rPr lang="en-US" b="1" dirty="0">
                <a:solidFill>
                  <a:schemeClr val="accent6"/>
                </a:solidFill>
              </a:rPr>
              <a:t>folder location</a:t>
            </a:r>
            <a:r>
              <a:rPr lang="en-US" dirty="0"/>
              <a:t> for this class on your computer (NOT IN DOWNLOADS PLEASE). </a:t>
            </a:r>
          </a:p>
          <a:p>
            <a:r>
              <a:rPr lang="en-US" dirty="0"/>
              <a:t>Open </a:t>
            </a:r>
            <a:r>
              <a:rPr lang="en-US" b="1" dirty="0">
                <a:solidFill>
                  <a:schemeClr val="accent6"/>
                </a:solidFill>
              </a:rPr>
              <a:t>VS Code </a:t>
            </a:r>
            <a:r>
              <a:rPr lang="en-US" dirty="0"/>
              <a:t>(or another editor). If you have a PC + Anaconda, open VS code THROUGH </a:t>
            </a:r>
            <a:r>
              <a:rPr lang="en-US" b="1" dirty="0">
                <a:solidFill>
                  <a:schemeClr val="accent6"/>
                </a:solidFill>
              </a:rPr>
              <a:t>ANACONDA NAVIGATOR.</a:t>
            </a:r>
          </a:p>
          <a:p>
            <a:r>
              <a:rPr lang="en-US" dirty="0"/>
              <a:t>Stand your name card up on its edge when you are done. Raise your hand for help! </a:t>
            </a:r>
          </a:p>
        </p:txBody>
      </p:sp>
    </p:spTree>
    <p:extLst>
      <p:ext uri="{BB962C8B-B14F-4D97-AF65-F5344CB8AC3E}">
        <p14:creationId xmlns:p14="http://schemas.microsoft.com/office/powerpoint/2010/main" val="1159808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164CCDA-5F83-A978-F5D8-886DAD7C50BA}"/>
              </a:ext>
            </a:extLst>
          </p:cNvPr>
          <p:cNvPicPr>
            <a:picLocks noChangeAspect="1"/>
          </p:cNvPicPr>
          <p:nvPr/>
        </p:nvPicPr>
        <p:blipFill>
          <a:blip r:embed="rId3">
            <a:duotone>
              <a:schemeClr val="accent2">
                <a:shade val="45000"/>
                <a:satMod val="135000"/>
              </a:schemeClr>
              <a:prstClr val="white"/>
            </a:duotone>
          </a:blip>
          <a:stretch>
            <a:fillRect/>
          </a:stretch>
        </p:blipFill>
        <p:spPr>
          <a:xfrm>
            <a:off x="7659507" y="4649685"/>
            <a:ext cx="1652016" cy="1652016"/>
          </a:xfrm>
          <a:prstGeom prst="rect">
            <a:avLst/>
          </a:prstGeom>
        </p:spPr>
      </p:pic>
      <p:pic>
        <p:nvPicPr>
          <p:cNvPr id="22" name="Picture 21">
            <a:extLst>
              <a:ext uri="{FF2B5EF4-FFF2-40B4-BE49-F238E27FC236}">
                <a16:creationId xmlns:a16="http://schemas.microsoft.com/office/drawing/2014/main" id="{BFEBDAC3-FD99-5DE9-1E36-ECA90279F025}"/>
              </a:ext>
            </a:extLst>
          </p:cNvPr>
          <p:cNvPicPr>
            <a:picLocks noChangeAspect="1"/>
          </p:cNvPicPr>
          <p:nvPr/>
        </p:nvPicPr>
        <p:blipFill>
          <a:blip r:embed="rId3">
            <a:duotone>
              <a:schemeClr val="accent1">
                <a:shade val="45000"/>
                <a:satMod val="135000"/>
              </a:schemeClr>
              <a:prstClr val="white"/>
            </a:duotone>
          </a:blip>
          <a:stretch>
            <a:fillRect/>
          </a:stretch>
        </p:blipFill>
        <p:spPr>
          <a:xfrm>
            <a:off x="5441278" y="4649685"/>
            <a:ext cx="1652016" cy="1652016"/>
          </a:xfrm>
          <a:prstGeom prst="rect">
            <a:avLst/>
          </a:prstGeom>
        </p:spPr>
      </p:pic>
      <p:pic>
        <p:nvPicPr>
          <p:cNvPr id="23" name="Picture 22">
            <a:extLst>
              <a:ext uri="{FF2B5EF4-FFF2-40B4-BE49-F238E27FC236}">
                <a16:creationId xmlns:a16="http://schemas.microsoft.com/office/drawing/2014/main" id="{ED62512A-8A7C-8392-D838-078C3C141E84}"/>
              </a:ext>
            </a:extLst>
          </p:cNvPr>
          <p:cNvPicPr>
            <a:picLocks noChangeAspect="1"/>
          </p:cNvPicPr>
          <p:nvPr/>
        </p:nvPicPr>
        <p:blipFill>
          <a:blip r:embed="rId3">
            <a:duotone>
              <a:schemeClr val="accent6">
                <a:shade val="45000"/>
                <a:satMod val="135000"/>
              </a:schemeClr>
              <a:prstClr val="white"/>
            </a:duotone>
            <a:alphaModFix amt="25000"/>
          </a:blip>
          <a:stretch>
            <a:fillRect/>
          </a:stretch>
        </p:blipFill>
        <p:spPr>
          <a:xfrm>
            <a:off x="9877736" y="4649685"/>
            <a:ext cx="1652016" cy="1652016"/>
          </a:xfrm>
          <a:prstGeom prst="rect">
            <a:avLst/>
          </a:prstGeom>
        </p:spPr>
      </p:pic>
      <p:sp>
        <p:nvSpPr>
          <p:cNvPr id="2" name="Title 1">
            <a:extLst>
              <a:ext uri="{FF2B5EF4-FFF2-40B4-BE49-F238E27FC236}">
                <a16:creationId xmlns:a16="http://schemas.microsoft.com/office/drawing/2014/main" id="{CE6AE1FE-5511-9577-4B6A-CB4117EF6238}"/>
              </a:ext>
            </a:extLst>
          </p:cNvPr>
          <p:cNvSpPr>
            <a:spLocks noGrp="1"/>
          </p:cNvSpPr>
          <p:nvPr>
            <p:ph type="title"/>
          </p:nvPr>
        </p:nvSpPr>
        <p:spPr>
          <a:xfrm>
            <a:off x="259982" y="2156565"/>
            <a:ext cx="4398810" cy="2872635"/>
          </a:xfrm>
        </p:spPr>
        <p:txBody>
          <a:bodyPr>
            <a:normAutofit/>
          </a:bodyPr>
          <a:lstStyle/>
          <a:p>
            <a:r>
              <a:rPr lang="en-US" sz="3200" dirty="0">
                <a:solidFill>
                  <a:schemeClr val="accent6"/>
                </a:solidFill>
              </a:rPr>
              <a:t>Anaconda</a:t>
            </a:r>
            <a:r>
              <a:rPr lang="en-US" sz="3200" dirty="0">
                <a:solidFill>
                  <a:schemeClr val="tx2"/>
                </a:solidFill>
              </a:rPr>
              <a:t>:</a:t>
            </a:r>
            <a:br>
              <a:rPr lang="en-US" sz="3200" dirty="0">
                <a:solidFill>
                  <a:schemeClr val="tx2"/>
                </a:solidFill>
              </a:rPr>
            </a:br>
            <a:r>
              <a:rPr lang="en-US" sz="3200" dirty="0">
                <a:solidFill>
                  <a:schemeClr val="tx2"/>
                </a:solidFill>
              </a:rPr>
              <a:t>The supplier &amp; pantry </a:t>
            </a:r>
            <a:br>
              <a:rPr lang="en-US" sz="3200" dirty="0">
                <a:solidFill>
                  <a:schemeClr val="tx2"/>
                </a:solidFill>
              </a:rPr>
            </a:br>
            <a:r>
              <a:rPr lang="en-US" sz="3200" dirty="0" err="1">
                <a:solidFill>
                  <a:schemeClr val="accent6"/>
                </a:solidFill>
              </a:rPr>
              <a:t>Conda</a:t>
            </a:r>
            <a:r>
              <a:rPr lang="en-US" sz="3200" dirty="0">
                <a:solidFill>
                  <a:schemeClr val="accent6"/>
                </a:solidFill>
              </a:rPr>
              <a:t> environments</a:t>
            </a:r>
            <a:r>
              <a:rPr lang="en-US" sz="3200" dirty="0">
                <a:solidFill>
                  <a:schemeClr val="tx2"/>
                </a:solidFill>
              </a:rPr>
              <a:t>: </a:t>
            </a:r>
            <a:br>
              <a:rPr lang="en-US" sz="3200" dirty="0">
                <a:solidFill>
                  <a:schemeClr val="tx2"/>
                </a:solidFill>
              </a:rPr>
            </a:br>
            <a:r>
              <a:rPr lang="en-US" sz="3200" dirty="0">
                <a:solidFill>
                  <a:schemeClr val="tx2"/>
                </a:solidFill>
              </a:rPr>
              <a:t>The kitchens</a:t>
            </a:r>
            <a:endParaRPr lang="en-US" sz="3200" dirty="0"/>
          </a:p>
        </p:txBody>
      </p:sp>
      <p:sp>
        <p:nvSpPr>
          <p:cNvPr id="3" name="Content Placeholder 2">
            <a:extLst>
              <a:ext uri="{FF2B5EF4-FFF2-40B4-BE49-F238E27FC236}">
                <a16:creationId xmlns:a16="http://schemas.microsoft.com/office/drawing/2014/main" id="{11E9DF79-A2D0-9097-3877-9A53A98B1424}"/>
              </a:ext>
            </a:extLst>
          </p:cNvPr>
          <p:cNvSpPr>
            <a:spLocks noGrp="1"/>
          </p:cNvSpPr>
          <p:nvPr>
            <p:ph idx="1"/>
          </p:nvPr>
        </p:nvSpPr>
        <p:spPr>
          <a:xfrm>
            <a:off x="5334000" y="375921"/>
            <a:ext cx="6554854" cy="3426364"/>
          </a:xfrm>
        </p:spPr>
        <p:txBody>
          <a:bodyPr>
            <a:noAutofit/>
          </a:bodyPr>
          <a:lstStyle/>
          <a:p>
            <a:r>
              <a:rPr lang="en-US" sz="1800" dirty="0"/>
              <a:t>Anaconda is the supplier that includes Python and scientific libraries</a:t>
            </a:r>
          </a:p>
          <a:p>
            <a:pPr lvl="1"/>
            <a:r>
              <a:rPr lang="en-US" sz="1800" dirty="0"/>
              <a:t>The package manager gives you a stocked pantry</a:t>
            </a:r>
          </a:p>
          <a:p>
            <a:r>
              <a:rPr lang="en-US" sz="1800" dirty="0" err="1"/>
              <a:t>Conda</a:t>
            </a:r>
            <a:r>
              <a:rPr lang="en-US" sz="1800" dirty="0"/>
              <a:t> environments = separate kitchens</a:t>
            </a:r>
          </a:p>
          <a:p>
            <a:pPr lvl="1"/>
            <a:r>
              <a:rPr lang="en-US" sz="1800" dirty="0"/>
              <a:t>The </a:t>
            </a:r>
            <a:r>
              <a:rPr lang="en-US" sz="1800" i="1" dirty="0">
                <a:solidFill>
                  <a:schemeClr val="accent6"/>
                </a:solidFill>
                <a:ea typeface="SF Pro Heavy" pitchFamily="2" charset="0"/>
                <a:cs typeface="SF Pro Heavy" pitchFamily="2" charset="0"/>
              </a:rPr>
              <a:t>base</a:t>
            </a:r>
            <a:r>
              <a:rPr lang="en-US" sz="1800" dirty="0"/>
              <a:t> environment is the </a:t>
            </a:r>
            <a:r>
              <a:rPr lang="en-US" sz="2000" dirty="0"/>
              <a:t>default</a:t>
            </a:r>
            <a:endParaRPr lang="en-US" sz="1800" dirty="0"/>
          </a:p>
          <a:p>
            <a:pPr lvl="1"/>
            <a:r>
              <a:rPr lang="en-US" sz="1800" dirty="0"/>
              <a:t>You can make as many environments as you want. This is useful for organizing projects.</a:t>
            </a:r>
          </a:p>
          <a:p>
            <a:pPr lvl="1"/>
            <a:r>
              <a:rPr lang="en-US" sz="1800" dirty="0"/>
              <a:t>Each kitchen can have different chefs (Python versions) and different pantries</a:t>
            </a:r>
          </a:p>
          <a:p>
            <a:pPr lvl="1"/>
            <a:r>
              <a:rPr lang="en-US" sz="1800" dirty="0"/>
              <a:t>Ensures there are no “ingredient conflicts” </a:t>
            </a:r>
          </a:p>
          <a:p>
            <a:r>
              <a:rPr lang="en-US" sz="1800" dirty="0"/>
              <a:t>VS code works in </a:t>
            </a:r>
            <a:r>
              <a:rPr lang="en-US" sz="1800" b="1" i="1" dirty="0"/>
              <a:t>one kitchen at a time</a:t>
            </a:r>
            <a:endParaRPr lang="en-US" sz="1800" b="1" dirty="0"/>
          </a:p>
          <a:p>
            <a:endParaRPr lang="en-US" sz="1800" dirty="0"/>
          </a:p>
        </p:txBody>
      </p:sp>
      <p:sp>
        <p:nvSpPr>
          <p:cNvPr id="6" name="TextBox 5">
            <a:extLst>
              <a:ext uri="{FF2B5EF4-FFF2-40B4-BE49-F238E27FC236}">
                <a16:creationId xmlns:a16="http://schemas.microsoft.com/office/drawing/2014/main" id="{576FDABB-B1FF-3784-7B66-80F347B8AD2D}"/>
              </a:ext>
            </a:extLst>
          </p:cNvPr>
          <p:cNvSpPr txBox="1"/>
          <p:nvPr/>
        </p:nvSpPr>
        <p:spPr>
          <a:xfrm>
            <a:off x="5508748" y="4216607"/>
            <a:ext cx="1521570" cy="369332"/>
          </a:xfrm>
          <a:prstGeom prst="rect">
            <a:avLst/>
          </a:prstGeom>
          <a:noFill/>
        </p:spPr>
        <p:txBody>
          <a:bodyPr wrap="none" rtlCol="0">
            <a:spAutoFit/>
          </a:bodyPr>
          <a:lstStyle/>
          <a:p>
            <a:r>
              <a:rPr lang="en-US" i="1" dirty="0">
                <a:latin typeface="SF Pro Heavy" pitchFamily="2" charset="0"/>
                <a:ea typeface="SF Pro Heavy" pitchFamily="2" charset="0"/>
                <a:cs typeface="SF Pro Heavy" pitchFamily="2" charset="0"/>
              </a:rPr>
              <a:t>base</a:t>
            </a:r>
            <a:r>
              <a:rPr lang="en-US" dirty="0">
                <a:latin typeface="SF Pro Semibold" pitchFamily="2" charset="0"/>
                <a:ea typeface="SF Pro Semibold" pitchFamily="2" charset="0"/>
                <a:cs typeface="SF Pro Semibold" pitchFamily="2" charset="0"/>
              </a:rPr>
              <a:t> (default)</a:t>
            </a:r>
          </a:p>
        </p:txBody>
      </p:sp>
      <p:sp>
        <p:nvSpPr>
          <p:cNvPr id="8" name="TextBox 7">
            <a:extLst>
              <a:ext uri="{FF2B5EF4-FFF2-40B4-BE49-F238E27FC236}">
                <a16:creationId xmlns:a16="http://schemas.microsoft.com/office/drawing/2014/main" id="{7224B6F7-E978-9050-1F8E-74296F8776D3}"/>
              </a:ext>
            </a:extLst>
          </p:cNvPr>
          <p:cNvSpPr txBox="1"/>
          <p:nvPr/>
        </p:nvSpPr>
        <p:spPr>
          <a:xfrm>
            <a:off x="7634343" y="4216607"/>
            <a:ext cx="1561646" cy="369332"/>
          </a:xfrm>
          <a:prstGeom prst="rect">
            <a:avLst/>
          </a:prstGeom>
          <a:noFill/>
        </p:spPr>
        <p:txBody>
          <a:bodyPr wrap="none" rtlCol="0">
            <a:spAutoFit/>
          </a:bodyPr>
          <a:lstStyle/>
          <a:p>
            <a:r>
              <a:rPr lang="en-US" dirty="0">
                <a:latin typeface="SF Pro Semibold" pitchFamily="2" charset="0"/>
                <a:ea typeface="SF Pro Semibold" pitchFamily="2" charset="0"/>
                <a:cs typeface="SF Pro Semibold" pitchFamily="2" charset="0"/>
              </a:rPr>
              <a:t>special_env_1</a:t>
            </a:r>
          </a:p>
        </p:txBody>
      </p:sp>
      <p:sp>
        <p:nvSpPr>
          <p:cNvPr id="11" name="TextBox 10">
            <a:extLst>
              <a:ext uri="{FF2B5EF4-FFF2-40B4-BE49-F238E27FC236}">
                <a16:creationId xmlns:a16="http://schemas.microsoft.com/office/drawing/2014/main" id="{E64C8E99-FBAD-3681-D509-50BC3E5F8840}"/>
              </a:ext>
            </a:extLst>
          </p:cNvPr>
          <p:cNvSpPr txBox="1"/>
          <p:nvPr/>
        </p:nvSpPr>
        <p:spPr>
          <a:xfrm>
            <a:off x="5750158" y="4907661"/>
            <a:ext cx="1034257" cy="830997"/>
          </a:xfrm>
          <a:prstGeom prst="rect">
            <a:avLst/>
          </a:prstGeom>
          <a:solidFill>
            <a:schemeClr val="bg1">
              <a:alpha val="66000"/>
            </a:schemeClr>
          </a:solidFill>
        </p:spPr>
        <p:txBody>
          <a:bodyPr wrap="none" rtlCol="0">
            <a:spAutoFit/>
          </a:bodyPr>
          <a:lstStyle/>
          <a:p>
            <a:r>
              <a:rPr lang="en-US" sz="1200" dirty="0">
                <a:latin typeface="SF Pro Semibold" pitchFamily="2" charset="0"/>
                <a:ea typeface="SF Pro Semibold" pitchFamily="2" charset="0"/>
                <a:cs typeface="SF Pro Semibold" pitchFamily="2" charset="0"/>
              </a:rPr>
              <a:t>Python 3.11</a:t>
            </a:r>
          </a:p>
          <a:p>
            <a:r>
              <a:rPr lang="en-US" sz="1200" dirty="0" err="1">
                <a:latin typeface="SF Pro Semibold" pitchFamily="2" charset="0"/>
                <a:ea typeface="SF Pro Semibold" pitchFamily="2" charset="0"/>
                <a:cs typeface="SF Pro Semibold" pitchFamily="2" charset="0"/>
              </a:rPr>
              <a:t>Numpy</a:t>
            </a:r>
            <a:r>
              <a:rPr lang="en-US" sz="1200" dirty="0">
                <a:latin typeface="SF Pro Semibold" pitchFamily="2" charset="0"/>
                <a:ea typeface="SF Pro Semibold" pitchFamily="2" charset="0"/>
                <a:cs typeface="SF Pro Semibold" pitchFamily="2" charset="0"/>
              </a:rPr>
              <a:t> 2.4.0</a:t>
            </a:r>
          </a:p>
          <a:p>
            <a:r>
              <a:rPr lang="en-US" sz="1200" dirty="0">
                <a:latin typeface="SF Pro Semibold" pitchFamily="2" charset="0"/>
                <a:ea typeface="SF Pro Semibold" pitchFamily="2" charset="0"/>
                <a:cs typeface="SF Pro Semibold" pitchFamily="2" charset="0"/>
              </a:rPr>
              <a:t>Pandas 2.3.3</a:t>
            </a:r>
          </a:p>
          <a:p>
            <a:r>
              <a:rPr lang="en-US" sz="1200" dirty="0">
                <a:latin typeface="SF Pro Semibold" pitchFamily="2" charset="0"/>
                <a:ea typeface="SF Pro Semibold" pitchFamily="2" charset="0"/>
                <a:cs typeface="SF Pro Semibold" pitchFamily="2" charset="0"/>
              </a:rPr>
              <a:t>…</a:t>
            </a:r>
          </a:p>
        </p:txBody>
      </p:sp>
      <p:grpSp>
        <p:nvGrpSpPr>
          <p:cNvPr id="20" name="Group 19">
            <a:extLst>
              <a:ext uri="{FF2B5EF4-FFF2-40B4-BE49-F238E27FC236}">
                <a16:creationId xmlns:a16="http://schemas.microsoft.com/office/drawing/2014/main" id="{93664B13-1599-6948-2DE9-1ECA44CA3E12}"/>
              </a:ext>
            </a:extLst>
          </p:cNvPr>
          <p:cNvGrpSpPr/>
          <p:nvPr/>
        </p:nvGrpSpPr>
        <p:grpSpPr>
          <a:xfrm>
            <a:off x="9828034" y="4216607"/>
            <a:ext cx="1588897" cy="1522052"/>
            <a:chOff x="9828034" y="4216607"/>
            <a:chExt cx="1588897" cy="1522052"/>
          </a:xfrm>
        </p:grpSpPr>
        <p:sp>
          <p:nvSpPr>
            <p:cNvPr id="10" name="TextBox 9">
              <a:extLst>
                <a:ext uri="{FF2B5EF4-FFF2-40B4-BE49-F238E27FC236}">
                  <a16:creationId xmlns:a16="http://schemas.microsoft.com/office/drawing/2014/main" id="{3DF45D2F-AAFC-ECE4-21A8-23C75AF9B95D}"/>
                </a:ext>
              </a:extLst>
            </p:cNvPr>
            <p:cNvSpPr txBox="1"/>
            <p:nvPr/>
          </p:nvSpPr>
          <p:spPr>
            <a:xfrm>
              <a:off x="9828034" y="4216607"/>
              <a:ext cx="1588897" cy="369332"/>
            </a:xfrm>
            <a:prstGeom prst="rect">
              <a:avLst/>
            </a:prstGeom>
            <a:noFill/>
          </p:spPr>
          <p:txBody>
            <a:bodyPr wrap="none" rtlCol="0">
              <a:spAutoFit/>
            </a:bodyPr>
            <a:lstStyle/>
            <a:p>
              <a:r>
                <a:rPr lang="en-US" dirty="0">
                  <a:latin typeface="SF Pro Semibold" pitchFamily="2" charset="0"/>
                  <a:ea typeface="SF Pro Semibold" pitchFamily="2" charset="0"/>
                  <a:cs typeface="SF Pro Semibold" pitchFamily="2" charset="0"/>
                </a:rPr>
                <a:t>special_env_2</a:t>
              </a:r>
            </a:p>
          </p:txBody>
        </p:sp>
        <p:sp>
          <p:nvSpPr>
            <p:cNvPr id="14" name="TextBox 13">
              <a:extLst>
                <a:ext uri="{FF2B5EF4-FFF2-40B4-BE49-F238E27FC236}">
                  <a16:creationId xmlns:a16="http://schemas.microsoft.com/office/drawing/2014/main" id="{B4685F2C-5FDD-6580-02CC-7E56EDD99C93}"/>
                </a:ext>
              </a:extLst>
            </p:cNvPr>
            <p:cNvSpPr txBox="1"/>
            <p:nvPr/>
          </p:nvSpPr>
          <p:spPr>
            <a:xfrm>
              <a:off x="9973201" y="4907662"/>
              <a:ext cx="1265283" cy="830997"/>
            </a:xfrm>
            <a:prstGeom prst="rect">
              <a:avLst/>
            </a:prstGeom>
            <a:solidFill>
              <a:schemeClr val="bg1">
                <a:alpha val="66000"/>
              </a:schemeClr>
            </a:solidFill>
          </p:spPr>
          <p:txBody>
            <a:bodyPr wrap="none" rtlCol="0">
              <a:spAutoFit/>
            </a:bodyPr>
            <a:lstStyle/>
            <a:p>
              <a:r>
                <a:rPr lang="en-US" sz="1200" dirty="0">
                  <a:latin typeface="SF Pro Semibold" pitchFamily="2" charset="0"/>
                  <a:ea typeface="SF Pro Semibold" pitchFamily="2" charset="0"/>
                  <a:cs typeface="SF Pro Semibold" pitchFamily="2" charset="0"/>
                </a:rPr>
                <a:t>Python 3.11</a:t>
              </a:r>
            </a:p>
            <a:p>
              <a:r>
                <a:rPr lang="en-US" sz="1200" dirty="0">
                  <a:latin typeface="SF Pro Semibold" pitchFamily="2" charset="0"/>
                  <a:ea typeface="SF Pro Semibold" pitchFamily="2" charset="0"/>
                  <a:cs typeface="SF Pro Semibold" pitchFamily="2" charset="0"/>
                </a:rPr>
                <a:t>Matplotlib 3.10.8</a:t>
              </a:r>
            </a:p>
            <a:p>
              <a:r>
                <a:rPr lang="en-US" sz="1200" dirty="0">
                  <a:latin typeface="SF Pro Semibold" pitchFamily="2" charset="0"/>
                  <a:ea typeface="SF Pro Semibold" pitchFamily="2" charset="0"/>
                  <a:cs typeface="SF Pro Semibold" pitchFamily="2" charset="0"/>
                </a:rPr>
                <a:t>Seaborn 0.13.2</a:t>
              </a:r>
            </a:p>
            <a:p>
              <a:r>
                <a:rPr lang="en-US" sz="1200" dirty="0">
                  <a:latin typeface="SF Pro Semibold" pitchFamily="2" charset="0"/>
                  <a:ea typeface="SF Pro Semibold" pitchFamily="2" charset="0"/>
                  <a:cs typeface="SF Pro Semibold" pitchFamily="2" charset="0"/>
                </a:rPr>
                <a:t>…</a:t>
              </a:r>
            </a:p>
          </p:txBody>
        </p:sp>
      </p:grpSp>
      <p:sp>
        <p:nvSpPr>
          <p:cNvPr id="15" name="TextBox 14">
            <a:extLst>
              <a:ext uri="{FF2B5EF4-FFF2-40B4-BE49-F238E27FC236}">
                <a16:creationId xmlns:a16="http://schemas.microsoft.com/office/drawing/2014/main" id="{818DE9C3-F0AB-159D-E4FD-81DACFA75028}"/>
              </a:ext>
            </a:extLst>
          </p:cNvPr>
          <p:cNvSpPr txBox="1"/>
          <p:nvPr/>
        </p:nvSpPr>
        <p:spPr>
          <a:xfrm>
            <a:off x="7877390" y="4907661"/>
            <a:ext cx="1043876" cy="830997"/>
          </a:xfrm>
          <a:prstGeom prst="rect">
            <a:avLst/>
          </a:prstGeom>
          <a:solidFill>
            <a:schemeClr val="bg1">
              <a:alpha val="66000"/>
            </a:schemeClr>
          </a:solidFill>
        </p:spPr>
        <p:txBody>
          <a:bodyPr wrap="none" rtlCol="0">
            <a:spAutoFit/>
          </a:bodyPr>
          <a:lstStyle/>
          <a:p>
            <a:r>
              <a:rPr lang="en-US" sz="1200" dirty="0">
                <a:latin typeface="SF Pro Semibold" pitchFamily="2" charset="0"/>
                <a:ea typeface="SF Pro Semibold" pitchFamily="2" charset="0"/>
                <a:cs typeface="SF Pro Semibold" pitchFamily="2" charset="0"/>
              </a:rPr>
              <a:t>Python 3.7</a:t>
            </a:r>
          </a:p>
          <a:p>
            <a:r>
              <a:rPr lang="en-US" sz="1200" dirty="0" err="1">
                <a:latin typeface="SF Pro Semibold" pitchFamily="2" charset="0"/>
                <a:ea typeface="SF Pro Semibold" pitchFamily="2" charset="0"/>
                <a:cs typeface="SF Pro Semibold" pitchFamily="2" charset="0"/>
              </a:rPr>
              <a:t>Numpy</a:t>
            </a:r>
            <a:r>
              <a:rPr lang="en-US" sz="1200" dirty="0">
                <a:latin typeface="SF Pro Semibold" pitchFamily="2" charset="0"/>
                <a:ea typeface="SF Pro Semibold" pitchFamily="2" charset="0"/>
                <a:cs typeface="SF Pro Semibold" pitchFamily="2" charset="0"/>
              </a:rPr>
              <a:t> 1.9.1</a:t>
            </a:r>
          </a:p>
          <a:p>
            <a:r>
              <a:rPr lang="en-US" sz="1200" dirty="0">
                <a:latin typeface="SF Pro Semibold" pitchFamily="2" charset="0"/>
                <a:ea typeface="SF Pro Semibold" pitchFamily="2" charset="0"/>
                <a:cs typeface="SF Pro Semibold" pitchFamily="2" charset="0"/>
              </a:rPr>
              <a:t>Special 1.0.0 </a:t>
            </a:r>
          </a:p>
          <a:p>
            <a:r>
              <a:rPr lang="en-US" sz="1200" dirty="0">
                <a:latin typeface="SF Pro Semibold" pitchFamily="2" charset="0"/>
                <a:ea typeface="SF Pro Semibold" pitchFamily="2" charset="0"/>
                <a:cs typeface="SF Pro Semibold" pitchFamily="2" charset="0"/>
              </a:rPr>
              <a:t>…</a:t>
            </a:r>
          </a:p>
        </p:txBody>
      </p:sp>
      <p:sp>
        <p:nvSpPr>
          <p:cNvPr id="16" name="TextBox 15">
            <a:extLst>
              <a:ext uri="{FF2B5EF4-FFF2-40B4-BE49-F238E27FC236}">
                <a16:creationId xmlns:a16="http://schemas.microsoft.com/office/drawing/2014/main" id="{1F815E6F-49DC-5BE7-627E-DDA41FA522B2}"/>
              </a:ext>
            </a:extLst>
          </p:cNvPr>
          <p:cNvSpPr txBox="1"/>
          <p:nvPr/>
        </p:nvSpPr>
        <p:spPr>
          <a:xfrm>
            <a:off x="7023568" y="3875971"/>
            <a:ext cx="2691763" cy="261610"/>
          </a:xfrm>
          <a:prstGeom prst="rect">
            <a:avLst/>
          </a:prstGeom>
          <a:noFill/>
        </p:spPr>
        <p:txBody>
          <a:bodyPr wrap="none" rtlCol="0">
            <a:spAutoFit/>
          </a:bodyPr>
          <a:lstStyle/>
          <a:p>
            <a:r>
              <a:rPr lang="en-US" sz="1100" dirty="0">
                <a:solidFill>
                  <a:schemeClr val="accent6"/>
                </a:solidFill>
                <a:latin typeface="SF Pro Semibold" pitchFamily="2" charset="0"/>
                <a:ea typeface="SF Pro Semibold" pitchFamily="2" charset="0"/>
                <a:cs typeface="SF Pro Semibold" pitchFamily="2" charset="0"/>
              </a:rPr>
              <a:t>“This </a:t>
            </a:r>
            <a:r>
              <a:rPr lang="en-US" sz="1100" i="1" dirty="0">
                <a:solidFill>
                  <a:schemeClr val="accent6"/>
                </a:solidFill>
                <a:latin typeface="SF Pro Heavy" pitchFamily="2" charset="0"/>
                <a:ea typeface="SF Pro Heavy" pitchFamily="2" charset="0"/>
                <a:cs typeface="SF Pro Heavy" pitchFamily="2" charset="0"/>
              </a:rPr>
              <a:t>special </a:t>
            </a:r>
            <a:r>
              <a:rPr lang="en-US" sz="1100" dirty="0">
                <a:solidFill>
                  <a:schemeClr val="accent6"/>
                </a:solidFill>
                <a:latin typeface="SF Pro Semibold" pitchFamily="2" charset="0"/>
                <a:ea typeface="SF Pro Semibold" pitchFamily="2" charset="0"/>
                <a:cs typeface="SF Pro Semibold" pitchFamily="2" charset="0"/>
              </a:rPr>
              <a:t>package requires python 3.7”</a:t>
            </a:r>
          </a:p>
        </p:txBody>
      </p:sp>
      <p:sp>
        <p:nvSpPr>
          <p:cNvPr id="17" name="TextBox 16">
            <a:extLst>
              <a:ext uri="{FF2B5EF4-FFF2-40B4-BE49-F238E27FC236}">
                <a16:creationId xmlns:a16="http://schemas.microsoft.com/office/drawing/2014/main" id="{44675302-D014-4C5A-0037-D3D3F68FD0AE}"/>
              </a:ext>
            </a:extLst>
          </p:cNvPr>
          <p:cNvSpPr txBox="1"/>
          <p:nvPr/>
        </p:nvSpPr>
        <p:spPr>
          <a:xfrm>
            <a:off x="7231320" y="4058554"/>
            <a:ext cx="1688283" cy="307777"/>
          </a:xfrm>
          <a:prstGeom prst="rect">
            <a:avLst/>
          </a:prstGeom>
          <a:noFill/>
        </p:spPr>
        <p:txBody>
          <a:bodyPr wrap="none" rtlCol="0">
            <a:spAutoFit/>
          </a:bodyPr>
          <a:lstStyle/>
          <a:p>
            <a:r>
              <a:rPr lang="en-US" sz="1400" dirty="0" err="1">
                <a:solidFill>
                  <a:schemeClr val="accent6"/>
                </a:solidFill>
                <a:latin typeface="Menlo" panose="020B0609030804020204" pitchFamily="49" charset="0"/>
                <a:ea typeface="Menlo" panose="020B0609030804020204" pitchFamily="49" charset="0"/>
                <a:cs typeface="Menlo" panose="020B0609030804020204" pitchFamily="49" charset="0"/>
              </a:rPr>
              <a:t>conda</a:t>
            </a:r>
            <a:r>
              <a:rPr lang="en-US" sz="1400" dirty="0">
                <a:solidFill>
                  <a:schemeClr val="accent6"/>
                </a:solidFill>
                <a:latin typeface="Menlo" panose="020B0609030804020204" pitchFamily="49" charset="0"/>
                <a:ea typeface="Menlo" panose="020B0609030804020204" pitchFamily="49" charset="0"/>
                <a:cs typeface="Menlo" panose="020B0609030804020204" pitchFamily="49" charset="0"/>
              </a:rPr>
              <a:t> create …</a:t>
            </a:r>
          </a:p>
        </p:txBody>
      </p:sp>
      <p:sp>
        <p:nvSpPr>
          <p:cNvPr id="18" name="TextBox 17">
            <a:extLst>
              <a:ext uri="{FF2B5EF4-FFF2-40B4-BE49-F238E27FC236}">
                <a16:creationId xmlns:a16="http://schemas.microsoft.com/office/drawing/2014/main" id="{936CC98F-012B-40CB-AD23-9BDD28D0AED5}"/>
              </a:ext>
            </a:extLst>
          </p:cNvPr>
          <p:cNvSpPr txBox="1"/>
          <p:nvPr/>
        </p:nvSpPr>
        <p:spPr>
          <a:xfrm>
            <a:off x="7373987" y="6395066"/>
            <a:ext cx="1903085" cy="307777"/>
          </a:xfrm>
          <a:prstGeom prst="rect">
            <a:avLst/>
          </a:prstGeom>
          <a:noFill/>
        </p:spPr>
        <p:txBody>
          <a:bodyPr wrap="none" rtlCol="0">
            <a:spAutoFit/>
          </a:bodyPr>
          <a:lstStyle/>
          <a:p>
            <a:r>
              <a:rPr lang="en-US" sz="1400" dirty="0" err="1">
                <a:solidFill>
                  <a:schemeClr val="accent6"/>
                </a:solidFill>
                <a:latin typeface="Menlo" panose="020B0609030804020204" pitchFamily="49" charset="0"/>
                <a:ea typeface="Menlo" panose="020B0609030804020204" pitchFamily="49" charset="0"/>
                <a:cs typeface="Menlo" panose="020B0609030804020204" pitchFamily="49" charset="0"/>
              </a:rPr>
              <a:t>conda</a:t>
            </a:r>
            <a:r>
              <a:rPr lang="en-US" sz="1400" dirty="0">
                <a:solidFill>
                  <a:schemeClr val="accent6"/>
                </a:solidFill>
                <a:latin typeface="Menlo" panose="020B0609030804020204" pitchFamily="49" charset="0"/>
                <a:ea typeface="Menlo" panose="020B0609030804020204" pitchFamily="49" charset="0"/>
                <a:cs typeface="Menlo" panose="020B0609030804020204" pitchFamily="49" charset="0"/>
              </a:rPr>
              <a:t> activate …</a:t>
            </a:r>
          </a:p>
        </p:txBody>
      </p:sp>
      <p:pic>
        <p:nvPicPr>
          <p:cNvPr id="25" name="Picture 24">
            <a:extLst>
              <a:ext uri="{FF2B5EF4-FFF2-40B4-BE49-F238E27FC236}">
                <a16:creationId xmlns:a16="http://schemas.microsoft.com/office/drawing/2014/main" id="{309F90FD-7768-8E56-CF4A-470EB4F2EC8A}"/>
              </a:ext>
            </a:extLst>
          </p:cNvPr>
          <p:cNvPicPr>
            <a:picLocks noChangeAspect="1"/>
          </p:cNvPicPr>
          <p:nvPr/>
        </p:nvPicPr>
        <p:blipFill>
          <a:blip r:embed="rId4"/>
          <a:stretch>
            <a:fillRect/>
          </a:stretch>
        </p:blipFill>
        <p:spPr>
          <a:xfrm>
            <a:off x="2454577" y="223417"/>
            <a:ext cx="2089714" cy="2089714"/>
          </a:xfrm>
          <a:prstGeom prst="rect">
            <a:avLst/>
          </a:prstGeom>
        </p:spPr>
      </p:pic>
    </p:spTree>
    <p:extLst>
      <p:ext uri="{BB962C8B-B14F-4D97-AF65-F5344CB8AC3E}">
        <p14:creationId xmlns:p14="http://schemas.microsoft.com/office/powerpoint/2010/main" val="406604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9" presetClass="emph" presetSubtype="0" nodeType="clickEffect">
                                  <p:stCondLst>
                                    <p:cond delay="0"/>
                                  </p:stCondLst>
                                  <p:childTnLst>
                                    <p:set>
                                      <p:cBhvr>
                                        <p:cTn id="50" dur="indefinite"/>
                                        <p:tgtEl>
                                          <p:spTgt spid="22"/>
                                        </p:tgtEl>
                                        <p:attrNameLst>
                                          <p:attrName>style.opacity</p:attrName>
                                        </p:attrNameLst>
                                      </p:cBhvr>
                                      <p:to>
                                        <p:strVal val="0.25"/>
                                      </p:to>
                                    </p:set>
                                    <p:animEffect filter="image" prLst="opacity: 0.25">
                                      <p:cBhvr rctx="IE">
                                        <p:cTn id="51" dur="indefinite"/>
                                        <p:tgtEl>
                                          <p:spTgt spid="22"/>
                                        </p:tgtEl>
                                      </p:cBhvr>
                                    </p:animEffect>
                                  </p:childTnLst>
                                </p:cTn>
                              </p:par>
                              <p:par>
                                <p:cTn id="52" presetID="1"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8" grpId="0"/>
      <p:bldP spid="11" grpId="0" animBg="1"/>
      <p:bldP spid="15" grpId="0" animBg="1"/>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2F1F6E3-8FDF-8672-B691-A12B66837347}"/>
              </a:ext>
            </a:extLst>
          </p:cNvPr>
          <p:cNvGrpSpPr/>
          <p:nvPr/>
        </p:nvGrpSpPr>
        <p:grpSpPr>
          <a:xfrm>
            <a:off x="4343195" y="1308488"/>
            <a:ext cx="7432021" cy="5064603"/>
            <a:chOff x="4343195" y="1308488"/>
            <a:chExt cx="7432021" cy="5064603"/>
          </a:xfrm>
        </p:grpSpPr>
        <p:sp>
          <p:nvSpPr>
            <p:cNvPr id="32" name="Rounded Rectangle 31">
              <a:extLst>
                <a:ext uri="{FF2B5EF4-FFF2-40B4-BE49-F238E27FC236}">
                  <a16:creationId xmlns:a16="http://schemas.microsoft.com/office/drawing/2014/main" id="{5128EAAB-84AB-A586-00F4-FE987E549AEF}"/>
                </a:ext>
              </a:extLst>
            </p:cNvPr>
            <p:cNvSpPr/>
            <p:nvPr/>
          </p:nvSpPr>
          <p:spPr>
            <a:xfrm>
              <a:off x="6456218" y="2486891"/>
              <a:ext cx="1766455" cy="3886200"/>
            </a:xfrm>
            <a:prstGeom prst="round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6D267E46-D7EA-8C7F-5221-A18FBF7DEA55}"/>
                </a:ext>
              </a:extLst>
            </p:cNvPr>
            <p:cNvSpPr/>
            <p:nvPr/>
          </p:nvSpPr>
          <p:spPr>
            <a:xfrm>
              <a:off x="10008761" y="2486891"/>
              <a:ext cx="1766455" cy="3886200"/>
            </a:xfrm>
            <a:prstGeom prst="roundRect">
              <a:avLst/>
            </a:prstGeom>
            <a:solidFill>
              <a:schemeClr val="accent2">
                <a:alpha val="2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03CAF318-86E3-7D88-A4BA-28A24F3C948C}"/>
                </a:ext>
              </a:extLst>
            </p:cNvPr>
            <p:cNvSpPr/>
            <p:nvPr/>
          </p:nvSpPr>
          <p:spPr>
            <a:xfrm>
              <a:off x="8232489" y="2486891"/>
              <a:ext cx="1766455" cy="3886200"/>
            </a:xfrm>
            <a:prstGeom prst="roundRect">
              <a:avLst/>
            </a:prstGeom>
            <a:solidFill>
              <a:schemeClr val="accent6">
                <a:alpha val="2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Bent-Up Arrow 27">
              <a:extLst>
                <a:ext uri="{FF2B5EF4-FFF2-40B4-BE49-F238E27FC236}">
                  <a16:creationId xmlns:a16="http://schemas.microsoft.com/office/drawing/2014/main" id="{2C660C4B-5476-BF40-F357-232FAB4B6F5C}"/>
                </a:ext>
              </a:extLst>
            </p:cNvPr>
            <p:cNvSpPr/>
            <p:nvPr/>
          </p:nvSpPr>
          <p:spPr>
            <a:xfrm flipV="1">
              <a:off x="4343197" y="1641018"/>
              <a:ext cx="3179821" cy="639763"/>
            </a:xfrm>
            <a:prstGeom prst="bentUpArrow">
              <a:avLst>
                <a:gd name="adj1" fmla="val 9841"/>
                <a:gd name="adj2" fmla="val 19323"/>
                <a:gd name="adj3" fmla="val 227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ent-Up Arrow 28">
              <a:extLst>
                <a:ext uri="{FF2B5EF4-FFF2-40B4-BE49-F238E27FC236}">
                  <a16:creationId xmlns:a16="http://schemas.microsoft.com/office/drawing/2014/main" id="{FBF93CFA-E455-ED2F-0908-D1B82E3BD3E4}"/>
                </a:ext>
              </a:extLst>
            </p:cNvPr>
            <p:cNvSpPr/>
            <p:nvPr/>
          </p:nvSpPr>
          <p:spPr>
            <a:xfrm flipV="1">
              <a:off x="4343196" y="1473534"/>
              <a:ext cx="5120474" cy="807245"/>
            </a:xfrm>
            <a:prstGeom prst="bentUpArrow">
              <a:avLst>
                <a:gd name="adj1" fmla="val 7267"/>
                <a:gd name="adj2" fmla="val 15032"/>
                <a:gd name="adj3" fmla="val 1842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Bent-Up Arrow 29">
              <a:extLst>
                <a:ext uri="{FF2B5EF4-FFF2-40B4-BE49-F238E27FC236}">
                  <a16:creationId xmlns:a16="http://schemas.microsoft.com/office/drawing/2014/main" id="{BF373BC7-7729-981B-5DBA-FB36003A8683}"/>
                </a:ext>
              </a:extLst>
            </p:cNvPr>
            <p:cNvSpPr/>
            <p:nvPr/>
          </p:nvSpPr>
          <p:spPr>
            <a:xfrm flipV="1">
              <a:off x="4343195" y="1308488"/>
              <a:ext cx="6975937" cy="972291"/>
            </a:xfrm>
            <a:prstGeom prst="bentUpArrow">
              <a:avLst>
                <a:gd name="adj1" fmla="val 6279"/>
                <a:gd name="adj2" fmla="val 12198"/>
                <a:gd name="adj3" fmla="val 1488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256DED9-AB66-7367-B947-491FF7D141A7}"/>
              </a:ext>
            </a:extLst>
          </p:cNvPr>
          <p:cNvSpPr>
            <a:spLocks noGrp="1"/>
          </p:cNvSpPr>
          <p:nvPr>
            <p:ph type="title"/>
          </p:nvPr>
        </p:nvSpPr>
        <p:spPr/>
        <p:txBody>
          <a:bodyPr/>
          <a:lstStyle/>
          <a:p>
            <a:r>
              <a:rPr lang="en-US" dirty="0"/>
              <a:t>The Restaurant: The Big Picture</a:t>
            </a:r>
          </a:p>
        </p:txBody>
      </p:sp>
      <p:grpSp>
        <p:nvGrpSpPr>
          <p:cNvPr id="20" name="Group 19">
            <a:extLst>
              <a:ext uri="{FF2B5EF4-FFF2-40B4-BE49-F238E27FC236}">
                <a16:creationId xmlns:a16="http://schemas.microsoft.com/office/drawing/2014/main" id="{37C46679-2A34-3AE7-D8F5-93A416BCACB0}"/>
              </a:ext>
            </a:extLst>
          </p:cNvPr>
          <p:cNvGrpSpPr/>
          <p:nvPr/>
        </p:nvGrpSpPr>
        <p:grpSpPr>
          <a:xfrm>
            <a:off x="582356" y="4074164"/>
            <a:ext cx="1483912" cy="2081815"/>
            <a:chOff x="571500" y="1419352"/>
            <a:chExt cx="1929384" cy="2706779"/>
          </a:xfrm>
        </p:grpSpPr>
        <p:pic>
          <p:nvPicPr>
            <p:cNvPr id="5" name="Picture 4">
              <a:extLst>
                <a:ext uri="{FF2B5EF4-FFF2-40B4-BE49-F238E27FC236}">
                  <a16:creationId xmlns:a16="http://schemas.microsoft.com/office/drawing/2014/main" id="{862EF8E8-4316-4F9C-26EB-4444A928EA56}"/>
                </a:ext>
              </a:extLst>
            </p:cNvPr>
            <p:cNvPicPr>
              <a:picLocks noChangeAspect="1"/>
            </p:cNvPicPr>
            <p:nvPr/>
          </p:nvPicPr>
          <p:blipFill>
            <a:blip r:embed="rId3"/>
            <a:stretch>
              <a:fillRect/>
            </a:stretch>
          </p:blipFill>
          <p:spPr>
            <a:xfrm>
              <a:off x="658368" y="2370483"/>
              <a:ext cx="1146048" cy="1146048"/>
            </a:xfrm>
            <a:prstGeom prst="rect">
              <a:avLst/>
            </a:prstGeom>
          </p:spPr>
        </p:pic>
        <p:sp>
          <p:nvSpPr>
            <p:cNvPr id="7" name="TextBox 6">
              <a:extLst>
                <a:ext uri="{FF2B5EF4-FFF2-40B4-BE49-F238E27FC236}">
                  <a16:creationId xmlns:a16="http://schemas.microsoft.com/office/drawing/2014/main" id="{AA128A6A-D308-8123-9748-DA10C32753D9}"/>
                </a:ext>
              </a:extLst>
            </p:cNvPr>
            <p:cNvSpPr txBox="1"/>
            <p:nvPr/>
          </p:nvSpPr>
          <p:spPr>
            <a:xfrm>
              <a:off x="571500" y="1419352"/>
              <a:ext cx="1929384" cy="600258"/>
            </a:xfrm>
            <a:prstGeom prst="rect">
              <a:avLst/>
            </a:prstGeom>
            <a:noFill/>
          </p:spPr>
          <p:txBody>
            <a:bodyPr wrap="square" rtlCol="0">
              <a:spAutoFit/>
            </a:bodyPr>
            <a:lstStyle/>
            <a:p>
              <a:pPr algn="ctr"/>
              <a:r>
                <a:rPr lang="en-US" sz="1200" dirty="0">
                  <a:latin typeface=""/>
                </a:rPr>
                <a:t>You write recipes (</a:t>
              </a:r>
              <a:r>
                <a:rPr lang="en-US" sz="1200" dirty="0">
                  <a:solidFill>
                    <a:schemeClr val="accent6"/>
                  </a:solidFill>
                  <a:latin typeface=""/>
                </a:rPr>
                <a:t>code</a:t>
              </a:r>
              <a:r>
                <a:rPr lang="en-US" sz="1200" dirty="0">
                  <a:latin typeface=""/>
                </a:rPr>
                <a:t>)…</a:t>
              </a:r>
            </a:p>
          </p:txBody>
        </p:sp>
        <p:pic>
          <p:nvPicPr>
            <p:cNvPr id="8" name="Picture 7">
              <a:extLst>
                <a:ext uri="{FF2B5EF4-FFF2-40B4-BE49-F238E27FC236}">
                  <a16:creationId xmlns:a16="http://schemas.microsoft.com/office/drawing/2014/main" id="{B48581BD-7F29-7DE6-8344-10F3210C2F55}"/>
                </a:ext>
              </a:extLst>
            </p:cNvPr>
            <p:cNvPicPr>
              <a:picLocks noChangeAspect="1"/>
            </p:cNvPicPr>
            <p:nvPr/>
          </p:nvPicPr>
          <p:blipFill>
            <a:blip r:embed="rId3"/>
            <a:stretch>
              <a:fillRect/>
            </a:stretch>
          </p:blipFill>
          <p:spPr>
            <a:xfrm>
              <a:off x="810768" y="2522883"/>
              <a:ext cx="1146048" cy="1146048"/>
            </a:xfrm>
            <a:prstGeom prst="rect">
              <a:avLst/>
            </a:prstGeom>
          </p:spPr>
        </p:pic>
        <p:pic>
          <p:nvPicPr>
            <p:cNvPr id="9" name="Picture 8">
              <a:extLst>
                <a:ext uri="{FF2B5EF4-FFF2-40B4-BE49-F238E27FC236}">
                  <a16:creationId xmlns:a16="http://schemas.microsoft.com/office/drawing/2014/main" id="{443ACD8B-8A05-C877-02E4-774286166826}"/>
                </a:ext>
              </a:extLst>
            </p:cNvPr>
            <p:cNvPicPr>
              <a:picLocks noChangeAspect="1"/>
            </p:cNvPicPr>
            <p:nvPr/>
          </p:nvPicPr>
          <p:blipFill>
            <a:blip r:embed="rId3"/>
            <a:stretch>
              <a:fillRect/>
            </a:stretch>
          </p:blipFill>
          <p:spPr>
            <a:xfrm>
              <a:off x="963168" y="2675283"/>
              <a:ext cx="1146048" cy="1146048"/>
            </a:xfrm>
            <a:prstGeom prst="rect">
              <a:avLst/>
            </a:prstGeom>
          </p:spPr>
        </p:pic>
        <p:pic>
          <p:nvPicPr>
            <p:cNvPr id="12" name="Picture 11">
              <a:extLst>
                <a:ext uri="{FF2B5EF4-FFF2-40B4-BE49-F238E27FC236}">
                  <a16:creationId xmlns:a16="http://schemas.microsoft.com/office/drawing/2014/main" id="{B57ECE6A-56AA-D54F-ECAE-539A8F12388F}"/>
                </a:ext>
              </a:extLst>
            </p:cNvPr>
            <p:cNvPicPr>
              <a:picLocks noChangeAspect="1"/>
            </p:cNvPicPr>
            <p:nvPr/>
          </p:nvPicPr>
          <p:blipFill>
            <a:blip r:embed="rId3"/>
            <a:stretch>
              <a:fillRect/>
            </a:stretch>
          </p:blipFill>
          <p:spPr>
            <a:xfrm>
              <a:off x="1115568" y="2827683"/>
              <a:ext cx="1146048" cy="1146048"/>
            </a:xfrm>
            <a:prstGeom prst="rect">
              <a:avLst/>
            </a:prstGeom>
          </p:spPr>
        </p:pic>
        <p:pic>
          <p:nvPicPr>
            <p:cNvPr id="13" name="Picture 12">
              <a:extLst>
                <a:ext uri="{FF2B5EF4-FFF2-40B4-BE49-F238E27FC236}">
                  <a16:creationId xmlns:a16="http://schemas.microsoft.com/office/drawing/2014/main" id="{CE514B59-21DD-7349-9F8C-471F2B420540}"/>
                </a:ext>
              </a:extLst>
            </p:cNvPr>
            <p:cNvPicPr>
              <a:picLocks noChangeAspect="1"/>
            </p:cNvPicPr>
            <p:nvPr/>
          </p:nvPicPr>
          <p:blipFill>
            <a:blip r:embed="rId3"/>
            <a:stretch>
              <a:fillRect/>
            </a:stretch>
          </p:blipFill>
          <p:spPr>
            <a:xfrm>
              <a:off x="1267968" y="2980083"/>
              <a:ext cx="1146048" cy="1146048"/>
            </a:xfrm>
            <a:prstGeom prst="rect">
              <a:avLst/>
            </a:prstGeom>
          </p:spPr>
        </p:pic>
      </p:grpSp>
      <p:grpSp>
        <p:nvGrpSpPr>
          <p:cNvPr id="21" name="Group 20">
            <a:extLst>
              <a:ext uri="{FF2B5EF4-FFF2-40B4-BE49-F238E27FC236}">
                <a16:creationId xmlns:a16="http://schemas.microsoft.com/office/drawing/2014/main" id="{50CF3A63-01F5-22AE-87C2-ED9343A00578}"/>
              </a:ext>
            </a:extLst>
          </p:cNvPr>
          <p:cNvGrpSpPr/>
          <p:nvPr/>
        </p:nvGrpSpPr>
        <p:grpSpPr>
          <a:xfrm>
            <a:off x="1958605" y="4004120"/>
            <a:ext cx="2054280" cy="2195123"/>
            <a:chOff x="2624582" y="1280852"/>
            <a:chExt cx="2670979" cy="2854103"/>
          </a:xfrm>
        </p:grpSpPr>
        <p:sp>
          <p:nvSpPr>
            <p:cNvPr id="10" name="TextBox 9">
              <a:extLst>
                <a:ext uri="{FF2B5EF4-FFF2-40B4-BE49-F238E27FC236}">
                  <a16:creationId xmlns:a16="http://schemas.microsoft.com/office/drawing/2014/main" id="{D2850767-A32E-12AC-010E-E95F353F5A41}"/>
                </a:ext>
              </a:extLst>
            </p:cNvPr>
            <p:cNvSpPr txBox="1"/>
            <p:nvPr/>
          </p:nvSpPr>
          <p:spPr>
            <a:xfrm>
              <a:off x="3485050" y="1280852"/>
              <a:ext cx="1810511" cy="840361"/>
            </a:xfrm>
            <a:prstGeom prst="rect">
              <a:avLst/>
            </a:prstGeom>
            <a:noFill/>
          </p:spPr>
          <p:txBody>
            <a:bodyPr wrap="square" rtlCol="0">
              <a:spAutoFit/>
            </a:bodyPr>
            <a:lstStyle/>
            <a:p>
              <a:pPr algn="ctr"/>
              <a:r>
                <a:rPr lang="en-US" sz="1200" dirty="0">
                  <a:latin typeface=""/>
                </a:rPr>
                <a:t>… and put them in a recipe book (</a:t>
              </a:r>
              <a:r>
                <a:rPr lang="en-US" sz="1200" dirty="0">
                  <a:solidFill>
                    <a:schemeClr val="accent6"/>
                  </a:solidFill>
                  <a:latin typeface=""/>
                </a:rPr>
                <a:t>folder</a:t>
              </a:r>
              <a:r>
                <a:rPr lang="en-US" sz="1200" dirty="0">
                  <a:latin typeface=""/>
                </a:rPr>
                <a:t>)…</a:t>
              </a:r>
            </a:p>
          </p:txBody>
        </p:sp>
        <p:pic>
          <p:nvPicPr>
            <p:cNvPr id="11" name="Picture 10">
              <a:extLst>
                <a:ext uri="{FF2B5EF4-FFF2-40B4-BE49-F238E27FC236}">
                  <a16:creationId xmlns:a16="http://schemas.microsoft.com/office/drawing/2014/main" id="{59D4AA80-AB33-F7E6-F776-C711E49F9946}"/>
                </a:ext>
              </a:extLst>
            </p:cNvPr>
            <p:cNvPicPr>
              <a:picLocks noChangeAspect="1"/>
            </p:cNvPicPr>
            <p:nvPr/>
          </p:nvPicPr>
          <p:blipFill>
            <a:blip r:embed="rId4"/>
            <a:stretch>
              <a:fillRect/>
            </a:stretch>
          </p:blipFill>
          <p:spPr>
            <a:xfrm>
              <a:off x="3363807" y="2294283"/>
              <a:ext cx="1840672" cy="1840672"/>
            </a:xfrm>
            <a:prstGeom prst="rect">
              <a:avLst/>
            </a:prstGeom>
          </p:spPr>
        </p:pic>
        <p:sp>
          <p:nvSpPr>
            <p:cNvPr id="14" name="Right Brace 13">
              <a:extLst>
                <a:ext uri="{FF2B5EF4-FFF2-40B4-BE49-F238E27FC236}">
                  <a16:creationId xmlns:a16="http://schemas.microsoft.com/office/drawing/2014/main" id="{3E47DFAB-EA4B-992C-CFBB-9F32EA9FC6A9}"/>
                </a:ext>
              </a:extLst>
            </p:cNvPr>
            <p:cNvSpPr/>
            <p:nvPr/>
          </p:nvSpPr>
          <p:spPr>
            <a:xfrm>
              <a:off x="2624582" y="2294283"/>
              <a:ext cx="512064" cy="1831848"/>
            </a:xfrm>
            <a:prstGeom prst="rightBrace">
              <a:avLst>
                <a:gd name="adj1" fmla="val 44047"/>
                <a:gd name="adj2" fmla="val 5000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75F23932-8A47-8FC3-4406-B13751B6E49E}"/>
              </a:ext>
            </a:extLst>
          </p:cNvPr>
          <p:cNvGrpSpPr/>
          <p:nvPr/>
        </p:nvGrpSpPr>
        <p:grpSpPr>
          <a:xfrm>
            <a:off x="4343773" y="4031117"/>
            <a:ext cx="1852720" cy="2259160"/>
            <a:chOff x="6279726" y="1280852"/>
            <a:chExt cx="2471323" cy="3013469"/>
          </a:xfrm>
        </p:grpSpPr>
        <p:pic>
          <p:nvPicPr>
            <p:cNvPr id="15" name="Picture 14">
              <a:extLst>
                <a:ext uri="{FF2B5EF4-FFF2-40B4-BE49-F238E27FC236}">
                  <a16:creationId xmlns:a16="http://schemas.microsoft.com/office/drawing/2014/main" id="{65217A5B-CDC2-785A-57E6-EBC6B96D6BEF}"/>
                </a:ext>
              </a:extLst>
            </p:cNvPr>
            <p:cNvPicPr>
              <a:picLocks noChangeAspect="1"/>
            </p:cNvPicPr>
            <p:nvPr/>
          </p:nvPicPr>
          <p:blipFill>
            <a:blip r:embed="rId5"/>
            <a:stretch>
              <a:fillRect/>
            </a:stretch>
          </p:blipFill>
          <p:spPr>
            <a:xfrm>
              <a:off x="6406170" y="2075885"/>
              <a:ext cx="2218436" cy="2218436"/>
            </a:xfrm>
            <a:prstGeom prst="rect">
              <a:avLst/>
            </a:prstGeom>
          </p:spPr>
        </p:pic>
        <p:sp>
          <p:nvSpPr>
            <p:cNvPr id="16" name="TextBox 15">
              <a:extLst>
                <a:ext uri="{FF2B5EF4-FFF2-40B4-BE49-F238E27FC236}">
                  <a16:creationId xmlns:a16="http://schemas.microsoft.com/office/drawing/2014/main" id="{0A18F1DA-CFEB-2717-5C3E-DDBD73C12F1F}"/>
                </a:ext>
              </a:extLst>
            </p:cNvPr>
            <p:cNvSpPr txBox="1"/>
            <p:nvPr/>
          </p:nvSpPr>
          <p:spPr>
            <a:xfrm>
              <a:off x="6279726" y="1280852"/>
              <a:ext cx="2471323" cy="840361"/>
            </a:xfrm>
            <a:prstGeom prst="rect">
              <a:avLst/>
            </a:prstGeom>
            <a:noFill/>
          </p:spPr>
          <p:txBody>
            <a:bodyPr wrap="square" rtlCol="0">
              <a:spAutoFit/>
            </a:bodyPr>
            <a:lstStyle/>
            <a:p>
              <a:pPr algn="ctr"/>
              <a:r>
                <a:rPr lang="en-US" sz="1200" dirty="0">
                  <a:latin typeface=""/>
                </a:rPr>
                <a:t>… which you can send to the order counter (</a:t>
              </a:r>
              <a:r>
                <a:rPr lang="en-US" sz="1200" dirty="0">
                  <a:solidFill>
                    <a:schemeClr val="accent6"/>
                  </a:solidFill>
                  <a:latin typeface=""/>
                </a:rPr>
                <a:t>terminal</a:t>
              </a:r>
              <a:r>
                <a:rPr lang="en-US" sz="1200" dirty="0">
                  <a:latin typeface=""/>
                </a:rPr>
                <a:t>)…</a:t>
              </a:r>
            </a:p>
          </p:txBody>
        </p:sp>
      </p:grpSp>
      <p:grpSp>
        <p:nvGrpSpPr>
          <p:cNvPr id="23" name="Group 22">
            <a:extLst>
              <a:ext uri="{FF2B5EF4-FFF2-40B4-BE49-F238E27FC236}">
                <a16:creationId xmlns:a16="http://schemas.microsoft.com/office/drawing/2014/main" id="{780A5407-EF04-FF40-EC4C-AD5D7527FA68}"/>
              </a:ext>
            </a:extLst>
          </p:cNvPr>
          <p:cNvGrpSpPr/>
          <p:nvPr/>
        </p:nvGrpSpPr>
        <p:grpSpPr>
          <a:xfrm>
            <a:off x="6248816" y="4150374"/>
            <a:ext cx="2139696" cy="2005475"/>
            <a:chOff x="9482329" y="1738013"/>
            <a:chExt cx="2139696" cy="2005475"/>
          </a:xfrm>
        </p:grpSpPr>
        <p:pic>
          <p:nvPicPr>
            <p:cNvPr id="17" name="Picture 16">
              <a:extLst>
                <a:ext uri="{FF2B5EF4-FFF2-40B4-BE49-F238E27FC236}">
                  <a16:creationId xmlns:a16="http://schemas.microsoft.com/office/drawing/2014/main" id="{F45884BF-A75D-6027-7005-8DA2B30B4C42}"/>
                </a:ext>
              </a:extLst>
            </p:cNvPr>
            <p:cNvPicPr>
              <a:picLocks noChangeAspect="1"/>
            </p:cNvPicPr>
            <p:nvPr/>
          </p:nvPicPr>
          <p:blipFill>
            <a:blip r:embed="rId6"/>
            <a:stretch>
              <a:fillRect/>
            </a:stretch>
          </p:blipFill>
          <p:spPr>
            <a:xfrm>
              <a:off x="9823482" y="2286098"/>
              <a:ext cx="1457390" cy="1457390"/>
            </a:xfrm>
            <a:prstGeom prst="rect">
              <a:avLst/>
            </a:prstGeom>
          </p:spPr>
        </p:pic>
        <p:sp>
          <p:nvSpPr>
            <p:cNvPr id="18" name="TextBox 17">
              <a:extLst>
                <a:ext uri="{FF2B5EF4-FFF2-40B4-BE49-F238E27FC236}">
                  <a16:creationId xmlns:a16="http://schemas.microsoft.com/office/drawing/2014/main" id="{7C147789-2DED-0AE5-0A47-9F69A45AC2A4}"/>
                </a:ext>
              </a:extLst>
            </p:cNvPr>
            <p:cNvSpPr txBox="1"/>
            <p:nvPr/>
          </p:nvSpPr>
          <p:spPr>
            <a:xfrm>
              <a:off x="9482329" y="1738013"/>
              <a:ext cx="2139696" cy="461665"/>
            </a:xfrm>
            <a:prstGeom prst="rect">
              <a:avLst/>
            </a:prstGeom>
            <a:noFill/>
          </p:spPr>
          <p:txBody>
            <a:bodyPr wrap="square" rtlCol="0">
              <a:spAutoFit/>
            </a:bodyPr>
            <a:lstStyle/>
            <a:p>
              <a:pPr algn="ctr"/>
              <a:r>
                <a:rPr lang="en-US" sz="1200" dirty="0">
                  <a:latin typeface=""/>
                </a:rPr>
                <a:t>…which tells the chef (</a:t>
              </a:r>
              <a:r>
                <a:rPr lang="en-US" sz="1200" dirty="0">
                  <a:solidFill>
                    <a:schemeClr val="accent6"/>
                  </a:solidFill>
                  <a:latin typeface=""/>
                </a:rPr>
                <a:t>Python</a:t>
              </a:r>
              <a:r>
                <a:rPr lang="en-US" sz="1200" dirty="0">
                  <a:latin typeface=""/>
                </a:rPr>
                <a:t>) what to cook</a:t>
              </a:r>
            </a:p>
          </p:txBody>
        </p:sp>
      </p:grpSp>
      <p:grpSp>
        <p:nvGrpSpPr>
          <p:cNvPr id="26" name="Group 25">
            <a:extLst>
              <a:ext uri="{FF2B5EF4-FFF2-40B4-BE49-F238E27FC236}">
                <a16:creationId xmlns:a16="http://schemas.microsoft.com/office/drawing/2014/main" id="{371BB6C0-4D89-A4F9-FC8C-8C60F8B07F19}"/>
              </a:ext>
            </a:extLst>
          </p:cNvPr>
          <p:cNvGrpSpPr/>
          <p:nvPr/>
        </p:nvGrpSpPr>
        <p:grpSpPr>
          <a:xfrm>
            <a:off x="271272" y="2297967"/>
            <a:ext cx="11723504" cy="4523026"/>
            <a:chOff x="210312" y="1328148"/>
            <a:chExt cx="11723504" cy="4523026"/>
          </a:xfrm>
        </p:grpSpPr>
        <p:sp>
          <p:nvSpPr>
            <p:cNvPr id="24" name="Rounded Rectangle 23">
              <a:extLst>
                <a:ext uri="{FF2B5EF4-FFF2-40B4-BE49-F238E27FC236}">
                  <a16:creationId xmlns:a16="http://schemas.microsoft.com/office/drawing/2014/main" id="{746E81DE-D90B-2A26-36DC-7EB4879CC48E}"/>
                </a:ext>
              </a:extLst>
            </p:cNvPr>
            <p:cNvSpPr/>
            <p:nvPr/>
          </p:nvSpPr>
          <p:spPr>
            <a:xfrm>
              <a:off x="210312" y="1328148"/>
              <a:ext cx="11723504" cy="4185959"/>
            </a:xfrm>
            <a:prstGeom prst="roundRect">
              <a:avLst>
                <a:gd name="adj" fmla="val 12298"/>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9D5CB4E9-5619-B8DC-8451-AB2B5531D6A0}"/>
                </a:ext>
              </a:extLst>
            </p:cNvPr>
            <p:cNvSpPr txBox="1"/>
            <p:nvPr/>
          </p:nvSpPr>
          <p:spPr>
            <a:xfrm>
              <a:off x="521396" y="5481842"/>
              <a:ext cx="3480440" cy="369332"/>
            </a:xfrm>
            <a:prstGeom prst="rect">
              <a:avLst/>
            </a:prstGeom>
            <a:noFill/>
          </p:spPr>
          <p:txBody>
            <a:bodyPr wrap="none" rtlCol="0">
              <a:spAutoFit/>
            </a:bodyPr>
            <a:lstStyle/>
            <a:p>
              <a:r>
                <a:rPr lang="en-US" b="1" dirty="0">
                  <a:latin typeface=""/>
                </a:rPr>
                <a:t>The Restaurant (VS Code/</a:t>
              </a:r>
              <a:r>
                <a:rPr lang="en-US" b="1" dirty="0">
                  <a:solidFill>
                    <a:schemeClr val="accent6"/>
                  </a:solidFill>
                  <a:latin typeface=""/>
                </a:rPr>
                <a:t>IDE</a:t>
              </a:r>
              <a:r>
                <a:rPr lang="en-US" b="1" dirty="0">
                  <a:latin typeface=""/>
                </a:rPr>
                <a:t>)</a:t>
              </a:r>
            </a:p>
          </p:txBody>
        </p:sp>
      </p:grpSp>
      <p:grpSp>
        <p:nvGrpSpPr>
          <p:cNvPr id="27" name="Group 26">
            <a:extLst>
              <a:ext uri="{FF2B5EF4-FFF2-40B4-BE49-F238E27FC236}">
                <a16:creationId xmlns:a16="http://schemas.microsoft.com/office/drawing/2014/main" id="{9C41E0F9-D959-73AF-FDBE-BD7AD419CC98}"/>
              </a:ext>
            </a:extLst>
          </p:cNvPr>
          <p:cNvGrpSpPr/>
          <p:nvPr/>
        </p:nvGrpSpPr>
        <p:grpSpPr>
          <a:xfrm>
            <a:off x="872868" y="736649"/>
            <a:ext cx="3726841" cy="1415683"/>
            <a:chOff x="872868" y="736649"/>
            <a:chExt cx="3726841" cy="1415683"/>
          </a:xfrm>
        </p:grpSpPr>
        <p:pic>
          <p:nvPicPr>
            <p:cNvPr id="4" name="Picture 3">
              <a:extLst>
                <a:ext uri="{FF2B5EF4-FFF2-40B4-BE49-F238E27FC236}">
                  <a16:creationId xmlns:a16="http://schemas.microsoft.com/office/drawing/2014/main" id="{D06D6995-A117-D67A-272F-2E9822FD9975}"/>
                </a:ext>
              </a:extLst>
            </p:cNvPr>
            <p:cNvPicPr>
              <a:picLocks noChangeAspect="1"/>
            </p:cNvPicPr>
            <p:nvPr/>
          </p:nvPicPr>
          <p:blipFill>
            <a:blip r:embed="rId7"/>
            <a:stretch>
              <a:fillRect/>
            </a:stretch>
          </p:blipFill>
          <p:spPr>
            <a:xfrm>
              <a:off x="872868" y="736649"/>
              <a:ext cx="1415683" cy="1415683"/>
            </a:xfrm>
            <a:prstGeom prst="rect">
              <a:avLst/>
            </a:prstGeom>
          </p:spPr>
        </p:pic>
        <p:sp>
          <p:nvSpPr>
            <p:cNvPr id="6" name="TextBox 5">
              <a:extLst>
                <a:ext uri="{FF2B5EF4-FFF2-40B4-BE49-F238E27FC236}">
                  <a16:creationId xmlns:a16="http://schemas.microsoft.com/office/drawing/2014/main" id="{B675FED9-F1E5-1394-D2E0-908FA8F4A9D8}"/>
                </a:ext>
              </a:extLst>
            </p:cNvPr>
            <p:cNvSpPr txBox="1"/>
            <p:nvPr/>
          </p:nvSpPr>
          <p:spPr>
            <a:xfrm>
              <a:off x="2402543" y="1233252"/>
              <a:ext cx="2197166" cy="584775"/>
            </a:xfrm>
            <a:prstGeom prst="rect">
              <a:avLst/>
            </a:prstGeom>
            <a:noFill/>
          </p:spPr>
          <p:txBody>
            <a:bodyPr wrap="square" rtlCol="0">
              <a:spAutoFit/>
            </a:bodyPr>
            <a:lstStyle/>
            <a:p>
              <a:r>
                <a:rPr lang="en-US" sz="1600" dirty="0">
                  <a:solidFill>
                    <a:schemeClr val="accent6"/>
                  </a:solidFill>
                  <a:latin typeface=""/>
                </a:rPr>
                <a:t>Anaconda</a:t>
              </a:r>
              <a:r>
                <a:rPr lang="en-US" sz="1600" dirty="0">
                  <a:latin typeface=""/>
                </a:rPr>
                <a:t> supplies the ingredients…</a:t>
              </a:r>
            </a:p>
          </p:txBody>
        </p:sp>
      </p:grpSp>
      <p:sp>
        <p:nvSpPr>
          <p:cNvPr id="31" name="TextBox 30">
            <a:extLst>
              <a:ext uri="{FF2B5EF4-FFF2-40B4-BE49-F238E27FC236}">
                <a16:creationId xmlns:a16="http://schemas.microsoft.com/office/drawing/2014/main" id="{E6905E2B-D248-A875-CFC6-CC5CED429246}"/>
              </a:ext>
            </a:extLst>
          </p:cNvPr>
          <p:cNvSpPr txBox="1"/>
          <p:nvPr/>
        </p:nvSpPr>
        <p:spPr>
          <a:xfrm>
            <a:off x="6151804" y="915167"/>
            <a:ext cx="4245714" cy="369332"/>
          </a:xfrm>
          <a:prstGeom prst="rect">
            <a:avLst/>
          </a:prstGeom>
          <a:noFill/>
        </p:spPr>
        <p:txBody>
          <a:bodyPr wrap="none" rtlCol="0">
            <a:spAutoFit/>
          </a:bodyPr>
          <a:lstStyle/>
          <a:p>
            <a:r>
              <a:rPr lang="en-US" dirty="0">
                <a:latin typeface=""/>
              </a:rPr>
              <a:t>…to different kitchens (</a:t>
            </a:r>
            <a:r>
              <a:rPr lang="en-US" dirty="0">
                <a:solidFill>
                  <a:schemeClr val="accent6"/>
                </a:solidFill>
                <a:latin typeface=""/>
              </a:rPr>
              <a:t>environments</a:t>
            </a:r>
            <a:r>
              <a:rPr lang="en-US" dirty="0">
                <a:latin typeface=""/>
              </a:rPr>
              <a:t>)…</a:t>
            </a:r>
          </a:p>
        </p:txBody>
      </p:sp>
      <p:pic>
        <p:nvPicPr>
          <p:cNvPr id="36" name="Picture 35">
            <a:extLst>
              <a:ext uri="{FF2B5EF4-FFF2-40B4-BE49-F238E27FC236}">
                <a16:creationId xmlns:a16="http://schemas.microsoft.com/office/drawing/2014/main" id="{790D63F8-92D7-03A9-292C-03EF25AFE826}"/>
              </a:ext>
            </a:extLst>
          </p:cNvPr>
          <p:cNvPicPr>
            <a:picLocks noChangeAspect="1"/>
          </p:cNvPicPr>
          <p:nvPr/>
        </p:nvPicPr>
        <p:blipFill>
          <a:blip r:embed="rId8">
            <a:duotone>
              <a:schemeClr val="accent2">
                <a:shade val="45000"/>
                <a:satMod val="135000"/>
              </a:schemeClr>
              <a:prstClr val="white"/>
            </a:duotone>
          </a:blip>
          <a:stretch>
            <a:fillRect/>
          </a:stretch>
        </p:blipFill>
        <p:spPr>
          <a:xfrm>
            <a:off x="10270479" y="2596946"/>
            <a:ext cx="1284877" cy="1284877"/>
          </a:xfrm>
          <a:prstGeom prst="rect">
            <a:avLst/>
          </a:prstGeom>
        </p:spPr>
      </p:pic>
      <p:pic>
        <p:nvPicPr>
          <p:cNvPr id="37" name="Picture 36">
            <a:extLst>
              <a:ext uri="{FF2B5EF4-FFF2-40B4-BE49-F238E27FC236}">
                <a16:creationId xmlns:a16="http://schemas.microsoft.com/office/drawing/2014/main" id="{82EC26CC-5812-5559-6B13-77C0996046DB}"/>
              </a:ext>
            </a:extLst>
          </p:cNvPr>
          <p:cNvPicPr>
            <a:picLocks noChangeAspect="1"/>
          </p:cNvPicPr>
          <p:nvPr/>
        </p:nvPicPr>
        <p:blipFill>
          <a:blip r:embed="rId8">
            <a:duotone>
              <a:schemeClr val="accent1">
                <a:shade val="45000"/>
                <a:satMod val="135000"/>
              </a:schemeClr>
              <a:prstClr val="white"/>
            </a:duotone>
          </a:blip>
          <a:stretch>
            <a:fillRect/>
          </a:stretch>
        </p:blipFill>
        <p:spPr>
          <a:xfrm>
            <a:off x="6721592" y="2643653"/>
            <a:ext cx="1284877" cy="1284877"/>
          </a:xfrm>
          <a:prstGeom prst="rect">
            <a:avLst/>
          </a:prstGeom>
        </p:spPr>
      </p:pic>
      <p:pic>
        <p:nvPicPr>
          <p:cNvPr id="38" name="Picture 37">
            <a:extLst>
              <a:ext uri="{FF2B5EF4-FFF2-40B4-BE49-F238E27FC236}">
                <a16:creationId xmlns:a16="http://schemas.microsoft.com/office/drawing/2014/main" id="{C5CE7DEB-43A4-094F-E7BB-E141EF7BFF5C}"/>
              </a:ext>
            </a:extLst>
          </p:cNvPr>
          <p:cNvPicPr>
            <a:picLocks noChangeAspect="1"/>
          </p:cNvPicPr>
          <p:nvPr/>
        </p:nvPicPr>
        <p:blipFill>
          <a:blip r:embed="rId8">
            <a:duotone>
              <a:schemeClr val="accent6">
                <a:shade val="45000"/>
                <a:satMod val="135000"/>
              </a:schemeClr>
              <a:prstClr val="white"/>
            </a:duotone>
            <a:alphaModFix/>
          </a:blip>
          <a:stretch>
            <a:fillRect/>
          </a:stretch>
        </p:blipFill>
        <p:spPr>
          <a:xfrm>
            <a:off x="8517076" y="2643652"/>
            <a:ext cx="1284877" cy="1284877"/>
          </a:xfrm>
          <a:prstGeom prst="rect">
            <a:avLst/>
          </a:prstGeom>
        </p:spPr>
      </p:pic>
      <p:pic>
        <p:nvPicPr>
          <p:cNvPr id="45" name="Picture 44">
            <a:extLst>
              <a:ext uri="{FF2B5EF4-FFF2-40B4-BE49-F238E27FC236}">
                <a16:creationId xmlns:a16="http://schemas.microsoft.com/office/drawing/2014/main" id="{17E6B0CC-246B-2F02-7E5D-C7E5E6A80649}"/>
              </a:ext>
            </a:extLst>
          </p:cNvPr>
          <p:cNvPicPr>
            <a:picLocks noChangeAspect="1"/>
          </p:cNvPicPr>
          <p:nvPr/>
        </p:nvPicPr>
        <p:blipFill>
          <a:blip r:embed="rId6"/>
          <a:stretch>
            <a:fillRect/>
          </a:stretch>
        </p:blipFill>
        <p:spPr>
          <a:xfrm>
            <a:off x="10184222" y="4661125"/>
            <a:ext cx="1457390" cy="1457390"/>
          </a:xfrm>
          <a:prstGeom prst="rect">
            <a:avLst/>
          </a:prstGeom>
        </p:spPr>
      </p:pic>
      <p:pic>
        <p:nvPicPr>
          <p:cNvPr id="46" name="Picture 45">
            <a:extLst>
              <a:ext uri="{FF2B5EF4-FFF2-40B4-BE49-F238E27FC236}">
                <a16:creationId xmlns:a16="http://schemas.microsoft.com/office/drawing/2014/main" id="{782A2FF5-29ED-2FFC-B6C4-532815ECEFEA}"/>
              </a:ext>
            </a:extLst>
          </p:cNvPr>
          <p:cNvPicPr>
            <a:picLocks noChangeAspect="1"/>
          </p:cNvPicPr>
          <p:nvPr/>
        </p:nvPicPr>
        <p:blipFill>
          <a:blip r:embed="rId6"/>
          <a:stretch>
            <a:fillRect/>
          </a:stretch>
        </p:blipFill>
        <p:spPr>
          <a:xfrm>
            <a:off x="8430075" y="4698459"/>
            <a:ext cx="1457390" cy="1457390"/>
          </a:xfrm>
          <a:prstGeom prst="rect">
            <a:avLst/>
          </a:prstGeom>
        </p:spPr>
      </p:pic>
      <p:sp>
        <p:nvSpPr>
          <p:cNvPr id="47" name="Rounded Rectangular Callout 46">
            <a:extLst>
              <a:ext uri="{FF2B5EF4-FFF2-40B4-BE49-F238E27FC236}">
                <a16:creationId xmlns:a16="http://schemas.microsoft.com/office/drawing/2014/main" id="{65CBB170-052F-26D0-EAD6-7C20E1494959}"/>
              </a:ext>
            </a:extLst>
          </p:cNvPr>
          <p:cNvSpPr/>
          <p:nvPr/>
        </p:nvSpPr>
        <p:spPr>
          <a:xfrm>
            <a:off x="5024621" y="2439581"/>
            <a:ext cx="1289304" cy="1032411"/>
          </a:xfrm>
          <a:prstGeom prst="wedgeRoundRectCallout">
            <a:avLst>
              <a:gd name="adj1" fmla="val -32640"/>
              <a:gd name="adj2" fmla="val 101262"/>
              <a:gd name="adj3" fmla="val 16667"/>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00" b="1" dirty="0">
                <a:solidFill>
                  <a:schemeClr val="tx2"/>
                </a:solidFill>
                <a:latin typeface=""/>
              </a:rPr>
              <a:t>Orange</a:t>
            </a:r>
            <a:r>
              <a:rPr lang="en-US" sz="1200" dirty="0">
                <a:solidFill>
                  <a:schemeClr val="tx2"/>
                </a:solidFill>
                <a:latin typeface=""/>
              </a:rPr>
              <a:t> kitchen, get me a </a:t>
            </a:r>
            <a:r>
              <a:rPr lang="en-US" sz="1200" dirty="0" err="1">
                <a:solidFill>
                  <a:schemeClr val="accent6"/>
                </a:solidFill>
                <a:latin typeface=""/>
              </a:rPr>
              <a:t>statistics.py</a:t>
            </a:r>
            <a:r>
              <a:rPr lang="en-US" sz="1200" dirty="0">
                <a:solidFill>
                  <a:schemeClr val="tx2"/>
                </a:solidFill>
                <a:latin typeface=""/>
              </a:rPr>
              <a:t>!</a:t>
            </a:r>
          </a:p>
        </p:txBody>
      </p:sp>
      <p:sp>
        <p:nvSpPr>
          <p:cNvPr id="48" name="Rounded Rectangular Callout 47">
            <a:extLst>
              <a:ext uri="{FF2B5EF4-FFF2-40B4-BE49-F238E27FC236}">
                <a16:creationId xmlns:a16="http://schemas.microsoft.com/office/drawing/2014/main" id="{3B4761DC-7F48-3A36-E435-7FF1C140E09C}"/>
              </a:ext>
            </a:extLst>
          </p:cNvPr>
          <p:cNvSpPr/>
          <p:nvPr/>
        </p:nvSpPr>
        <p:spPr>
          <a:xfrm>
            <a:off x="3418144" y="2446910"/>
            <a:ext cx="1289304" cy="1032411"/>
          </a:xfrm>
          <a:prstGeom prst="wedgeRoundRectCallout">
            <a:avLst>
              <a:gd name="adj1" fmla="val 56638"/>
              <a:gd name="adj2" fmla="val 103346"/>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2"/>
                </a:solidFill>
                <a:latin typeface=""/>
              </a:rPr>
              <a:t>I need an </a:t>
            </a:r>
            <a:r>
              <a:rPr lang="en-US" sz="1200" dirty="0" err="1">
                <a:solidFill>
                  <a:schemeClr val="accent6"/>
                </a:solidFill>
                <a:latin typeface=""/>
              </a:rPr>
              <a:t>analysis.py</a:t>
            </a:r>
            <a:r>
              <a:rPr lang="en-US" sz="1200" dirty="0">
                <a:solidFill>
                  <a:schemeClr val="accent6"/>
                </a:solidFill>
                <a:latin typeface=""/>
              </a:rPr>
              <a:t> </a:t>
            </a:r>
            <a:r>
              <a:rPr lang="en-US" sz="1200" dirty="0">
                <a:solidFill>
                  <a:schemeClr val="tx2"/>
                </a:solidFill>
                <a:latin typeface=""/>
              </a:rPr>
              <a:t>from the </a:t>
            </a:r>
            <a:r>
              <a:rPr lang="en-US" sz="1200" b="1" dirty="0">
                <a:solidFill>
                  <a:schemeClr val="tx2"/>
                </a:solidFill>
                <a:latin typeface=""/>
              </a:rPr>
              <a:t>blue</a:t>
            </a:r>
            <a:r>
              <a:rPr lang="en-US" sz="1200" dirty="0">
                <a:solidFill>
                  <a:schemeClr val="tx2"/>
                </a:solidFill>
                <a:latin typeface=""/>
              </a:rPr>
              <a:t> kitchen!</a:t>
            </a:r>
          </a:p>
        </p:txBody>
      </p:sp>
      <p:sp>
        <p:nvSpPr>
          <p:cNvPr id="49" name="TextBox 48">
            <a:extLst>
              <a:ext uri="{FF2B5EF4-FFF2-40B4-BE49-F238E27FC236}">
                <a16:creationId xmlns:a16="http://schemas.microsoft.com/office/drawing/2014/main" id="{762239FB-DE7A-4762-B1B3-F7698D167B6C}"/>
              </a:ext>
            </a:extLst>
          </p:cNvPr>
          <p:cNvSpPr txBox="1"/>
          <p:nvPr/>
        </p:nvSpPr>
        <p:spPr>
          <a:xfrm>
            <a:off x="8635267" y="4000892"/>
            <a:ext cx="2553039" cy="646331"/>
          </a:xfrm>
          <a:prstGeom prst="rect">
            <a:avLst/>
          </a:prstGeom>
          <a:solidFill>
            <a:schemeClr val="bg2"/>
          </a:solidFill>
        </p:spPr>
        <p:txBody>
          <a:bodyPr wrap="square" rtlCol="0">
            <a:spAutoFit/>
          </a:bodyPr>
          <a:lstStyle/>
          <a:p>
            <a:pPr algn="ctr"/>
            <a:r>
              <a:rPr lang="en-US" dirty="0"/>
              <a:t>…with different chefs (Python versions)…</a:t>
            </a:r>
          </a:p>
        </p:txBody>
      </p:sp>
    </p:spTree>
    <p:extLst>
      <p:ext uri="{BB962C8B-B14F-4D97-AF65-F5344CB8AC3E}">
        <p14:creationId xmlns:p14="http://schemas.microsoft.com/office/powerpoint/2010/main" val="101791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7" grpId="0" animBg="1"/>
      <p:bldP spid="48"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EEF8D0-A343-EE6D-DFDC-5FC3A7F7650F}"/>
              </a:ext>
            </a:extLst>
          </p:cNvPr>
          <p:cNvPicPr>
            <a:picLocks noChangeAspect="1"/>
          </p:cNvPicPr>
          <p:nvPr/>
        </p:nvPicPr>
        <p:blipFill rotWithShape="1">
          <a:blip r:embed="rId3"/>
          <a:srcRect l="24254" t="1" r="28431" b="48399"/>
          <a:stretch/>
        </p:blipFill>
        <p:spPr>
          <a:xfrm>
            <a:off x="191685" y="1168178"/>
            <a:ext cx="6681044" cy="4463769"/>
          </a:xfrm>
          <a:prstGeom prst="rect">
            <a:avLst/>
          </a:prstGeom>
        </p:spPr>
      </p:pic>
      <p:sp>
        <p:nvSpPr>
          <p:cNvPr id="6" name="TextBox 5">
            <a:extLst>
              <a:ext uri="{FF2B5EF4-FFF2-40B4-BE49-F238E27FC236}">
                <a16:creationId xmlns:a16="http://schemas.microsoft.com/office/drawing/2014/main" id="{73BEB319-0681-C3F5-425E-4AF1B6966316}"/>
              </a:ext>
            </a:extLst>
          </p:cNvPr>
          <p:cNvSpPr txBox="1"/>
          <p:nvPr/>
        </p:nvSpPr>
        <p:spPr>
          <a:xfrm>
            <a:off x="482278" y="5689822"/>
            <a:ext cx="6099858" cy="369332"/>
          </a:xfrm>
          <a:prstGeom prst="rect">
            <a:avLst/>
          </a:prstGeom>
          <a:noFill/>
        </p:spPr>
        <p:txBody>
          <a:bodyPr wrap="square">
            <a:spAutoFit/>
          </a:bodyPr>
          <a:lstStyle/>
          <a:p>
            <a:pPr algn="ctr"/>
            <a:r>
              <a:rPr lang="en-US" sz="1800" b="1" u="sng" dirty="0">
                <a:latin typeface="Arial" panose="020B0604020202020204" pitchFamily="34" charset="0"/>
                <a:ea typeface="Verdana" panose="020B0604030504040204" pitchFamily="34" charset="0"/>
                <a:cs typeface="Arial" panose="020B0604020202020204" pitchFamily="34" charset="0"/>
              </a:rPr>
              <a:t>Command palette</a:t>
            </a:r>
            <a:r>
              <a:rPr lang="en-US" sz="1800" dirty="0">
                <a:latin typeface="Arial" panose="020B0604020202020204" pitchFamily="34" charset="0"/>
                <a:ea typeface="Verdana" panose="020B0604030504040204" pitchFamily="34" charset="0"/>
                <a:cs typeface="Arial" panose="020B0604020202020204" pitchFamily="34" charset="0"/>
              </a:rPr>
              <a:t>: Command/Control + Shift + P</a:t>
            </a:r>
          </a:p>
        </p:txBody>
      </p:sp>
      <p:sp>
        <p:nvSpPr>
          <p:cNvPr id="10" name="Title 1">
            <a:extLst>
              <a:ext uri="{FF2B5EF4-FFF2-40B4-BE49-F238E27FC236}">
                <a16:creationId xmlns:a16="http://schemas.microsoft.com/office/drawing/2014/main" id="{63C613BB-9826-B43B-4B5F-59EB02CBE974}"/>
              </a:ext>
            </a:extLst>
          </p:cNvPr>
          <p:cNvSpPr txBox="1">
            <a:spLocks/>
          </p:cNvSpPr>
          <p:nvPr/>
        </p:nvSpPr>
        <p:spPr>
          <a:xfrm>
            <a:off x="115745" y="49171"/>
            <a:ext cx="37193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
                <a:ea typeface="SF Pro Semibold" pitchFamily="2" charset="0"/>
                <a:cs typeface="SF Pro Semibold" pitchFamily="2" charset="0"/>
              </a:defRPr>
            </a:lvl1pPr>
          </a:lstStyle>
          <a:p>
            <a:r>
              <a:rPr lang="en-US" b="1" dirty="0">
                <a:solidFill>
                  <a:schemeClr val="tx2"/>
                </a:solidFill>
              </a:rPr>
              <a:t>VS Code IDE</a:t>
            </a:r>
          </a:p>
        </p:txBody>
      </p:sp>
      <p:sp>
        <p:nvSpPr>
          <p:cNvPr id="11" name="Title 1">
            <a:extLst>
              <a:ext uri="{FF2B5EF4-FFF2-40B4-BE49-F238E27FC236}">
                <a16:creationId xmlns:a16="http://schemas.microsoft.com/office/drawing/2014/main" id="{8ECB9DDD-51FC-10EB-B46E-5A89B7A7EF30}"/>
              </a:ext>
            </a:extLst>
          </p:cNvPr>
          <p:cNvSpPr txBox="1">
            <a:spLocks/>
          </p:cNvSpPr>
          <p:nvPr/>
        </p:nvSpPr>
        <p:spPr>
          <a:xfrm>
            <a:off x="7245752" y="49171"/>
            <a:ext cx="440416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
                <a:ea typeface="SF Pro Semibold" pitchFamily="2" charset="0"/>
                <a:cs typeface="SF Pro Semibold" pitchFamily="2" charset="0"/>
              </a:defRPr>
            </a:lvl1pPr>
          </a:lstStyle>
          <a:p>
            <a:r>
              <a:rPr lang="en-US" b="1" dirty="0">
                <a:solidFill>
                  <a:schemeClr val="tx2"/>
                </a:solidFill>
              </a:rPr>
              <a:t>Terminal</a:t>
            </a:r>
          </a:p>
        </p:txBody>
      </p:sp>
      <p:pic>
        <p:nvPicPr>
          <p:cNvPr id="2" name="Picture 1">
            <a:extLst>
              <a:ext uri="{FF2B5EF4-FFF2-40B4-BE49-F238E27FC236}">
                <a16:creationId xmlns:a16="http://schemas.microsoft.com/office/drawing/2014/main" id="{C9A47A17-9930-610B-133D-D4531EAAEBA8}"/>
              </a:ext>
            </a:extLst>
          </p:cNvPr>
          <p:cNvPicPr>
            <a:picLocks noChangeAspect="1"/>
          </p:cNvPicPr>
          <p:nvPr/>
        </p:nvPicPr>
        <p:blipFill>
          <a:blip r:embed="rId4"/>
          <a:stretch>
            <a:fillRect/>
          </a:stretch>
        </p:blipFill>
        <p:spPr>
          <a:xfrm>
            <a:off x="7347512" y="1307413"/>
            <a:ext cx="6107766" cy="1024093"/>
          </a:xfrm>
          <a:prstGeom prst="rect">
            <a:avLst/>
          </a:prstGeom>
        </p:spPr>
      </p:pic>
      <p:sp>
        <p:nvSpPr>
          <p:cNvPr id="7" name="TextBox 6">
            <a:extLst>
              <a:ext uri="{FF2B5EF4-FFF2-40B4-BE49-F238E27FC236}">
                <a16:creationId xmlns:a16="http://schemas.microsoft.com/office/drawing/2014/main" id="{9101B798-8714-CF84-169F-B82C316812D4}"/>
              </a:ext>
            </a:extLst>
          </p:cNvPr>
          <p:cNvSpPr txBox="1"/>
          <p:nvPr/>
        </p:nvSpPr>
        <p:spPr>
          <a:xfrm>
            <a:off x="766303" y="6104623"/>
            <a:ext cx="5407891" cy="646331"/>
          </a:xfrm>
          <a:prstGeom prst="rect">
            <a:avLst/>
          </a:prstGeom>
          <a:noFill/>
        </p:spPr>
        <p:txBody>
          <a:bodyPr wrap="none" rtlCol="0">
            <a:spAutoFit/>
          </a:bodyPr>
          <a:lstStyle/>
          <a:p>
            <a:r>
              <a:rPr lang="en-US" dirty="0">
                <a:solidFill>
                  <a:schemeClr val="accent6"/>
                </a:solidFill>
              </a:rPr>
              <a:t>Configures the right version of Python for the entire IDE</a:t>
            </a:r>
          </a:p>
          <a:p>
            <a:pPr algn="ctr"/>
            <a:r>
              <a:rPr lang="en-US" b="1" i="1" u="sng" dirty="0">
                <a:solidFill>
                  <a:schemeClr val="accent6"/>
                </a:solidFill>
              </a:rPr>
              <a:t>Do this once!</a:t>
            </a:r>
          </a:p>
        </p:txBody>
      </p:sp>
      <p:sp>
        <p:nvSpPr>
          <p:cNvPr id="8" name="TextBox 7">
            <a:extLst>
              <a:ext uri="{FF2B5EF4-FFF2-40B4-BE49-F238E27FC236}">
                <a16:creationId xmlns:a16="http://schemas.microsoft.com/office/drawing/2014/main" id="{A292665B-9362-A2EF-5B25-CF6D8FBB7082}"/>
              </a:ext>
            </a:extLst>
          </p:cNvPr>
          <p:cNvSpPr txBox="1"/>
          <p:nvPr/>
        </p:nvSpPr>
        <p:spPr>
          <a:xfrm>
            <a:off x="7509076" y="5885499"/>
            <a:ext cx="4200646" cy="923330"/>
          </a:xfrm>
          <a:prstGeom prst="rect">
            <a:avLst/>
          </a:prstGeom>
          <a:noFill/>
        </p:spPr>
        <p:txBody>
          <a:bodyPr wrap="square" rtlCol="0">
            <a:spAutoFit/>
          </a:bodyPr>
          <a:lstStyle/>
          <a:p>
            <a:pPr algn="ctr"/>
            <a:r>
              <a:rPr lang="en-US" dirty="0">
                <a:solidFill>
                  <a:schemeClr val="accent6"/>
                </a:solidFill>
              </a:rPr>
              <a:t>Configures the right version of Python for this </a:t>
            </a:r>
            <a:r>
              <a:rPr lang="en-US" b="1" dirty="0">
                <a:solidFill>
                  <a:schemeClr val="accent6"/>
                </a:solidFill>
              </a:rPr>
              <a:t>specific</a:t>
            </a:r>
            <a:r>
              <a:rPr lang="en-US" dirty="0">
                <a:solidFill>
                  <a:schemeClr val="accent6"/>
                </a:solidFill>
              </a:rPr>
              <a:t> terminal session</a:t>
            </a:r>
          </a:p>
          <a:p>
            <a:pPr algn="ctr"/>
            <a:r>
              <a:rPr lang="en-US" b="1" i="1" u="sng" dirty="0">
                <a:solidFill>
                  <a:schemeClr val="accent6"/>
                </a:solidFill>
              </a:rPr>
              <a:t>Do this when installing packages</a:t>
            </a:r>
          </a:p>
        </p:txBody>
      </p:sp>
      <p:sp>
        <p:nvSpPr>
          <p:cNvPr id="9" name="TextBox 8">
            <a:extLst>
              <a:ext uri="{FF2B5EF4-FFF2-40B4-BE49-F238E27FC236}">
                <a16:creationId xmlns:a16="http://schemas.microsoft.com/office/drawing/2014/main" id="{948534F5-06E7-39CD-76C6-56938C56DAEB}"/>
              </a:ext>
            </a:extLst>
          </p:cNvPr>
          <p:cNvSpPr txBox="1"/>
          <p:nvPr/>
        </p:nvSpPr>
        <p:spPr>
          <a:xfrm>
            <a:off x="7245752" y="2331506"/>
            <a:ext cx="2924198"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I am activating a special env (BME2315)</a:t>
            </a:r>
          </a:p>
        </p:txBody>
      </p:sp>
      <p:sp>
        <p:nvSpPr>
          <p:cNvPr id="12" name="TextBox 11">
            <a:extLst>
              <a:ext uri="{FF2B5EF4-FFF2-40B4-BE49-F238E27FC236}">
                <a16:creationId xmlns:a16="http://schemas.microsoft.com/office/drawing/2014/main" id="{D261B0DE-7C9D-C826-C6F2-EBECC067AEF6}"/>
              </a:ext>
            </a:extLst>
          </p:cNvPr>
          <p:cNvSpPr txBox="1"/>
          <p:nvPr/>
        </p:nvSpPr>
        <p:spPr>
          <a:xfrm>
            <a:off x="7347512" y="1680959"/>
            <a:ext cx="2438488" cy="276999"/>
          </a:xfrm>
          <a:prstGeom prst="rect">
            <a:avLst/>
          </a:prstGeom>
          <a:noFill/>
        </p:spPr>
        <p:txBody>
          <a:bodyPr wrap="none" rtlCol="0">
            <a:spAutoFit/>
          </a:bodyPr>
          <a:lstStyle/>
          <a:p>
            <a:r>
              <a:rPr lang="en-US" sz="1200" dirty="0">
                <a:latin typeface="Roboto" panose="02000000000000000000" pitchFamily="2" charset="0"/>
                <a:ea typeface="Roboto" panose="02000000000000000000" pitchFamily="2" charset="0"/>
                <a:cs typeface="Roboto" panose="02000000000000000000" pitchFamily="2" charset="0"/>
              </a:rPr>
              <a:t>The </a:t>
            </a:r>
            <a:r>
              <a:rPr lang="en-US" sz="1200" i="1" dirty="0">
                <a:latin typeface="Roboto" panose="02000000000000000000" pitchFamily="2" charset="0"/>
                <a:ea typeface="Roboto" panose="02000000000000000000" pitchFamily="2" charset="0"/>
                <a:cs typeface="Roboto" panose="02000000000000000000" pitchFamily="2" charset="0"/>
              </a:rPr>
              <a:t>base</a:t>
            </a:r>
            <a:r>
              <a:rPr lang="en-US" sz="1200" dirty="0">
                <a:latin typeface="Roboto" panose="02000000000000000000" pitchFamily="2" charset="0"/>
                <a:ea typeface="Roboto" panose="02000000000000000000" pitchFamily="2" charset="0"/>
                <a:cs typeface="Roboto" panose="02000000000000000000" pitchFamily="2" charset="0"/>
              </a:rPr>
              <a:t> env is already activated</a:t>
            </a:r>
          </a:p>
        </p:txBody>
      </p:sp>
      <p:sp>
        <p:nvSpPr>
          <p:cNvPr id="13" name="TextBox 12">
            <a:extLst>
              <a:ext uri="{FF2B5EF4-FFF2-40B4-BE49-F238E27FC236}">
                <a16:creationId xmlns:a16="http://schemas.microsoft.com/office/drawing/2014/main" id="{F5881A2B-9F0A-01BD-6EBF-61C1160CD00C}"/>
              </a:ext>
            </a:extLst>
          </p:cNvPr>
          <p:cNvSpPr txBox="1"/>
          <p:nvPr/>
        </p:nvSpPr>
        <p:spPr>
          <a:xfrm>
            <a:off x="2057400" y="1190068"/>
            <a:ext cx="4174797" cy="369332"/>
          </a:xfrm>
          <a:prstGeom prst="rect">
            <a:avLst/>
          </a:prstGeom>
          <a:noFill/>
        </p:spPr>
        <p:txBody>
          <a:bodyPr wrap="none" rtlCol="0">
            <a:spAutoFit/>
          </a:bodyPr>
          <a:lstStyle/>
          <a:p>
            <a:r>
              <a:rPr lang="en-US" dirty="0">
                <a:solidFill>
                  <a:schemeClr val="accent6"/>
                </a:solidFill>
              </a:rPr>
              <a:t>Which kitchen, chef &amp; pantry do we want?</a:t>
            </a:r>
          </a:p>
        </p:txBody>
      </p:sp>
      <p:pic>
        <p:nvPicPr>
          <p:cNvPr id="14" name="Picture 13">
            <a:extLst>
              <a:ext uri="{FF2B5EF4-FFF2-40B4-BE49-F238E27FC236}">
                <a16:creationId xmlns:a16="http://schemas.microsoft.com/office/drawing/2014/main" id="{38083C79-D255-A423-D5C7-F2C15161B9F7}"/>
              </a:ext>
            </a:extLst>
          </p:cNvPr>
          <p:cNvPicPr>
            <a:picLocks noChangeAspect="1"/>
          </p:cNvPicPr>
          <p:nvPr/>
        </p:nvPicPr>
        <p:blipFill rotWithShape="1">
          <a:blip r:embed="rId5"/>
          <a:srcRect r="16040" b="66678"/>
          <a:stretch/>
        </p:blipFill>
        <p:spPr>
          <a:xfrm>
            <a:off x="7126097" y="2809112"/>
            <a:ext cx="4874218" cy="1239776"/>
          </a:xfrm>
          <a:prstGeom prst="rect">
            <a:avLst/>
          </a:prstGeom>
        </p:spPr>
      </p:pic>
      <p:sp>
        <p:nvSpPr>
          <p:cNvPr id="3" name="TextBox 2">
            <a:extLst>
              <a:ext uri="{FF2B5EF4-FFF2-40B4-BE49-F238E27FC236}">
                <a16:creationId xmlns:a16="http://schemas.microsoft.com/office/drawing/2014/main" id="{9099A9C7-F82D-B0E3-316B-D90E2A31B85A}"/>
              </a:ext>
            </a:extLst>
          </p:cNvPr>
          <p:cNvSpPr txBox="1"/>
          <p:nvPr/>
        </p:nvSpPr>
        <p:spPr>
          <a:xfrm>
            <a:off x="8417228" y="4121950"/>
            <a:ext cx="2081917" cy="646331"/>
          </a:xfrm>
          <a:prstGeom prst="rect">
            <a:avLst/>
          </a:prstGeom>
          <a:noFill/>
        </p:spPr>
        <p:txBody>
          <a:bodyPr wrap="none" rtlCol="0">
            <a:spAutoFit/>
          </a:bodyPr>
          <a:lstStyle/>
          <a:p>
            <a:r>
              <a:rPr lang="en-US" dirty="0"/>
              <a:t>“</a:t>
            </a:r>
            <a:r>
              <a:rPr lang="en-US" dirty="0" err="1"/>
              <a:t>conda</a:t>
            </a:r>
            <a:r>
              <a:rPr lang="en-US" dirty="0"/>
              <a:t> activate </a:t>
            </a:r>
            <a:r>
              <a:rPr lang="en-US" dirty="0" err="1"/>
              <a:t>uu</a:t>
            </a:r>
            <a:r>
              <a:rPr lang="en-US" dirty="0"/>
              <a:t>”</a:t>
            </a:r>
          </a:p>
          <a:p>
            <a:r>
              <a:rPr lang="en-US" dirty="0"/>
              <a:t>“source activate </a:t>
            </a:r>
            <a:r>
              <a:rPr lang="en-US" dirty="0" err="1"/>
              <a:t>uu</a:t>
            </a:r>
            <a:r>
              <a:rPr lang="en-US" dirty="0"/>
              <a:t>”</a:t>
            </a:r>
          </a:p>
        </p:txBody>
      </p:sp>
    </p:spTree>
    <p:extLst>
      <p:ext uri="{BB962C8B-B14F-4D97-AF65-F5344CB8AC3E}">
        <p14:creationId xmlns:p14="http://schemas.microsoft.com/office/powerpoint/2010/main" val="75243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8" grpId="0"/>
      <p:bldP spid="9" grpId="0"/>
      <p:bldP spid="12" grpId="0"/>
      <p:bldP spid="13"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6C937-3C9F-C086-4AD3-5932463743F3}"/>
              </a:ext>
            </a:extLst>
          </p:cNvPr>
          <p:cNvSpPr>
            <a:spLocks noGrp="1"/>
          </p:cNvSpPr>
          <p:nvPr>
            <p:ph type="title"/>
          </p:nvPr>
        </p:nvSpPr>
        <p:spPr/>
        <p:txBody>
          <a:bodyPr/>
          <a:lstStyle/>
          <a:p>
            <a:r>
              <a:rPr lang="en-US" dirty="0"/>
              <a:t>Importing </a:t>
            </a:r>
            <a:r>
              <a:rPr lang="en-US" dirty="0">
                <a:solidFill>
                  <a:schemeClr val="accent6"/>
                </a:solidFill>
              </a:rPr>
              <a:t>packages</a:t>
            </a:r>
            <a:r>
              <a:rPr lang="en-US" dirty="0"/>
              <a:t> (adding food to the pantry)</a:t>
            </a:r>
          </a:p>
        </p:txBody>
      </p:sp>
      <p:sp>
        <p:nvSpPr>
          <p:cNvPr id="3" name="Content Placeholder 2">
            <a:extLst>
              <a:ext uri="{FF2B5EF4-FFF2-40B4-BE49-F238E27FC236}">
                <a16:creationId xmlns:a16="http://schemas.microsoft.com/office/drawing/2014/main" id="{A740C3E3-5A9D-C289-1692-8FCB5B942B41}"/>
              </a:ext>
            </a:extLst>
          </p:cNvPr>
          <p:cNvSpPr>
            <a:spLocks noGrp="1"/>
          </p:cNvSpPr>
          <p:nvPr>
            <p:ph idx="1"/>
          </p:nvPr>
        </p:nvSpPr>
        <p:spPr/>
        <p:txBody>
          <a:bodyPr/>
          <a:lstStyle/>
          <a:p>
            <a:r>
              <a:rPr lang="en-US" i="1" dirty="0" err="1">
                <a:solidFill>
                  <a:schemeClr val="accent6"/>
                </a:solidFill>
              </a:rPr>
              <a:t>conda</a:t>
            </a:r>
            <a:r>
              <a:rPr lang="en-US" i="1" dirty="0"/>
              <a:t> </a:t>
            </a:r>
            <a:r>
              <a:rPr lang="en-US" dirty="0"/>
              <a:t>and </a:t>
            </a:r>
            <a:r>
              <a:rPr lang="en-US" i="1" dirty="0">
                <a:solidFill>
                  <a:schemeClr val="accent6"/>
                </a:solidFill>
              </a:rPr>
              <a:t>pip</a:t>
            </a:r>
            <a:r>
              <a:rPr lang="en-US" i="1" dirty="0"/>
              <a:t> </a:t>
            </a:r>
            <a:r>
              <a:rPr lang="en-US" dirty="0"/>
              <a:t>are two major “warehouses”</a:t>
            </a:r>
          </a:p>
          <a:p>
            <a:pPr lvl="1"/>
            <a:r>
              <a:rPr lang="en-US" dirty="0"/>
              <a:t>Most python packages are hosted on Python Package Index (</a:t>
            </a:r>
            <a:r>
              <a:rPr lang="en-US" dirty="0">
                <a:hlinkClick r:id="rId2"/>
              </a:rPr>
              <a:t>pypi</a:t>
            </a:r>
            <a:r>
              <a:rPr lang="en-US" dirty="0"/>
              <a:t>) and can be installed with </a:t>
            </a:r>
            <a:r>
              <a:rPr lang="en-US" dirty="0">
                <a:solidFill>
                  <a:schemeClr val="accent6"/>
                </a:solidFill>
              </a:rPr>
              <a:t>pip</a:t>
            </a:r>
          </a:p>
          <a:p>
            <a:pPr lvl="1"/>
            <a:r>
              <a:rPr lang="en-US" dirty="0"/>
              <a:t>Ensure the right </a:t>
            </a:r>
            <a:r>
              <a:rPr lang="en-US" dirty="0" err="1"/>
              <a:t>conda</a:t>
            </a:r>
            <a:r>
              <a:rPr lang="en-US" dirty="0"/>
              <a:t> environment is activated to add the package in the right location</a:t>
            </a:r>
          </a:p>
          <a:p>
            <a:pPr lvl="1"/>
            <a:r>
              <a:rPr lang="en-US" dirty="0"/>
              <a:t>If a package is not available through pip, try </a:t>
            </a:r>
            <a:r>
              <a:rPr lang="en-US" dirty="0" err="1">
                <a:solidFill>
                  <a:schemeClr val="accent6"/>
                </a:solidFill>
              </a:rPr>
              <a:t>conda</a:t>
            </a:r>
            <a:r>
              <a:rPr lang="en-US" dirty="0"/>
              <a:t> (or look at the install guide)</a:t>
            </a:r>
          </a:p>
        </p:txBody>
      </p:sp>
      <p:pic>
        <p:nvPicPr>
          <p:cNvPr id="4" name="Picture 3">
            <a:extLst>
              <a:ext uri="{FF2B5EF4-FFF2-40B4-BE49-F238E27FC236}">
                <a16:creationId xmlns:a16="http://schemas.microsoft.com/office/drawing/2014/main" id="{8DB727C6-1B82-02F9-B717-8D5E1FCDA85F}"/>
              </a:ext>
            </a:extLst>
          </p:cNvPr>
          <p:cNvPicPr>
            <a:picLocks noChangeAspect="1"/>
          </p:cNvPicPr>
          <p:nvPr/>
        </p:nvPicPr>
        <p:blipFill>
          <a:blip r:embed="rId3"/>
          <a:stretch>
            <a:fillRect/>
          </a:stretch>
        </p:blipFill>
        <p:spPr>
          <a:xfrm>
            <a:off x="5603317" y="4077149"/>
            <a:ext cx="10963373" cy="2651760"/>
          </a:xfrm>
          <a:prstGeom prst="rect">
            <a:avLst/>
          </a:prstGeom>
        </p:spPr>
      </p:pic>
    </p:spTree>
    <p:extLst>
      <p:ext uri="{BB962C8B-B14F-4D97-AF65-F5344CB8AC3E}">
        <p14:creationId xmlns:p14="http://schemas.microsoft.com/office/powerpoint/2010/main" val="225880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2F1F6E3-8FDF-8672-B691-A12B66837347}"/>
              </a:ext>
            </a:extLst>
          </p:cNvPr>
          <p:cNvGrpSpPr/>
          <p:nvPr/>
        </p:nvGrpSpPr>
        <p:grpSpPr>
          <a:xfrm>
            <a:off x="2527151" y="1308487"/>
            <a:ext cx="9248065" cy="5064604"/>
            <a:chOff x="2527151" y="1308487"/>
            <a:chExt cx="9248065" cy="5064604"/>
          </a:xfrm>
        </p:grpSpPr>
        <p:sp>
          <p:nvSpPr>
            <p:cNvPr id="32" name="Rounded Rectangle 31">
              <a:extLst>
                <a:ext uri="{FF2B5EF4-FFF2-40B4-BE49-F238E27FC236}">
                  <a16:creationId xmlns:a16="http://schemas.microsoft.com/office/drawing/2014/main" id="{5128EAAB-84AB-A586-00F4-FE987E549AEF}"/>
                </a:ext>
              </a:extLst>
            </p:cNvPr>
            <p:cNvSpPr/>
            <p:nvPr/>
          </p:nvSpPr>
          <p:spPr>
            <a:xfrm>
              <a:off x="6456218" y="2486891"/>
              <a:ext cx="1766455" cy="3886200"/>
            </a:xfrm>
            <a:prstGeom prst="round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6D267E46-D7EA-8C7F-5221-A18FBF7DEA55}"/>
                </a:ext>
              </a:extLst>
            </p:cNvPr>
            <p:cNvSpPr/>
            <p:nvPr/>
          </p:nvSpPr>
          <p:spPr>
            <a:xfrm>
              <a:off x="10008761" y="2486891"/>
              <a:ext cx="1766455" cy="3886200"/>
            </a:xfrm>
            <a:prstGeom prst="roundRect">
              <a:avLst/>
            </a:prstGeom>
            <a:solidFill>
              <a:schemeClr val="accent2">
                <a:alpha val="2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03CAF318-86E3-7D88-A4BA-28A24F3C948C}"/>
                </a:ext>
              </a:extLst>
            </p:cNvPr>
            <p:cNvSpPr/>
            <p:nvPr/>
          </p:nvSpPr>
          <p:spPr>
            <a:xfrm>
              <a:off x="8232489" y="2486891"/>
              <a:ext cx="1766455" cy="3886200"/>
            </a:xfrm>
            <a:prstGeom prst="roundRect">
              <a:avLst/>
            </a:prstGeom>
            <a:solidFill>
              <a:schemeClr val="accent6">
                <a:alpha val="2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Bent-Up Arrow 27">
              <a:extLst>
                <a:ext uri="{FF2B5EF4-FFF2-40B4-BE49-F238E27FC236}">
                  <a16:creationId xmlns:a16="http://schemas.microsoft.com/office/drawing/2014/main" id="{2C660C4B-5476-BF40-F357-232FAB4B6F5C}"/>
                </a:ext>
              </a:extLst>
            </p:cNvPr>
            <p:cNvSpPr/>
            <p:nvPr/>
          </p:nvSpPr>
          <p:spPr>
            <a:xfrm flipV="1">
              <a:off x="2527151" y="1641017"/>
              <a:ext cx="4995867" cy="639763"/>
            </a:xfrm>
            <a:prstGeom prst="bentUpArrow">
              <a:avLst>
                <a:gd name="adj1" fmla="val 9841"/>
                <a:gd name="adj2" fmla="val 19323"/>
                <a:gd name="adj3" fmla="val 227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ent-Up Arrow 28">
              <a:extLst>
                <a:ext uri="{FF2B5EF4-FFF2-40B4-BE49-F238E27FC236}">
                  <a16:creationId xmlns:a16="http://schemas.microsoft.com/office/drawing/2014/main" id="{FBF93CFA-E455-ED2F-0908-D1B82E3BD3E4}"/>
                </a:ext>
              </a:extLst>
            </p:cNvPr>
            <p:cNvSpPr/>
            <p:nvPr/>
          </p:nvSpPr>
          <p:spPr>
            <a:xfrm flipV="1">
              <a:off x="2527151" y="1473533"/>
              <a:ext cx="6936519" cy="807245"/>
            </a:xfrm>
            <a:prstGeom prst="bentUpArrow">
              <a:avLst>
                <a:gd name="adj1" fmla="val 7267"/>
                <a:gd name="adj2" fmla="val 15032"/>
                <a:gd name="adj3" fmla="val 1842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0" name="Bent-Up Arrow 29">
              <a:extLst>
                <a:ext uri="{FF2B5EF4-FFF2-40B4-BE49-F238E27FC236}">
                  <a16:creationId xmlns:a16="http://schemas.microsoft.com/office/drawing/2014/main" id="{BF373BC7-7729-981B-5DBA-FB36003A8683}"/>
                </a:ext>
              </a:extLst>
            </p:cNvPr>
            <p:cNvSpPr/>
            <p:nvPr/>
          </p:nvSpPr>
          <p:spPr>
            <a:xfrm flipV="1">
              <a:off x="2527151" y="1308487"/>
              <a:ext cx="8791981" cy="972291"/>
            </a:xfrm>
            <a:prstGeom prst="bentUpArrow">
              <a:avLst>
                <a:gd name="adj1" fmla="val 6279"/>
                <a:gd name="adj2" fmla="val 12198"/>
                <a:gd name="adj3" fmla="val 1488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256DED9-AB66-7367-B947-491FF7D141A7}"/>
              </a:ext>
            </a:extLst>
          </p:cNvPr>
          <p:cNvSpPr>
            <a:spLocks noGrp="1"/>
          </p:cNvSpPr>
          <p:nvPr>
            <p:ph type="title"/>
          </p:nvPr>
        </p:nvSpPr>
        <p:spPr/>
        <p:txBody>
          <a:bodyPr/>
          <a:lstStyle/>
          <a:p>
            <a:r>
              <a:rPr lang="en-US" dirty="0"/>
              <a:t>The Restaurant: The Big Picture</a:t>
            </a:r>
          </a:p>
        </p:txBody>
      </p:sp>
      <p:grpSp>
        <p:nvGrpSpPr>
          <p:cNvPr id="20" name="Group 19">
            <a:extLst>
              <a:ext uri="{FF2B5EF4-FFF2-40B4-BE49-F238E27FC236}">
                <a16:creationId xmlns:a16="http://schemas.microsoft.com/office/drawing/2014/main" id="{37C46679-2A34-3AE7-D8F5-93A416BCACB0}"/>
              </a:ext>
            </a:extLst>
          </p:cNvPr>
          <p:cNvGrpSpPr/>
          <p:nvPr/>
        </p:nvGrpSpPr>
        <p:grpSpPr>
          <a:xfrm>
            <a:off x="649167" y="4805690"/>
            <a:ext cx="1350290" cy="1350289"/>
            <a:chOff x="658368" y="2370483"/>
            <a:chExt cx="1755648" cy="1755648"/>
          </a:xfrm>
        </p:grpSpPr>
        <p:pic>
          <p:nvPicPr>
            <p:cNvPr id="5" name="Picture 4">
              <a:extLst>
                <a:ext uri="{FF2B5EF4-FFF2-40B4-BE49-F238E27FC236}">
                  <a16:creationId xmlns:a16="http://schemas.microsoft.com/office/drawing/2014/main" id="{862EF8E8-4316-4F9C-26EB-4444A928EA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368" y="2370483"/>
              <a:ext cx="1146048" cy="1146048"/>
            </a:xfrm>
            <a:prstGeom prst="rect">
              <a:avLst/>
            </a:prstGeom>
          </p:spPr>
        </p:pic>
        <p:pic>
          <p:nvPicPr>
            <p:cNvPr id="8" name="Picture 7">
              <a:extLst>
                <a:ext uri="{FF2B5EF4-FFF2-40B4-BE49-F238E27FC236}">
                  <a16:creationId xmlns:a16="http://schemas.microsoft.com/office/drawing/2014/main" id="{B48581BD-7F29-7DE6-8344-10F3210C2F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768" y="2522883"/>
              <a:ext cx="1146048" cy="1146048"/>
            </a:xfrm>
            <a:prstGeom prst="rect">
              <a:avLst/>
            </a:prstGeom>
          </p:spPr>
        </p:pic>
        <p:pic>
          <p:nvPicPr>
            <p:cNvPr id="9" name="Picture 8">
              <a:extLst>
                <a:ext uri="{FF2B5EF4-FFF2-40B4-BE49-F238E27FC236}">
                  <a16:creationId xmlns:a16="http://schemas.microsoft.com/office/drawing/2014/main" id="{443ACD8B-8A05-C877-02E4-7742861668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168" y="2675283"/>
              <a:ext cx="1146048" cy="1146048"/>
            </a:xfrm>
            <a:prstGeom prst="rect">
              <a:avLst/>
            </a:prstGeom>
          </p:spPr>
        </p:pic>
        <p:pic>
          <p:nvPicPr>
            <p:cNvPr id="12" name="Picture 11">
              <a:extLst>
                <a:ext uri="{FF2B5EF4-FFF2-40B4-BE49-F238E27FC236}">
                  <a16:creationId xmlns:a16="http://schemas.microsoft.com/office/drawing/2014/main" id="{B57ECE6A-56AA-D54F-ECAE-539A8F1238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5568" y="2827683"/>
              <a:ext cx="1146048" cy="1146048"/>
            </a:xfrm>
            <a:prstGeom prst="rect">
              <a:avLst/>
            </a:prstGeom>
          </p:spPr>
        </p:pic>
        <p:pic>
          <p:nvPicPr>
            <p:cNvPr id="13" name="Picture 12">
              <a:extLst>
                <a:ext uri="{FF2B5EF4-FFF2-40B4-BE49-F238E27FC236}">
                  <a16:creationId xmlns:a16="http://schemas.microsoft.com/office/drawing/2014/main" id="{CE514B59-21DD-7349-9F8C-471F2B4205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7968" y="2980083"/>
              <a:ext cx="1146048" cy="1146048"/>
            </a:xfrm>
            <a:prstGeom prst="rect">
              <a:avLst/>
            </a:prstGeom>
          </p:spPr>
        </p:pic>
      </p:grpSp>
      <p:grpSp>
        <p:nvGrpSpPr>
          <p:cNvPr id="21" name="Group 20">
            <a:extLst>
              <a:ext uri="{FF2B5EF4-FFF2-40B4-BE49-F238E27FC236}">
                <a16:creationId xmlns:a16="http://schemas.microsoft.com/office/drawing/2014/main" id="{50CF3A63-01F5-22AE-87C2-ED9343A00578}"/>
              </a:ext>
            </a:extLst>
          </p:cNvPr>
          <p:cNvGrpSpPr/>
          <p:nvPr/>
        </p:nvGrpSpPr>
        <p:grpSpPr>
          <a:xfrm>
            <a:off x="1958605" y="4783562"/>
            <a:ext cx="1984228" cy="1415682"/>
            <a:chOff x="2624582" y="2294283"/>
            <a:chExt cx="2579897" cy="1840672"/>
          </a:xfrm>
        </p:grpSpPr>
        <p:pic>
          <p:nvPicPr>
            <p:cNvPr id="11" name="Picture 10">
              <a:extLst>
                <a:ext uri="{FF2B5EF4-FFF2-40B4-BE49-F238E27FC236}">
                  <a16:creationId xmlns:a16="http://schemas.microsoft.com/office/drawing/2014/main" id="{59D4AA80-AB33-F7E6-F776-C711E49F99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63807" y="2294283"/>
              <a:ext cx="1840672" cy="1840672"/>
            </a:xfrm>
            <a:prstGeom prst="rect">
              <a:avLst/>
            </a:prstGeom>
          </p:spPr>
        </p:pic>
        <p:sp>
          <p:nvSpPr>
            <p:cNvPr id="14" name="Right Brace 13">
              <a:extLst>
                <a:ext uri="{FF2B5EF4-FFF2-40B4-BE49-F238E27FC236}">
                  <a16:creationId xmlns:a16="http://schemas.microsoft.com/office/drawing/2014/main" id="{3E47DFAB-EA4B-992C-CFBB-9F32EA9FC6A9}"/>
                </a:ext>
              </a:extLst>
            </p:cNvPr>
            <p:cNvSpPr/>
            <p:nvPr/>
          </p:nvSpPr>
          <p:spPr>
            <a:xfrm>
              <a:off x="2624582" y="2294283"/>
              <a:ext cx="512064" cy="1831848"/>
            </a:xfrm>
            <a:prstGeom prst="rightBrace">
              <a:avLst>
                <a:gd name="adj1" fmla="val 44047"/>
                <a:gd name="adj2" fmla="val 5000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65217A5B-CDC2-785A-57E6-EBC6B96D6B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8566" y="4627143"/>
            <a:ext cx="1663134" cy="1663134"/>
          </a:xfrm>
          <a:prstGeom prst="rect">
            <a:avLst/>
          </a:prstGeom>
        </p:spPr>
      </p:pic>
      <p:pic>
        <p:nvPicPr>
          <p:cNvPr id="17" name="Picture 16">
            <a:extLst>
              <a:ext uri="{FF2B5EF4-FFF2-40B4-BE49-F238E27FC236}">
                <a16:creationId xmlns:a16="http://schemas.microsoft.com/office/drawing/2014/main" id="{F45884BF-A75D-6027-7005-8DA2B30B4C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89969" y="4698459"/>
            <a:ext cx="1457390" cy="1457390"/>
          </a:xfrm>
          <a:prstGeom prst="rect">
            <a:avLst/>
          </a:prstGeom>
        </p:spPr>
      </p:pic>
      <p:grpSp>
        <p:nvGrpSpPr>
          <p:cNvPr id="26" name="Group 25">
            <a:extLst>
              <a:ext uri="{FF2B5EF4-FFF2-40B4-BE49-F238E27FC236}">
                <a16:creationId xmlns:a16="http://schemas.microsoft.com/office/drawing/2014/main" id="{371BB6C0-4D89-A4F9-FC8C-8C60F8B07F19}"/>
              </a:ext>
            </a:extLst>
          </p:cNvPr>
          <p:cNvGrpSpPr/>
          <p:nvPr/>
        </p:nvGrpSpPr>
        <p:grpSpPr>
          <a:xfrm>
            <a:off x="271272" y="2297967"/>
            <a:ext cx="11723504" cy="4523026"/>
            <a:chOff x="210312" y="1328148"/>
            <a:chExt cx="11723504" cy="4523026"/>
          </a:xfrm>
        </p:grpSpPr>
        <p:sp>
          <p:nvSpPr>
            <p:cNvPr id="24" name="Rounded Rectangle 23">
              <a:extLst>
                <a:ext uri="{FF2B5EF4-FFF2-40B4-BE49-F238E27FC236}">
                  <a16:creationId xmlns:a16="http://schemas.microsoft.com/office/drawing/2014/main" id="{746E81DE-D90B-2A26-36DC-7EB4879CC48E}"/>
                </a:ext>
              </a:extLst>
            </p:cNvPr>
            <p:cNvSpPr/>
            <p:nvPr/>
          </p:nvSpPr>
          <p:spPr>
            <a:xfrm>
              <a:off x="210312" y="1328148"/>
              <a:ext cx="11723504" cy="4185959"/>
            </a:xfrm>
            <a:prstGeom prst="roundRect">
              <a:avLst>
                <a:gd name="adj" fmla="val 12298"/>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9D5CB4E9-5619-B8DC-8451-AB2B5531D6A0}"/>
                </a:ext>
              </a:extLst>
            </p:cNvPr>
            <p:cNvSpPr txBox="1"/>
            <p:nvPr/>
          </p:nvSpPr>
          <p:spPr>
            <a:xfrm>
              <a:off x="521396" y="5481842"/>
              <a:ext cx="3480440" cy="369332"/>
            </a:xfrm>
            <a:prstGeom prst="rect">
              <a:avLst/>
            </a:prstGeom>
            <a:noFill/>
          </p:spPr>
          <p:txBody>
            <a:bodyPr wrap="none" rtlCol="0">
              <a:spAutoFit/>
            </a:bodyPr>
            <a:lstStyle/>
            <a:p>
              <a:r>
                <a:rPr lang="en-US" b="1" dirty="0">
                  <a:latin typeface=""/>
                </a:rPr>
                <a:t>The Restaurant (VS Code/</a:t>
              </a:r>
              <a:r>
                <a:rPr lang="en-US" b="1" dirty="0">
                  <a:solidFill>
                    <a:schemeClr val="accent6"/>
                  </a:solidFill>
                  <a:latin typeface=""/>
                </a:rPr>
                <a:t>IDE</a:t>
              </a:r>
              <a:r>
                <a:rPr lang="en-US" b="1" dirty="0">
                  <a:latin typeface=""/>
                </a:rPr>
                <a:t>)</a:t>
              </a:r>
            </a:p>
          </p:txBody>
        </p:sp>
      </p:grpSp>
      <p:pic>
        <p:nvPicPr>
          <p:cNvPr id="4" name="Picture 3">
            <a:extLst>
              <a:ext uri="{FF2B5EF4-FFF2-40B4-BE49-F238E27FC236}">
                <a16:creationId xmlns:a16="http://schemas.microsoft.com/office/drawing/2014/main" id="{D06D6995-A117-D67A-272F-2E9822FD997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2868" y="736649"/>
            <a:ext cx="1415683" cy="1415683"/>
          </a:xfrm>
          <a:prstGeom prst="rect">
            <a:avLst/>
          </a:prstGeom>
        </p:spPr>
      </p:pic>
      <p:pic>
        <p:nvPicPr>
          <p:cNvPr id="36" name="Picture 35">
            <a:extLst>
              <a:ext uri="{FF2B5EF4-FFF2-40B4-BE49-F238E27FC236}">
                <a16:creationId xmlns:a16="http://schemas.microsoft.com/office/drawing/2014/main" id="{790D63F8-92D7-03A9-292C-03EF25AFE826}"/>
              </a:ext>
            </a:extLst>
          </p:cNvPr>
          <p:cNvPicPr>
            <a:picLocks noChangeAspect="1"/>
          </p:cNvPicPr>
          <p:nvPr/>
        </p:nvPicPr>
        <p:blipFill>
          <a:blip r:embed="rId8"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270479" y="2596946"/>
            <a:ext cx="1284877" cy="1284877"/>
          </a:xfrm>
          <a:prstGeom prst="rect">
            <a:avLst/>
          </a:prstGeom>
        </p:spPr>
      </p:pic>
      <p:pic>
        <p:nvPicPr>
          <p:cNvPr id="37" name="Picture 36">
            <a:extLst>
              <a:ext uri="{FF2B5EF4-FFF2-40B4-BE49-F238E27FC236}">
                <a16:creationId xmlns:a16="http://schemas.microsoft.com/office/drawing/2014/main" id="{82EC26CC-5812-5559-6B13-77C0996046DB}"/>
              </a:ext>
            </a:extLst>
          </p:cNvPr>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721592" y="2643653"/>
            <a:ext cx="1284877" cy="1284877"/>
          </a:xfrm>
          <a:prstGeom prst="rect">
            <a:avLst/>
          </a:prstGeom>
        </p:spPr>
      </p:pic>
      <p:pic>
        <p:nvPicPr>
          <p:cNvPr id="38" name="Picture 37">
            <a:extLst>
              <a:ext uri="{FF2B5EF4-FFF2-40B4-BE49-F238E27FC236}">
                <a16:creationId xmlns:a16="http://schemas.microsoft.com/office/drawing/2014/main" id="{C5CE7DEB-43A4-094F-E7BB-E141EF7BFF5C}"/>
              </a:ext>
            </a:extLst>
          </p:cNvPr>
          <p:cNvPicPr>
            <a:picLocks noChangeAspect="1"/>
          </p:cNvPicPr>
          <p:nvPr/>
        </p:nvPicPr>
        <p:blipFill>
          <a:blip r:embed="rId8" cstate="screen">
            <a:duotone>
              <a:schemeClr val="accent6">
                <a:shade val="45000"/>
                <a:satMod val="135000"/>
              </a:schemeClr>
              <a:prstClr val="white"/>
            </a:duotone>
            <a:alphaModFix/>
            <a:extLst>
              <a:ext uri="{28A0092B-C50C-407E-A947-70E740481C1C}">
                <a14:useLocalDpi xmlns:a14="http://schemas.microsoft.com/office/drawing/2010/main"/>
              </a:ext>
            </a:extLst>
          </a:blip>
          <a:stretch>
            <a:fillRect/>
          </a:stretch>
        </p:blipFill>
        <p:spPr>
          <a:xfrm>
            <a:off x="8517076" y="2643652"/>
            <a:ext cx="1284877" cy="1284877"/>
          </a:xfrm>
          <a:prstGeom prst="rect">
            <a:avLst/>
          </a:prstGeom>
        </p:spPr>
      </p:pic>
      <p:pic>
        <p:nvPicPr>
          <p:cNvPr id="45" name="Picture 44">
            <a:extLst>
              <a:ext uri="{FF2B5EF4-FFF2-40B4-BE49-F238E27FC236}">
                <a16:creationId xmlns:a16="http://schemas.microsoft.com/office/drawing/2014/main" id="{17E6B0CC-246B-2F02-7E5D-C7E5E6A806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84222" y="4661125"/>
            <a:ext cx="1457390" cy="1457390"/>
          </a:xfrm>
          <a:prstGeom prst="rect">
            <a:avLst/>
          </a:prstGeom>
        </p:spPr>
      </p:pic>
      <p:pic>
        <p:nvPicPr>
          <p:cNvPr id="46" name="Picture 45">
            <a:extLst>
              <a:ext uri="{FF2B5EF4-FFF2-40B4-BE49-F238E27FC236}">
                <a16:creationId xmlns:a16="http://schemas.microsoft.com/office/drawing/2014/main" id="{782A2FF5-29ED-2FFC-B6C4-532815ECEFE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30075" y="4698459"/>
            <a:ext cx="1457390" cy="1457390"/>
          </a:xfrm>
          <a:prstGeom prst="rect">
            <a:avLst/>
          </a:prstGeom>
        </p:spPr>
      </p:pic>
      <p:sp>
        <p:nvSpPr>
          <p:cNvPr id="3" name="TextBox 2">
            <a:extLst>
              <a:ext uri="{FF2B5EF4-FFF2-40B4-BE49-F238E27FC236}">
                <a16:creationId xmlns:a16="http://schemas.microsoft.com/office/drawing/2014/main" id="{C6B2E8EE-5CEB-95DA-1DA2-7D04DEF83358}"/>
              </a:ext>
            </a:extLst>
          </p:cNvPr>
          <p:cNvSpPr txBox="1"/>
          <p:nvPr/>
        </p:nvSpPr>
        <p:spPr>
          <a:xfrm>
            <a:off x="1000805" y="4464336"/>
            <a:ext cx="660758"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Code</a:t>
            </a:r>
          </a:p>
        </p:txBody>
      </p:sp>
      <p:sp>
        <p:nvSpPr>
          <p:cNvPr id="6" name="TextBox 5">
            <a:extLst>
              <a:ext uri="{FF2B5EF4-FFF2-40B4-BE49-F238E27FC236}">
                <a16:creationId xmlns:a16="http://schemas.microsoft.com/office/drawing/2014/main" id="{9B100309-0A58-9BC4-593E-1CB197B3DE4E}"/>
              </a:ext>
            </a:extLst>
          </p:cNvPr>
          <p:cNvSpPr txBox="1"/>
          <p:nvPr/>
        </p:nvSpPr>
        <p:spPr>
          <a:xfrm>
            <a:off x="2631512" y="4407432"/>
            <a:ext cx="1317990"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Local Folder</a:t>
            </a:r>
          </a:p>
        </p:txBody>
      </p:sp>
      <p:sp>
        <p:nvSpPr>
          <p:cNvPr id="7" name="TextBox 6">
            <a:extLst>
              <a:ext uri="{FF2B5EF4-FFF2-40B4-BE49-F238E27FC236}">
                <a16:creationId xmlns:a16="http://schemas.microsoft.com/office/drawing/2014/main" id="{91D8CA7E-9E58-2FFB-31A0-624D6DC915E4}"/>
              </a:ext>
            </a:extLst>
          </p:cNvPr>
          <p:cNvSpPr txBox="1"/>
          <p:nvPr/>
        </p:nvSpPr>
        <p:spPr>
          <a:xfrm>
            <a:off x="1765031" y="784722"/>
            <a:ext cx="1112805"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Anaconda</a:t>
            </a:r>
          </a:p>
        </p:txBody>
      </p:sp>
      <p:sp>
        <p:nvSpPr>
          <p:cNvPr id="10" name="TextBox 9">
            <a:extLst>
              <a:ext uri="{FF2B5EF4-FFF2-40B4-BE49-F238E27FC236}">
                <a16:creationId xmlns:a16="http://schemas.microsoft.com/office/drawing/2014/main" id="{3F4E08D0-0759-09B9-3AD1-6DF5C9663C7E}"/>
              </a:ext>
            </a:extLst>
          </p:cNvPr>
          <p:cNvSpPr txBox="1"/>
          <p:nvPr/>
        </p:nvSpPr>
        <p:spPr>
          <a:xfrm>
            <a:off x="8035150" y="6499559"/>
            <a:ext cx="2097049"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Conda environments</a:t>
            </a:r>
          </a:p>
        </p:txBody>
      </p:sp>
      <p:sp>
        <p:nvSpPr>
          <p:cNvPr id="16" name="TextBox 15">
            <a:extLst>
              <a:ext uri="{FF2B5EF4-FFF2-40B4-BE49-F238E27FC236}">
                <a16:creationId xmlns:a16="http://schemas.microsoft.com/office/drawing/2014/main" id="{97EFC154-93FE-7BC3-C811-BFEE5CEAC434}"/>
              </a:ext>
            </a:extLst>
          </p:cNvPr>
          <p:cNvSpPr txBox="1"/>
          <p:nvPr/>
        </p:nvSpPr>
        <p:spPr>
          <a:xfrm>
            <a:off x="7478869" y="4922903"/>
            <a:ext cx="835485"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Python</a:t>
            </a:r>
          </a:p>
        </p:txBody>
      </p:sp>
      <p:sp>
        <p:nvSpPr>
          <p:cNvPr id="18" name="TextBox 17">
            <a:extLst>
              <a:ext uri="{FF2B5EF4-FFF2-40B4-BE49-F238E27FC236}">
                <a16:creationId xmlns:a16="http://schemas.microsoft.com/office/drawing/2014/main" id="{E2284877-D251-3B6E-900C-5C90C615514C}"/>
              </a:ext>
            </a:extLst>
          </p:cNvPr>
          <p:cNvSpPr txBox="1"/>
          <p:nvPr/>
        </p:nvSpPr>
        <p:spPr>
          <a:xfrm>
            <a:off x="6840861" y="3874623"/>
            <a:ext cx="1088760"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Packages</a:t>
            </a:r>
          </a:p>
        </p:txBody>
      </p:sp>
      <p:sp>
        <p:nvSpPr>
          <p:cNvPr id="22" name="TextBox 21">
            <a:extLst>
              <a:ext uri="{FF2B5EF4-FFF2-40B4-BE49-F238E27FC236}">
                <a16:creationId xmlns:a16="http://schemas.microsoft.com/office/drawing/2014/main" id="{275EFB9F-5AC0-6144-7484-DAE4CE86BAA1}"/>
              </a:ext>
            </a:extLst>
          </p:cNvPr>
          <p:cNvSpPr txBox="1"/>
          <p:nvPr/>
        </p:nvSpPr>
        <p:spPr>
          <a:xfrm>
            <a:off x="5194854" y="4548106"/>
            <a:ext cx="1010213"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Terminal</a:t>
            </a:r>
          </a:p>
        </p:txBody>
      </p:sp>
      <p:sp>
        <p:nvSpPr>
          <p:cNvPr id="23" name="TextBox 22">
            <a:extLst>
              <a:ext uri="{FF2B5EF4-FFF2-40B4-BE49-F238E27FC236}">
                <a16:creationId xmlns:a16="http://schemas.microsoft.com/office/drawing/2014/main" id="{7C445214-A3D1-C1FC-E160-06D0A5421150}"/>
              </a:ext>
            </a:extLst>
          </p:cNvPr>
          <p:cNvSpPr txBox="1"/>
          <p:nvPr/>
        </p:nvSpPr>
        <p:spPr>
          <a:xfrm>
            <a:off x="582356" y="2967677"/>
            <a:ext cx="5263300" cy="954107"/>
          </a:xfrm>
          <a:prstGeom prst="rect">
            <a:avLst/>
          </a:prstGeom>
          <a:noFill/>
        </p:spPr>
        <p:txBody>
          <a:bodyPr wrap="square" rtlCol="0">
            <a:spAutoFit/>
          </a:bodyPr>
          <a:lstStyle/>
          <a:p>
            <a:pPr algn="ctr"/>
            <a:r>
              <a:rPr lang="en-US" sz="2800" dirty="0">
                <a:solidFill>
                  <a:schemeClr val="accent6"/>
                </a:solidFill>
                <a:latin typeface="Roboto" panose="02000000000000000000" pitchFamily="2" charset="0"/>
                <a:ea typeface="Roboto" panose="02000000000000000000" pitchFamily="2" charset="0"/>
                <a:cs typeface="Roboto" panose="02000000000000000000" pitchFamily="2" charset="0"/>
              </a:rPr>
              <a:t>How could we share recipes with other restaurants?</a:t>
            </a:r>
          </a:p>
        </p:txBody>
      </p:sp>
    </p:spTree>
    <p:extLst>
      <p:ext uri="{BB962C8B-B14F-4D97-AF65-F5344CB8AC3E}">
        <p14:creationId xmlns:p14="http://schemas.microsoft.com/office/powerpoint/2010/main" val="371550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B192-0FF4-D454-6BFB-E835BDC9974E}"/>
              </a:ext>
            </a:extLst>
          </p:cNvPr>
          <p:cNvSpPr>
            <a:spLocks noGrp="1"/>
          </p:cNvSpPr>
          <p:nvPr>
            <p:ph type="title"/>
          </p:nvPr>
        </p:nvSpPr>
        <p:spPr/>
        <p:txBody>
          <a:bodyPr/>
          <a:lstStyle/>
          <a:p>
            <a:r>
              <a:rPr lang="en-US" dirty="0"/>
              <a:t>We could share recipes by…</a:t>
            </a:r>
          </a:p>
        </p:txBody>
      </p:sp>
      <p:sp>
        <p:nvSpPr>
          <p:cNvPr id="3" name="Content Placeholder 2">
            <a:extLst>
              <a:ext uri="{FF2B5EF4-FFF2-40B4-BE49-F238E27FC236}">
                <a16:creationId xmlns:a16="http://schemas.microsoft.com/office/drawing/2014/main" id="{A307D70B-2B80-52BB-5A84-80D9CF535B0B}"/>
              </a:ext>
            </a:extLst>
          </p:cNvPr>
          <p:cNvSpPr>
            <a:spLocks noGrp="1"/>
          </p:cNvSpPr>
          <p:nvPr>
            <p:ph idx="1"/>
          </p:nvPr>
        </p:nvSpPr>
        <p:spPr>
          <a:xfrm>
            <a:off x="838200" y="1097280"/>
            <a:ext cx="4074886" cy="5476240"/>
          </a:xfrm>
        </p:spPr>
        <p:txBody>
          <a:bodyPr>
            <a:normAutofit fontScale="85000" lnSpcReduction="10000"/>
          </a:bodyPr>
          <a:lstStyle/>
          <a:p>
            <a:r>
              <a:rPr lang="en-US" dirty="0"/>
              <a:t>Telling them face to face</a:t>
            </a:r>
          </a:p>
          <a:p>
            <a:pPr lvl="1"/>
            <a:r>
              <a:rPr lang="en-US" dirty="0"/>
              <a:t>Good when you don’t want to share a secret recipe</a:t>
            </a:r>
          </a:p>
          <a:p>
            <a:pPr lvl="1"/>
            <a:r>
              <a:rPr lang="en-US" dirty="0"/>
              <a:t>Bad for coding</a:t>
            </a:r>
          </a:p>
          <a:p>
            <a:r>
              <a:rPr lang="en-US" dirty="0"/>
              <a:t>Handing them a copy or a picture </a:t>
            </a:r>
          </a:p>
          <a:p>
            <a:pPr lvl="1"/>
            <a:r>
              <a:rPr lang="en-US" dirty="0"/>
              <a:t>What if it’s hard to read?</a:t>
            </a:r>
          </a:p>
          <a:p>
            <a:pPr lvl="1"/>
            <a:r>
              <a:rPr lang="en-US" dirty="0"/>
              <a:t>What if they want to update the recipe and send it back?</a:t>
            </a:r>
          </a:p>
          <a:p>
            <a:pPr lvl="1"/>
            <a:r>
              <a:rPr lang="en-US" dirty="0"/>
              <a:t>What if they want to see multiple iterations of the recipe (did they recipe-test?)</a:t>
            </a:r>
          </a:p>
          <a:p>
            <a:r>
              <a:rPr lang="en-US" dirty="0"/>
              <a:t>Typing up the recipe and sending them the most recent version and past versions with notes about why things changed </a:t>
            </a:r>
          </a:p>
        </p:txBody>
      </p:sp>
      <p:pic>
        <p:nvPicPr>
          <p:cNvPr id="5" name="Picture 4" descr="A recipe on a piece of paper&#10;&#10;AI-generated content may be incorrect.">
            <a:extLst>
              <a:ext uri="{FF2B5EF4-FFF2-40B4-BE49-F238E27FC236}">
                <a16:creationId xmlns:a16="http://schemas.microsoft.com/office/drawing/2014/main" id="{233AD544-ABE3-1FB3-29DB-42BC7BB30F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77115" y="1438729"/>
            <a:ext cx="5776685" cy="4332514"/>
          </a:xfrm>
          <a:prstGeom prst="rect">
            <a:avLst/>
          </a:prstGeom>
        </p:spPr>
      </p:pic>
      <p:sp>
        <p:nvSpPr>
          <p:cNvPr id="7" name="Rounded Rectangular Callout 6">
            <a:extLst>
              <a:ext uri="{FF2B5EF4-FFF2-40B4-BE49-F238E27FC236}">
                <a16:creationId xmlns:a16="http://schemas.microsoft.com/office/drawing/2014/main" id="{E0D977BF-039E-E09B-442A-543D750656F5}"/>
              </a:ext>
            </a:extLst>
          </p:cNvPr>
          <p:cNvSpPr/>
          <p:nvPr/>
        </p:nvSpPr>
        <p:spPr>
          <a:xfrm>
            <a:off x="9862457" y="2271486"/>
            <a:ext cx="1436914" cy="943428"/>
          </a:xfrm>
          <a:prstGeom prst="wedgeRoundRectCallout">
            <a:avLst>
              <a:gd name="adj1" fmla="val -143056"/>
              <a:gd name="adj2" fmla="val -3673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Roboto" panose="02000000000000000000" pitchFamily="2" charset="0"/>
                <a:ea typeface="Roboto" panose="02000000000000000000" pitchFamily="2" charset="0"/>
                <a:cs typeface="Roboto" panose="02000000000000000000" pitchFamily="2" charset="0"/>
              </a:rPr>
              <a:t>Does the butter have to be completely melted?</a:t>
            </a:r>
          </a:p>
        </p:txBody>
      </p:sp>
      <p:sp>
        <p:nvSpPr>
          <p:cNvPr id="8" name="Rounded Rectangular Callout 7">
            <a:extLst>
              <a:ext uri="{FF2B5EF4-FFF2-40B4-BE49-F238E27FC236}">
                <a16:creationId xmlns:a16="http://schemas.microsoft.com/office/drawing/2014/main" id="{603137F9-4B72-126B-8A68-B96F28A039AB}"/>
              </a:ext>
            </a:extLst>
          </p:cNvPr>
          <p:cNvSpPr/>
          <p:nvPr/>
        </p:nvSpPr>
        <p:spPr>
          <a:xfrm>
            <a:off x="9223830" y="3429000"/>
            <a:ext cx="1146628" cy="743857"/>
          </a:xfrm>
          <a:prstGeom prst="wedgeRoundRectCallout">
            <a:avLst>
              <a:gd name="adj1" fmla="val -136702"/>
              <a:gd name="adj2" fmla="val 420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Roboto" panose="02000000000000000000" pitchFamily="2" charset="0"/>
                <a:ea typeface="Roboto" panose="02000000000000000000" pitchFamily="2" charset="0"/>
                <a:cs typeface="Roboto" panose="02000000000000000000" pitchFamily="2" charset="0"/>
              </a:rPr>
              <a:t>Can I add more vanilla?</a:t>
            </a:r>
          </a:p>
        </p:txBody>
      </p:sp>
    </p:spTree>
    <p:extLst>
      <p:ext uri="{BB962C8B-B14F-4D97-AF65-F5344CB8AC3E}">
        <p14:creationId xmlns:p14="http://schemas.microsoft.com/office/powerpoint/2010/main" val="52429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0CCB-92F9-C476-8B6A-FEFC6FC319F5}"/>
            </a:ext>
          </a:extLst>
        </p:cNvPr>
        <p:cNvGrpSpPr/>
        <p:nvPr/>
      </p:nvGrpSpPr>
      <p:grpSpPr>
        <a:xfrm>
          <a:off x="0" y="0"/>
          <a:ext cx="0" cy="0"/>
          <a:chOff x="0" y="0"/>
          <a:chExt cx="0" cy="0"/>
        </a:xfrm>
      </p:grpSpPr>
      <p:sp>
        <p:nvSpPr>
          <p:cNvPr id="71" name="Bent Arrow 70">
            <a:extLst>
              <a:ext uri="{FF2B5EF4-FFF2-40B4-BE49-F238E27FC236}">
                <a16:creationId xmlns:a16="http://schemas.microsoft.com/office/drawing/2014/main" id="{F3ACB405-CE01-628C-65DD-F97CD896EB7E}"/>
              </a:ext>
            </a:extLst>
          </p:cNvPr>
          <p:cNvSpPr/>
          <p:nvPr/>
        </p:nvSpPr>
        <p:spPr>
          <a:xfrm flipH="1">
            <a:off x="6534258" y="2220686"/>
            <a:ext cx="1290695" cy="2562876"/>
          </a:xfrm>
          <a:prstGeom prst="bentArrow">
            <a:avLst>
              <a:gd name="adj1" fmla="val 12690"/>
              <a:gd name="adj2" fmla="val 21923"/>
              <a:gd name="adj3" fmla="val 25000"/>
              <a:gd name="adj4" fmla="val 3267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Bent Arrow 71">
            <a:extLst>
              <a:ext uri="{FF2B5EF4-FFF2-40B4-BE49-F238E27FC236}">
                <a16:creationId xmlns:a16="http://schemas.microsoft.com/office/drawing/2014/main" id="{5E2C5843-D42A-DDD6-FB3B-F6C6BF0CBC97}"/>
              </a:ext>
            </a:extLst>
          </p:cNvPr>
          <p:cNvSpPr/>
          <p:nvPr/>
        </p:nvSpPr>
        <p:spPr>
          <a:xfrm>
            <a:off x="3133923" y="2198889"/>
            <a:ext cx="1290695" cy="2562876"/>
          </a:xfrm>
          <a:prstGeom prst="bentArrow">
            <a:avLst>
              <a:gd name="adj1" fmla="val 12690"/>
              <a:gd name="adj2" fmla="val 21923"/>
              <a:gd name="adj3" fmla="val 25000"/>
              <a:gd name="adj4" fmla="val 3267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a:extLst>
              <a:ext uri="{FF2B5EF4-FFF2-40B4-BE49-F238E27FC236}">
                <a16:creationId xmlns:a16="http://schemas.microsoft.com/office/drawing/2014/main" id="{5DADC2AD-9C55-B802-E0D9-C2FC2D9FEB99}"/>
              </a:ext>
            </a:extLst>
          </p:cNvPr>
          <p:cNvGrpSpPr/>
          <p:nvPr/>
        </p:nvGrpSpPr>
        <p:grpSpPr>
          <a:xfrm>
            <a:off x="271272" y="4230914"/>
            <a:ext cx="4068499" cy="2590079"/>
            <a:chOff x="210312" y="3261095"/>
            <a:chExt cx="4068499" cy="2590079"/>
          </a:xfrm>
          <a:solidFill>
            <a:schemeClr val="bg1"/>
          </a:solidFill>
        </p:grpSpPr>
        <p:sp>
          <p:nvSpPr>
            <p:cNvPr id="24" name="Rounded Rectangle 23">
              <a:extLst>
                <a:ext uri="{FF2B5EF4-FFF2-40B4-BE49-F238E27FC236}">
                  <a16:creationId xmlns:a16="http://schemas.microsoft.com/office/drawing/2014/main" id="{FEF68245-E8FA-8A4A-9FFD-FC8F4EB93B90}"/>
                </a:ext>
              </a:extLst>
            </p:cNvPr>
            <p:cNvSpPr/>
            <p:nvPr/>
          </p:nvSpPr>
          <p:spPr>
            <a:xfrm>
              <a:off x="210312" y="3261095"/>
              <a:ext cx="4068499" cy="2253012"/>
            </a:xfrm>
            <a:prstGeom prst="roundRect">
              <a:avLst>
                <a:gd name="adj" fmla="val 12298"/>
              </a:avLst>
            </a:prstGeom>
            <a:gr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93E5E18B-6274-65C8-0130-703E2FB0038F}"/>
                </a:ext>
              </a:extLst>
            </p:cNvPr>
            <p:cNvSpPr txBox="1"/>
            <p:nvPr/>
          </p:nvSpPr>
          <p:spPr>
            <a:xfrm>
              <a:off x="521396" y="5481842"/>
              <a:ext cx="3480440" cy="369332"/>
            </a:xfrm>
            <a:prstGeom prst="rect">
              <a:avLst/>
            </a:prstGeom>
            <a:grpFill/>
          </p:spPr>
          <p:txBody>
            <a:bodyPr wrap="none" rtlCol="0">
              <a:spAutoFit/>
            </a:bodyPr>
            <a:lstStyle/>
            <a:p>
              <a:r>
                <a:rPr lang="en-US" b="1" dirty="0">
                  <a:latin typeface=""/>
                </a:rPr>
                <a:t>The Restaurant (VS Code/</a:t>
              </a:r>
              <a:r>
                <a:rPr lang="en-US" b="1" dirty="0">
                  <a:solidFill>
                    <a:schemeClr val="accent6"/>
                  </a:solidFill>
                  <a:latin typeface=""/>
                </a:rPr>
                <a:t>IDE</a:t>
              </a:r>
              <a:r>
                <a:rPr lang="en-US" b="1" dirty="0">
                  <a:latin typeface=""/>
                </a:rPr>
                <a:t>)</a:t>
              </a:r>
            </a:p>
          </p:txBody>
        </p:sp>
      </p:grpSp>
      <p:grpSp>
        <p:nvGrpSpPr>
          <p:cNvPr id="61" name="Group 60">
            <a:extLst>
              <a:ext uri="{FF2B5EF4-FFF2-40B4-BE49-F238E27FC236}">
                <a16:creationId xmlns:a16="http://schemas.microsoft.com/office/drawing/2014/main" id="{A1AC7BE8-4653-7A39-4E2F-E765EF7F1537}"/>
              </a:ext>
            </a:extLst>
          </p:cNvPr>
          <p:cNvGrpSpPr/>
          <p:nvPr/>
        </p:nvGrpSpPr>
        <p:grpSpPr>
          <a:xfrm>
            <a:off x="4792329" y="4230914"/>
            <a:ext cx="4068499" cy="2600709"/>
            <a:chOff x="210312" y="3261095"/>
            <a:chExt cx="4068499" cy="2600709"/>
          </a:xfrm>
          <a:solidFill>
            <a:schemeClr val="bg1"/>
          </a:solidFill>
        </p:grpSpPr>
        <p:sp>
          <p:nvSpPr>
            <p:cNvPr id="62" name="Rounded Rectangle 61">
              <a:extLst>
                <a:ext uri="{FF2B5EF4-FFF2-40B4-BE49-F238E27FC236}">
                  <a16:creationId xmlns:a16="http://schemas.microsoft.com/office/drawing/2014/main" id="{5DBC6D39-4F10-1C00-B259-F5E3782CCDC2}"/>
                </a:ext>
              </a:extLst>
            </p:cNvPr>
            <p:cNvSpPr/>
            <p:nvPr/>
          </p:nvSpPr>
          <p:spPr>
            <a:xfrm>
              <a:off x="210312" y="3261095"/>
              <a:ext cx="4068499" cy="2253012"/>
            </a:xfrm>
            <a:prstGeom prst="roundRect">
              <a:avLst>
                <a:gd name="adj" fmla="val 12298"/>
              </a:avLst>
            </a:prstGeom>
            <a:gr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F34387F2-30D2-36AD-813C-B3B0C111672C}"/>
                </a:ext>
              </a:extLst>
            </p:cNvPr>
            <p:cNvSpPr txBox="1"/>
            <p:nvPr/>
          </p:nvSpPr>
          <p:spPr>
            <a:xfrm>
              <a:off x="1057058" y="5492472"/>
              <a:ext cx="2339102" cy="369332"/>
            </a:xfrm>
            <a:prstGeom prst="rect">
              <a:avLst/>
            </a:prstGeom>
            <a:grpFill/>
          </p:spPr>
          <p:txBody>
            <a:bodyPr wrap="none" rtlCol="0">
              <a:spAutoFit/>
            </a:bodyPr>
            <a:lstStyle/>
            <a:p>
              <a:r>
                <a:rPr lang="en-US" b="1" dirty="0">
                  <a:latin typeface=""/>
                </a:rPr>
                <a:t>Another Restaurant</a:t>
              </a:r>
            </a:p>
          </p:txBody>
        </p:sp>
      </p:grpSp>
      <p:sp>
        <p:nvSpPr>
          <p:cNvPr id="2" name="Title 1">
            <a:extLst>
              <a:ext uri="{FF2B5EF4-FFF2-40B4-BE49-F238E27FC236}">
                <a16:creationId xmlns:a16="http://schemas.microsoft.com/office/drawing/2014/main" id="{ECA84076-B867-B17B-8696-CDE594A83ADB}"/>
              </a:ext>
            </a:extLst>
          </p:cNvPr>
          <p:cNvSpPr>
            <a:spLocks noGrp="1"/>
          </p:cNvSpPr>
          <p:nvPr>
            <p:ph type="title"/>
          </p:nvPr>
        </p:nvSpPr>
        <p:spPr/>
        <p:txBody>
          <a:bodyPr/>
          <a:lstStyle/>
          <a:p>
            <a:r>
              <a:rPr lang="en-US" dirty="0"/>
              <a:t>Outside the restaurant: </a:t>
            </a:r>
            <a:r>
              <a:rPr lang="en-US" dirty="0">
                <a:solidFill>
                  <a:schemeClr val="accent6"/>
                </a:solidFill>
              </a:rPr>
              <a:t>sharing recipes</a:t>
            </a:r>
          </a:p>
        </p:txBody>
      </p:sp>
      <p:grpSp>
        <p:nvGrpSpPr>
          <p:cNvPr id="20" name="Group 19">
            <a:extLst>
              <a:ext uri="{FF2B5EF4-FFF2-40B4-BE49-F238E27FC236}">
                <a16:creationId xmlns:a16="http://schemas.microsoft.com/office/drawing/2014/main" id="{1FD0A295-25B7-734E-27D7-8998051F541E}"/>
              </a:ext>
            </a:extLst>
          </p:cNvPr>
          <p:cNvGrpSpPr/>
          <p:nvPr/>
        </p:nvGrpSpPr>
        <p:grpSpPr>
          <a:xfrm>
            <a:off x="649167" y="4805690"/>
            <a:ext cx="1350290" cy="1350289"/>
            <a:chOff x="658368" y="2370483"/>
            <a:chExt cx="1755648" cy="1755648"/>
          </a:xfrm>
        </p:grpSpPr>
        <p:pic>
          <p:nvPicPr>
            <p:cNvPr id="5" name="Picture 4">
              <a:extLst>
                <a:ext uri="{FF2B5EF4-FFF2-40B4-BE49-F238E27FC236}">
                  <a16:creationId xmlns:a16="http://schemas.microsoft.com/office/drawing/2014/main" id="{B7748BBB-F19F-4128-9894-EEAE42E2FD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368" y="2370483"/>
              <a:ext cx="1146048" cy="1146048"/>
            </a:xfrm>
            <a:prstGeom prst="rect">
              <a:avLst/>
            </a:prstGeom>
          </p:spPr>
        </p:pic>
        <p:pic>
          <p:nvPicPr>
            <p:cNvPr id="8" name="Picture 7">
              <a:extLst>
                <a:ext uri="{FF2B5EF4-FFF2-40B4-BE49-F238E27FC236}">
                  <a16:creationId xmlns:a16="http://schemas.microsoft.com/office/drawing/2014/main" id="{207B383B-FD8B-1703-375C-51671A89DD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768" y="2522883"/>
              <a:ext cx="1146048" cy="1146048"/>
            </a:xfrm>
            <a:prstGeom prst="rect">
              <a:avLst/>
            </a:prstGeom>
          </p:spPr>
        </p:pic>
        <p:pic>
          <p:nvPicPr>
            <p:cNvPr id="9" name="Picture 8">
              <a:extLst>
                <a:ext uri="{FF2B5EF4-FFF2-40B4-BE49-F238E27FC236}">
                  <a16:creationId xmlns:a16="http://schemas.microsoft.com/office/drawing/2014/main" id="{230D110A-B3B2-172F-2EE8-1F59CAFE0D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168" y="2675283"/>
              <a:ext cx="1146048" cy="1146048"/>
            </a:xfrm>
            <a:prstGeom prst="rect">
              <a:avLst/>
            </a:prstGeom>
          </p:spPr>
        </p:pic>
        <p:pic>
          <p:nvPicPr>
            <p:cNvPr id="12" name="Picture 11">
              <a:extLst>
                <a:ext uri="{FF2B5EF4-FFF2-40B4-BE49-F238E27FC236}">
                  <a16:creationId xmlns:a16="http://schemas.microsoft.com/office/drawing/2014/main" id="{4498E205-5025-11C4-DC4A-0BE935C84A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5568" y="2827683"/>
              <a:ext cx="1146048" cy="1146048"/>
            </a:xfrm>
            <a:prstGeom prst="rect">
              <a:avLst/>
            </a:prstGeom>
          </p:spPr>
        </p:pic>
        <p:pic>
          <p:nvPicPr>
            <p:cNvPr id="13" name="Picture 12">
              <a:extLst>
                <a:ext uri="{FF2B5EF4-FFF2-40B4-BE49-F238E27FC236}">
                  <a16:creationId xmlns:a16="http://schemas.microsoft.com/office/drawing/2014/main" id="{0F161D5C-94B4-CB6A-A4F5-AE053970E3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7968" y="2980083"/>
              <a:ext cx="1146048" cy="1146048"/>
            </a:xfrm>
            <a:prstGeom prst="rect">
              <a:avLst/>
            </a:prstGeom>
          </p:spPr>
        </p:pic>
      </p:grpSp>
      <p:grpSp>
        <p:nvGrpSpPr>
          <p:cNvPr id="21" name="Group 20">
            <a:extLst>
              <a:ext uri="{FF2B5EF4-FFF2-40B4-BE49-F238E27FC236}">
                <a16:creationId xmlns:a16="http://schemas.microsoft.com/office/drawing/2014/main" id="{65AA4051-0C19-0DFC-4583-E0A4D5499345}"/>
              </a:ext>
            </a:extLst>
          </p:cNvPr>
          <p:cNvGrpSpPr/>
          <p:nvPr/>
        </p:nvGrpSpPr>
        <p:grpSpPr>
          <a:xfrm>
            <a:off x="1958605" y="4783562"/>
            <a:ext cx="1984228" cy="1415682"/>
            <a:chOff x="2624582" y="2294283"/>
            <a:chExt cx="2579897" cy="1840672"/>
          </a:xfrm>
        </p:grpSpPr>
        <p:pic>
          <p:nvPicPr>
            <p:cNvPr id="11" name="Picture 10">
              <a:extLst>
                <a:ext uri="{FF2B5EF4-FFF2-40B4-BE49-F238E27FC236}">
                  <a16:creationId xmlns:a16="http://schemas.microsoft.com/office/drawing/2014/main" id="{3F8A36A5-AFE2-7AA9-24C2-56D6E826AE8B}"/>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363807" y="2294283"/>
              <a:ext cx="1840672" cy="1840672"/>
            </a:xfrm>
            <a:prstGeom prst="rect">
              <a:avLst/>
            </a:prstGeom>
          </p:spPr>
        </p:pic>
        <p:sp>
          <p:nvSpPr>
            <p:cNvPr id="14" name="Right Brace 13">
              <a:extLst>
                <a:ext uri="{FF2B5EF4-FFF2-40B4-BE49-F238E27FC236}">
                  <a16:creationId xmlns:a16="http://schemas.microsoft.com/office/drawing/2014/main" id="{701D5903-FB19-CBF7-7481-9818352B3A8D}"/>
                </a:ext>
              </a:extLst>
            </p:cNvPr>
            <p:cNvSpPr/>
            <p:nvPr/>
          </p:nvSpPr>
          <p:spPr>
            <a:xfrm>
              <a:off x="2624582" y="2294283"/>
              <a:ext cx="512064" cy="1831848"/>
            </a:xfrm>
            <a:prstGeom prst="rightBrace">
              <a:avLst>
                <a:gd name="adj1" fmla="val 44047"/>
                <a:gd name="adj2" fmla="val 5000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3" name="TextBox 2">
            <a:extLst>
              <a:ext uri="{FF2B5EF4-FFF2-40B4-BE49-F238E27FC236}">
                <a16:creationId xmlns:a16="http://schemas.microsoft.com/office/drawing/2014/main" id="{F62644A7-DE0F-4095-856A-C395DD8875F1}"/>
              </a:ext>
            </a:extLst>
          </p:cNvPr>
          <p:cNvSpPr txBox="1"/>
          <p:nvPr/>
        </p:nvSpPr>
        <p:spPr>
          <a:xfrm>
            <a:off x="1000805" y="4464336"/>
            <a:ext cx="660758"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Code</a:t>
            </a:r>
          </a:p>
        </p:txBody>
      </p:sp>
      <p:sp>
        <p:nvSpPr>
          <p:cNvPr id="6" name="TextBox 5">
            <a:extLst>
              <a:ext uri="{FF2B5EF4-FFF2-40B4-BE49-F238E27FC236}">
                <a16:creationId xmlns:a16="http://schemas.microsoft.com/office/drawing/2014/main" id="{1FB7685F-8920-A13C-42D6-998A0F1094FC}"/>
              </a:ext>
            </a:extLst>
          </p:cNvPr>
          <p:cNvSpPr txBox="1"/>
          <p:nvPr/>
        </p:nvSpPr>
        <p:spPr>
          <a:xfrm>
            <a:off x="2631512" y="4407432"/>
            <a:ext cx="1317990"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Local Folder</a:t>
            </a:r>
          </a:p>
        </p:txBody>
      </p:sp>
      <p:grpSp>
        <p:nvGrpSpPr>
          <p:cNvPr id="52" name="Group 51">
            <a:extLst>
              <a:ext uri="{FF2B5EF4-FFF2-40B4-BE49-F238E27FC236}">
                <a16:creationId xmlns:a16="http://schemas.microsoft.com/office/drawing/2014/main" id="{341FC6E3-3F92-8510-7087-F207698B3EDD}"/>
              </a:ext>
            </a:extLst>
          </p:cNvPr>
          <p:cNvGrpSpPr/>
          <p:nvPr/>
        </p:nvGrpSpPr>
        <p:grpSpPr>
          <a:xfrm>
            <a:off x="5170224" y="4805690"/>
            <a:ext cx="1350290" cy="1350289"/>
            <a:chOff x="658368" y="2370483"/>
            <a:chExt cx="1755648" cy="1755648"/>
          </a:xfrm>
        </p:grpSpPr>
        <p:pic>
          <p:nvPicPr>
            <p:cNvPr id="53" name="Picture 52">
              <a:extLst>
                <a:ext uri="{FF2B5EF4-FFF2-40B4-BE49-F238E27FC236}">
                  <a16:creationId xmlns:a16="http://schemas.microsoft.com/office/drawing/2014/main" id="{EA09F415-9BF0-726A-64E7-06F5DCC1B7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8368" y="2370483"/>
              <a:ext cx="1146048" cy="1146048"/>
            </a:xfrm>
            <a:prstGeom prst="rect">
              <a:avLst/>
            </a:prstGeom>
          </p:spPr>
        </p:pic>
        <p:pic>
          <p:nvPicPr>
            <p:cNvPr id="54" name="Picture 53">
              <a:extLst>
                <a:ext uri="{FF2B5EF4-FFF2-40B4-BE49-F238E27FC236}">
                  <a16:creationId xmlns:a16="http://schemas.microsoft.com/office/drawing/2014/main" id="{564E7AEF-0006-1349-3F1A-459C3580E0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768" y="2522883"/>
              <a:ext cx="1146048" cy="1146048"/>
            </a:xfrm>
            <a:prstGeom prst="rect">
              <a:avLst/>
            </a:prstGeom>
          </p:spPr>
        </p:pic>
        <p:pic>
          <p:nvPicPr>
            <p:cNvPr id="55" name="Picture 54">
              <a:extLst>
                <a:ext uri="{FF2B5EF4-FFF2-40B4-BE49-F238E27FC236}">
                  <a16:creationId xmlns:a16="http://schemas.microsoft.com/office/drawing/2014/main" id="{A55B7857-7AB4-0F03-B0D2-87EC51C023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168" y="2675283"/>
              <a:ext cx="1146048" cy="1146048"/>
            </a:xfrm>
            <a:prstGeom prst="rect">
              <a:avLst/>
            </a:prstGeom>
          </p:spPr>
        </p:pic>
        <p:pic>
          <p:nvPicPr>
            <p:cNvPr id="56" name="Picture 55">
              <a:extLst>
                <a:ext uri="{FF2B5EF4-FFF2-40B4-BE49-F238E27FC236}">
                  <a16:creationId xmlns:a16="http://schemas.microsoft.com/office/drawing/2014/main" id="{1AAE7CA1-F5A0-1F08-02BB-3F472FD785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5568" y="2827683"/>
              <a:ext cx="1146048" cy="1146048"/>
            </a:xfrm>
            <a:prstGeom prst="rect">
              <a:avLst/>
            </a:prstGeom>
          </p:spPr>
        </p:pic>
        <p:pic>
          <p:nvPicPr>
            <p:cNvPr id="57" name="Picture 56">
              <a:extLst>
                <a:ext uri="{FF2B5EF4-FFF2-40B4-BE49-F238E27FC236}">
                  <a16:creationId xmlns:a16="http://schemas.microsoft.com/office/drawing/2014/main" id="{6D317428-325E-A814-C11C-374456012C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7968" y="2980083"/>
              <a:ext cx="1146048" cy="1146048"/>
            </a:xfrm>
            <a:prstGeom prst="rect">
              <a:avLst/>
            </a:prstGeom>
          </p:spPr>
        </p:pic>
      </p:grpSp>
      <p:grpSp>
        <p:nvGrpSpPr>
          <p:cNvPr id="58" name="Group 57">
            <a:extLst>
              <a:ext uri="{FF2B5EF4-FFF2-40B4-BE49-F238E27FC236}">
                <a16:creationId xmlns:a16="http://schemas.microsoft.com/office/drawing/2014/main" id="{32E32544-9556-1705-00E2-7EE73FB99ABE}"/>
              </a:ext>
            </a:extLst>
          </p:cNvPr>
          <p:cNvGrpSpPr/>
          <p:nvPr/>
        </p:nvGrpSpPr>
        <p:grpSpPr>
          <a:xfrm>
            <a:off x="6479662" y="4783562"/>
            <a:ext cx="1984228" cy="1415682"/>
            <a:chOff x="2624582" y="2294283"/>
            <a:chExt cx="2579897" cy="1840672"/>
          </a:xfrm>
        </p:grpSpPr>
        <p:pic>
          <p:nvPicPr>
            <p:cNvPr id="59" name="Picture 58">
              <a:extLst>
                <a:ext uri="{FF2B5EF4-FFF2-40B4-BE49-F238E27FC236}">
                  <a16:creationId xmlns:a16="http://schemas.microsoft.com/office/drawing/2014/main" id="{A8589F09-FB86-E76A-5FD0-149EAA4DFBE1}"/>
                </a:ext>
              </a:extLst>
            </p:cNvPr>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3363807" y="2294283"/>
              <a:ext cx="1840672" cy="1840672"/>
            </a:xfrm>
            <a:prstGeom prst="rect">
              <a:avLst/>
            </a:prstGeom>
          </p:spPr>
        </p:pic>
        <p:sp>
          <p:nvSpPr>
            <p:cNvPr id="60" name="Right Brace 59">
              <a:extLst>
                <a:ext uri="{FF2B5EF4-FFF2-40B4-BE49-F238E27FC236}">
                  <a16:creationId xmlns:a16="http://schemas.microsoft.com/office/drawing/2014/main" id="{6F534756-B733-A18A-A310-8BE5E9798D01}"/>
                </a:ext>
              </a:extLst>
            </p:cNvPr>
            <p:cNvSpPr/>
            <p:nvPr/>
          </p:nvSpPr>
          <p:spPr>
            <a:xfrm>
              <a:off x="2624582" y="2294283"/>
              <a:ext cx="512064" cy="1831848"/>
            </a:xfrm>
            <a:prstGeom prst="rightBrace">
              <a:avLst>
                <a:gd name="adj1" fmla="val 44047"/>
                <a:gd name="adj2" fmla="val 5000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64" name="TextBox 63">
            <a:extLst>
              <a:ext uri="{FF2B5EF4-FFF2-40B4-BE49-F238E27FC236}">
                <a16:creationId xmlns:a16="http://schemas.microsoft.com/office/drawing/2014/main" id="{69044F81-C989-D9E4-02E3-EE3A1A9FB744}"/>
              </a:ext>
            </a:extLst>
          </p:cNvPr>
          <p:cNvSpPr txBox="1"/>
          <p:nvPr/>
        </p:nvSpPr>
        <p:spPr>
          <a:xfrm>
            <a:off x="5521862" y="4464336"/>
            <a:ext cx="660758"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Code</a:t>
            </a:r>
          </a:p>
        </p:txBody>
      </p:sp>
      <p:sp>
        <p:nvSpPr>
          <p:cNvPr id="65" name="TextBox 64">
            <a:extLst>
              <a:ext uri="{FF2B5EF4-FFF2-40B4-BE49-F238E27FC236}">
                <a16:creationId xmlns:a16="http://schemas.microsoft.com/office/drawing/2014/main" id="{59647AD7-C4A9-3404-A4B6-E71D92ADB39F}"/>
              </a:ext>
            </a:extLst>
          </p:cNvPr>
          <p:cNvSpPr txBox="1"/>
          <p:nvPr/>
        </p:nvSpPr>
        <p:spPr>
          <a:xfrm>
            <a:off x="7152569" y="4407432"/>
            <a:ext cx="1317990" cy="338554"/>
          </a:xfrm>
          <a:prstGeom prst="rect">
            <a:avLst/>
          </a:prstGeom>
          <a:noFill/>
        </p:spPr>
        <p:txBody>
          <a:bodyPr wrap="none" rtlCol="0">
            <a:spAutoFit/>
          </a:bodyPr>
          <a:lstStyle/>
          <a:p>
            <a:r>
              <a:rPr lang="en-US" sz="1600" b="1" dirty="0">
                <a:solidFill>
                  <a:schemeClr val="accent6"/>
                </a:solidFill>
                <a:latin typeface="Roboto" panose="02000000000000000000" pitchFamily="2" charset="0"/>
                <a:ea typeface="Roboto" panose="02000000000000000000" pitchFamily="2" charset="0"/>
                <a:cs typeface="Roboto" panose="02000000000000000000" pitchFamily="2" charset="0"/>
              </a:rPr>
              <a:t>Local Folder</a:t>
            </a:r>
          </a:p>
        </p:txBody>
      </p:sp>
      <p:pic>
        <p:nvPicPr>
          <p:cNvPr id="67" name="Picture 66">
            <a:extLst>
              <a:ext uri="{FF2B5EF4-FFF2-40B4-BE49-F238E27FC236}">
                <a16:creationId xmlns:a16="http://schemas.microsoft.com/office/drawing/2014/main" id="{E3E8CD84-FD47-443F-0B03-1ED7483CF3C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503920" y="1462366"/>
            <a:ext cx="2002723" cy="2002723"/>
          </a:xfrm>
          <a:prstGeom prst="rect">
            <a:avLst/>
          </a:prstGeom>
        </p:spPr>
      </p:pic>
      <p:sp>
        <p:nvSpPr>
          <p:cNvPr id="69" name="TextBox 68">
            <a:extLst>
              <a:ext uri="{FF2B5EF4-FFF2-40B4-BE49-F238E27FC236}">
                <a16:creationId xmlns:a16="http://schemas.microsoft.com/office/drawing/2014/main" id="{A2E9553B-9746-805B-13AD-09623732E148}"/>
              </a:ext>
            </a:extLst>
          </p:cNvPr>
          <p:cNvSpPr txBox="1"/>
          <p:nvPr/>
        </p:nvSpPr>
        <p:spPr>
          <a:xfrm>
            <a:off x="4146837" y="3479775"/>
            <a:ext cx="2750049" cy="646331"/>
          </a:xfrm>
          <a:prstGeom prst="rect">
            <a:avLst/>
          </a:prstGeom>
          <a:noFill/>
        </p:spPr>
        <p:txBody>
          <a:bodyPr wrap="square" rtlCol="0">
            <a:spAutoFit/>
          </a:bodyPr>
          <a:lstStyle/>
          <a:p>
            <a:pPr algn="ctr"/>
            <a:r>
              <a:rPr lang="en-US" dirty="0"/>
              <a:t>Shared recipe book online (“</a:t>
            </a:r>
            <a:r>
              <a:rPr lang="en-US" dirty="0">
                <a:solidFill>
                  <a:schemeClr val="accent6"/>
                </a:solidFill>
              </a:rPr>
              <a:t>remote</a:t>
            </a:r>
            <a:r>
              <a:rPr lang="en-US" dirty="0"/>
              <a:t>”)</a:t>
            </a:r>
          </a:p>
        </p:txBody>
      </p:sp>
      <p:sp>
        <p:nvSpPr>
          <p:cNvPr id="73" name="TextBox 72">
            <a:extLst>
              <a:ext uri="{FF2B5EF4-FFF2-40B4-BE49-F238E27FC236}">
                <a16:creationId xmlns:a16="http://schemas.microsoft.com/office/drawing/2014/main" id="{9581B646-30E8-D4D1-7B44-54EE4966E921}"/>
              </a:ext>
            </a:extLst>
          </p:cNvPr>
          <p:cNvSpPr txBox="1"/>
          <p:nvPr/>
        </p:nvSpPr>
        <p:spPr>
          <a:xfrm>
            <a:off x="8541171" y="911425"/>
            <a:ext cx="3650829" cy="3754874"/>
          </a:xfrm>
          <a:prstGeom prst="rect">
            <a:avLst/>
          </a:prstGeom>
          <a:noFill/>
        </p:spPr>
        <p:txBody>
          <a:bodyPr wrap="square" rtlCol="0">
            <a:spAutoFit/>
          </a:bodyPr>
          <a:lstStyle/>
          <a:p>
            <a:r>
              <a:rPr lang="en-US" sz="2000" dirty="0">
                <a:latin typeface="Roboto" panose="02000000000000000000" pitchFamily="2" charset="0"/>
                <a:ea typeface="Roboto" panose="02000000000000000000" pitchFamily="2" charset="0"/>
                <a:cs typeface="Roboto" panose="02000000000000000000" pitchFamily="2" charset="0"/>
              </a:rPr>
              <a:t>How do we contribute to the shared recipe book online?</a:t>
            </a:r>
          </a:p>
          <a:p>
            <a:pPr marL="514350" indent="-514350">
              <a:buAutoNum type="arabicPeriod"/>
            </a:pPr>
            <a:r>
              <a:rPr lang="en-US" dirty="0">
                <a:latin typeface="Roboto" panose="02000000000000000000" pitchFamily="2" charset="0"/>
                <a:ea typeface="Roboto" panose="02000000000000000000" pitchFamily="2" charset="0"/>
                <a:cs typeface="Roboto" panose="02000000000000000000" pitchFamily="2" charset="0"/>
              </a:rPr>
              <a:t>Get a local copy of the shared recipe book (“</a:t>
            </a:r>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clone</a:t>
            </a:r>
            <a:r>
              <a:rPr lang="en-US" dirty="0">
                <a:latin typeface="Roboto" panose="02000000000000000000" pitchFamily="2" charset="0"/>
                <a:ea typeface="Roboto" panose="02000000000000000000" pitchFamily="2" charset="0"/>
                <a:cs typeface="Roboto" panose="02000000000000000000" pitchFamily="2" charset="0"/>
              </a:rPr>
              <a:t>”)</a:t>
            </a:r>
          </a:p>
          <a:p>
            <a:pPr marL="514350" indent="-514350">
              <a:buAutoNum type="arabicPeriod"/>
            </a:pPr>
            <a:r>
              <a:rPr lang="en-US" dirty="0">
                <a:latin typeface="Roboto" panose="02000000000000000000" pitchFamily="2" charset="0"/>
                <a:ea typeface="Roboto" panose="02000000000000000000" pitchFamily="2" charset="0"/>
                <a:cs typeface="Roboto" panose="02000000000000000000" pitchFamily="2" charset="0"/>
              </a:rPr>
              <a:t>Make changes (“</a:t>
            </a:r>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commit</a:t>
            </a:r>
            <a:r>
              <a:rPr lang="en-US" dirty="0">
                <a:latin typeface="Roboto" panose="02000000000000000000" pitchFamily="2" charset="0"/>
                <a:ea typeface="Roboto" panose="02000000000000000000" pitchFamily="2" charset="0"/>
                <a:cs typeface="Roboto" panose="02000000000000000000" pitchFamily="2" charset="0"/>
              </a:rPr>
              <a:t>”)</a:t>
            </a:r>
          </a:p>
          <a:p>
            <a:pPr marL="514350" indent="-514350">
              <a:buAutoNum type="arabicPeriod"/>
            </a:pPr>
            <a:r>
              <a:rPr lang="en-US" dirty="0">
                <a:latin typeface="Roboto" panose="02000000000000000000" pitchFamily="2" charset="0"/>
                <a:ea typeface="Roboto" panose="02000000000000000000" pitchFamily="2" charset="0"/>
                <a:cs typeface="Roboto" panose="02000000000000000000" pitchFamily="2" charset="0"/>
              </a:rPr>
              <a:t>Add these changes back to the remote book (“</a:t>
            </a:r>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push</a:t>
            </a:r>
            <a:r>
              <a:rPr lang="en-US" dirty="0">
                <a:latin typeface="Roboto" panose="02000000000000000000" pitchFamily="2" charset="0"/>
                <a:ea typeface="Roboto" panose="02000000000000000000" pitchFamily="2" charset="0"/>
                <a:cs typeface="Roboto" panose="02000000000000000000" pitchFamily="2" charset="0"/>
              </a:rPr>
              <a:t>”)</a:t>
            </a:r>
          </a:p>
          <a:p>
            <a:pPr marL="514350" indent="-514350">
              <a:buAutoNum type="arabicPeriod"/>
            </a:pPr>
            <a:r>
              <a:rPr lang="en-US" dirty="0">
                <a:latin typeface="Roboto" panose="02000000000000000000" pitchFamily="2" charset="0"/>
                <a:ea typeface="Roboto" panose="02000000000000000000" pitchFamily="2" charset="0"/>
                <a:cs typeface="Roboto" panose="02000000000000000000" pitchFamily="2" charset="0"/>
              </a:rPr>
              <a:t>Regularly check if anyone else made changes to the shared book (“</a:t>
            </a:r>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pull</a:t>
            </a:r>
            <a:r>
              <a:rPr lang="en-US" dirty="0">
                <a:latin typeface="Roboto" panose="02000000000000000000" pitchFamily="2" charset="0"/>
                <a:ea typeface="Roboto" panose="02000000000000000000" pitchFamily="2" charset="0"/>
                <a:cs typeface="Roboto" panose="02000000000000000000" pitchFamily="2" charset="0"/>
              </a:rPr>
              <a:t>”)</a:t>
            </a:r>
          </a:p>
          <a:p>
            <a:pPr marL="514350" indent="-514350">
              <a:buAutoNum type="arabicPeriod"/>
            </a:pPr>
            <a:r>
              <a:rPr lang="en-US" dirty="0">
                <a:latin typeface="Roboto" panose="02000000000000000000" pitchFamily="2" charset="0"/>
                <a:ea typeface="Roboto" panose="02000000000000000000" pitchFamily="2" charset="0"/>
                <a:cs typeface="Roboto" panose="02000000000000000000" pitchFamily="2" charset="0"/>
              </a:rPr>
              <a:t>If someone made conflicting changes, figure out how to combine them (“</a:t>
            </a:r>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merge</a:t>
            </a:r>
            <a:r>
              <a:rPr lang="en-US" dirty="0">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315737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1"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down)">
                                      <p:cBhvr>
                                        <p:cTn id="19" dur="500"/>
                                        <p:tgtEl>
                                          <p:spTgt spid="72"/>
                                        </p:tgtEl>
                                      </p:cBhvr>
                                    </p:animEffect>
                                  </p:childTnLst>
                                </p:cTn>
                              </p:par>
                              <p:par>
                                <p:cTn id="20" presetID="22" presetClass="entr" presetSubtype="4" fill="hold" grpId="1"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wipe(down)">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3">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3">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3">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3">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1" animBg="1"/>
      <p:bldP spid="72" grpId="1" animBg="1"/>
      <p:bldP spid="64" grpId="0"/>
      <p:bldP spid="65" grpId="0"/>
      <p:bldP spid="69" grpId="0"/>
      <p:bldP spid="7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E0E1A20B-F31B-7A2C-DC18-FB80134B08D6}"/>
              </a:ext>
            </a:extLst>
          </p:cNvPr>
          <p:cNvSpPr>
            <a:spLocks noGrp="1"/>
          </p:cNvSpPr>
          <p:nvPr>
            <p:ph type="title"/>
          </p:nvPr>
        </p:nvSpPr>
        <p:spPr>
          <a:xfrm>
            <a:off x="4306782" y="215827"/>
            <a:ext cx="6842460" cy="739511"/>
          </a:xfrm>
        </p:spPr>
        <p:txBody>
          <a:bodyPr anchor="b">
            <a:normAutofit/>
          </a:bodyPr>
          <a:lstStyle/>
          <a:p>
            <a:pPr algn="ctr"/>
            <a:r>
              <a:rPr lang="en-US" sz="3600" dirty="0">
                <a:solidFill>
                  <a:schemeClr val="tx2"/>
                </a:solidFill>
                <a:latin typeface="Roboto" panose="02000000000000000000" pitchFamily="2" charset="0"/>
                <a:ea typeface="Roboto" panose="02000000000000000000" pitchFamily="2" charset="0"/>
                <a:cs typeface="Roboto" panose="02000000000000000000" pitchFamily="2" charset="0"/>
              </a:rPr>
              <a:t>This is how GitHub works </a:t>
            </a:r>
          </a:p>
        </p:txBody>
      </p:sp>
      <p:grpSp>
        <p:nvGrpSpPr>
          <p:cNvPr id="12"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4"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5"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6"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gr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grpSp>
      <p:pic>
        <p:nvPicPr>
          <p:cNvPr id="1026" name="Picture 2" descr="Learning Series: Get started with GitHub in Visual Studio -">
            <a:extLst>
              <a:ext uri="{FF2B5EF4-FFF2-40B4-BE49-F238E27FC236}">
                <a16:creationId xmlns:a16="http://schemas.microsoft.com/office/drawing/2014/main" id="{16BE2AAB-51F2-F623-3925-9B96CE5A684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47" y="2709820"/>
            <a:ext cx="5891944" cy="34005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it, GitHub, &amp; Workflow Fundamentals - DEV Community">
            <a:extLst>
              <a:ext uri="{FF2B5EF4-FFF2-40B4-BE49-F238E27FC236}">
                <a16:creationId xmlns:a16="http://schemas.microsoft.com/office/drawing/2014/main" id="{F0078044-83E2-8191-E77A-220A917CC30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6312558" y="3552256"/>
            <a:ext cx="5366673" cy="2561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20CFD19-5067-52D9-A74A-A6F180B82D1D}"/>
              </a:ext>
            </a:extLst>
          </p:cNvPr>
          <p:cNvSpPr txBox="1"/>
          <p:nvPr/>
        </p:nvSpPr>
        <p:spPr>
          <a:xfrm>
            <a:off x="0" y="6590724"/>
            <a:ext cx="7090832" cy="276999"/>
          </a:xfrm>
          <a:prstGeom prst="rect">
            <a:avLst/>
          </a:prstGeom>
          <a:noFill/>
        </p:spPr>
        <p:txBody>
          <a:bodyPr wrap="square">
            <a:spAutoFit/>
          </a:bodyPr>
          <a:lstStyle/>
          <a:p>
            <a:r>
              <a:rPr lang="en-US" sz="1200" dirty="0">
                <a:latin typeface="Roboto" panose="02000000000000000000" pitchFamily="2" charset="0"/>
                <a:ea typeface="Roboto" panose="02000000000000000000" pitchFamily="2" charset="0"/>
                <a:cs typeface="Roboto" panose="02000000000000000000" pitchFamily="2" charset="0"/>
              </a:rPr>
              <a:t>https://</a:t>
            </a:r>
            <a:r>
              <a:rPr lang="en-US" sz="1200" dirty="0" err="1">
                <a:latin typeface="Roboto" panose="02000000000000000000" pitchFamily="2" charset="0"/>
                <a:ea typeface="Roboto" panose="02000000000000000000" pitchFamily="2" charset="0"/>
                <a:cs typeface="Roboto" panose="02000000000000000000" pitchFamily="2" charset="0"/>
              </a:rPr>
              <a:t>livablesoftware.com</a:t>
            </a:r>
            <a:r>
              <a:rPr lang="en-US" sz="1200" dirty="0">
                <a:latin typeface="Roboto" panose="02000000000000000000" pitchFamily="2" charset="0"/>
                <a:ea typeface="Roboto" panose="02000000000000000000" pitchFamily="2" charset="0"/>
                <a:cs typeface="Roboto" panose="02000000000000000000" pitchFamily="2" charset="0"/>
              </a:rPr>
              <a:t>/development-process-in-</a:t>
            </a:r>
            <a:r>
              <a:rPr lang="en-US" sz="1200" dirty="0" err="1">
                <a:latin typeface="Roboto" panose="02000000000000000000" pitchFamily="2" charset="0"/>
                <a:ea typeface="Roboto" panose="02000000000000000000" pitchFamily="2" charset="0"/>
                <a:cs typeface="Roboto" panose="02000000000000000000" pitchFamily="2" charset="0"/>
              </a:rPr>
              <a:t>github</a:t>
            </a:r>
            <a:r>
              <a:rPr lang="en-US" sz="1200" dirty="0">
                <a:latin typeface="Roboto" panose="02000000000000000000" pitchFamily="2" charset="0"/>
                <a:ea typeface="Roboto" panose="02000000000000000000" pitchFamily="2" charset="0"/>
                <a:cs typeface="Roboto" panose="02000000000000000000" pitchFamily="2" charset="0"/>
              </a:rPr>
              <a:t>-basic-infographic/</a:t>
            </a:r>
          </a:p>
        </p:txBody>
      </p:sp>
      <p:sp>
        <p:nvSpPr>
          <p:cNvPr id="3" name="TextBox 2">
            <a:extLst>
              <a:ext uri="{FF2B5EF4-FFF2-40B4-BE49-F238E27FC236}">
                <a16:creationId xmlns:a16="http://schemas.microsoft.com/office/drawing/2014/main" id="{B86DF7C4-034A-4477-FAD3-F77C536FE0CD}"/>
              </a:ext>
            </a:extLst>
          </p:cNvPr>
          <p:cNvSpPr txBox="1"/>
          <p:nvPr/>
        </p:nvSpPr>
        <p:spPr>
          <a:xfrm>
            <a:off x="434008" y="2603240"/>
            <a:ext cx="1782860" cy="369332"/>
          </a:xfrm>
          <a:prstGeom prst="rect">
            <a:avLst/>
          </a:prstGeom>
          <a:noFill/>
        </p:spPr>
        <p:txBody>
          <a:bodyPr wrap="none" rtlCol="0">
            <a:spAutoFit/>
          </a:bodyPr>
          <a:lstStyle/>
          <a:p>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Remote, shared</a:t>
            </a:r>
          </a:p>
        </p:txBody>
      </p:sp>
      <p:sp>
        <p:nvSpPr>
          <p:cNvPr id="4" name="TextBox 3">
            <a:extLst>
              <a:ext uri="{FF2B5EF4-FFF2-40B4-BE49-F238E27FC236}">
                <a16:creationId xmlns:a16="http://schemas.microsoft.com/office/drawing/2014/main" id="{62063019-0D2A-4BDF-BFFE-6D5C856281C6}"/>
              </a:ext>
            </a:extLst>
          </p:cNvPr>
          <p:cNvSpPr txBox="1"/>
          <p:nvPr/>
        </p:nvSpPr>
        <p:spPr>
          <a:xfrm>
            <a:off x="4533105" y="4730556"/>
            <a:ext cx="1879041" cy="369332"/>
          </a:xfrm>
          <a:prstGeom prst="rect">
            <a:avLst/>
          </a:prstGeom>
          <a:noFill/>
        </p:spPr>
        <p:txBody>
          <a:bodyPr wrap="none" rtlCol="0">
            <a:spAutoFit/>
          </a:bodyPr>
          <a:lstStyle/>
          <a:p>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Local, individual </a:t>
            </a:r>
          </a:p>
        </p:txBody>
      </p:sp>
      <p:grpSp>
        <p:nvGrpSpPr>
          <p:cNvPr id="11" name="Group 10">
            <a:extLst>
              <a:ext uri="{FF2B5EF4-FFF2-40B4-BE49-F238E27FC236}">
                <a16:creationId xmlns:a16="http://schemas.microsoft.com/office/drawing/2014/main" id="{88147F44-6348-06B7-D718-A1E9C3ABB79D}"/>
              </a:ext>
            </a:extLst>
          </p:cNvPr>
          <p:cNvGrpSpPr/>
          <p:nvPr/>
        </p:nvGrpSpPr>
        <p:grpSpPr>
          <a:xfrm>
            <a:off x="458600" y="3771437"/>
            <a:ext cx="2011649" cy="2140856"/>
            <a:chOff x="434007" y="3664857"/>
            <a:chExt cx="2011649" cy="2140856"/>
          </a:xfrm>
          <a:solidFill>
            <a:schemeClr val="bg1"/>
          </a:solidFill>
        </p:grpSpPr>
        <p:sp>
          <p:nvSpPr>
            <p:cNvPr id="7" name="Rectangle 6">
              <a:extLst>
                <a:ext uri="{FF2B5EF4-FFF2-40B4-BE49-F238E27FC236}">
                  <a16:creationId xmlns:a16="http://schemas.microsoft.com/office/drawing/2014/main" id="{C21B92FC-10E5-DF9B-BEEC-5879DA7BB231}"/>
                </a:ext>
              </a:extLst>
            </p:cNvPr>
            <p:cNvSpPr/>
            <p:nvPr/>
          </p:nvSpPr>
          <p:spPr>
            <a:xfrm>
              <a:off x="434008" y="3664857"/>
              <a:ext cx="1155306" cy="84933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9" name="Rectangle 8">
              <a:extLst>
                <a:ext uri="{FF2B5EF4-FFF2-40B4-BE49-F238E27FC236}">
                  <a16:creationId xmlns:a16="http://schemas.microsoft.com/office/drawing/2014/main" id="{C8A19E3F-996C-03D2-0427-C10A3B46E7CD}"/>
                </a:ext>
              </a:extLst>
            </p:cNvPr>
            <p:cNvSpPr/>
            <p:nvPr/>
          </p:nvSpPr>
          <p:spPr>
            <a:xfrm>
              <a:off x="434007" y="4514186"/>
              <a:ext cx="2011649" cy="129152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grpSp>
      <p:grpSp>
        <p:nvGrpSpPr>
          <p:cNvPr id="24" name="Group 23">
            <a:extLst>
              <a:ext uri="{FF2B5EF4-FFF2-40B4-BE49-F238E27FC236}">
                <a16:creationId xmlns:a16="http://schemas.microsoft.com/office/drawing/2014/main" id="{7D4FC624-0F29-E24A-0F57-33EABC14D7AD}"/>
              </a:ext>
            </a:extLst>
          </p:cNvPr>
          <p:cNvGrpSpPr/>
          <p:nvPr/>
        </p:nvGrpSpPr>
        <p:grpSpPr>
          <a:xfrm>
            <a:off x="2445655" y="5014439"/>
            <a:ext cx="3308632" cy="897854"/>
            <a:chOff x="2445655" y="5014439"/>
            <a:chExt cx="3308632" cy="897854"/>
          </a:xfrm>
          <a:solidFill>
            <a:schemeClr val="bg1"/>
          </a:solidFill>
        </p:grpSpPr>
        <p:sp>
          <p:nvSpPr>
            <p:cNvPr id="17" name="Rectangle 16">
              <a:extLst>
                <a:ext uri="{FF2B5EF4-FFF2-40B4-BE49-F238E27FC236}">
                  <a16:creationId xmlns:a16="http://schemas.microsoft.com/office/drawing/2014/main" id="{3F96B5C9-D4CA-5C1B-4784-6FE49F056BE9}"/>
                </a:ext>
              </a:extLst>
            </p:cNvPr>
            <p:cNvSpPr/>
            <p:nvPr/>
          </p:nvSpPr>
          <p:spPr>
            <a:xfrm>
              <a:off x="2445655" y="5261087"/>
              <a:ext cx="1280387" cy="65120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3" name="Rectangle 22">
              <a:extLst>
                <a:ext uri="{FF2B5EF4-FFF2-40B4-BE49-F238E27FC236}">
                  <a16:creationId xmlns:a16="http://schemas.microsoft.com/office/drawing/2014/main" id="{0033722C-91C9-5F8F-F3A1-3ED3E96C9B9A}"/>
                </a:ext>
              </a:extLst>
            </p:cNvPr>
            <p:cNvSpPr/>
            <p:nvPr/>
          </p:nvSpPr>
          <p:spPr>
            <a:xfrm>
              <a:off x="3742638" y="5014439"/>
              <a:ext cx="2011649" cy="89785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grpSp>
      <p:sp>
        <p:nvSpPr>
          <p:cNvPr id="25" name="Rectangle 24">
            <a:extLst>
              <a:ext uri="{FF2B5EF4-FFF2-40B4-BE49-F238E27FC236}">
                <a16:creationId xmlns:a16="http://schemas.microsoft.com/office/drawing/2014/main" id="{7833ADD2-C165-F360-FBA8-4593C9EE3690}"/>
              </a:ext>
            </a:extLst>
          </p:cNvPr>
          <p:cNvSpPr/>
          <p:nvPr/>
        </p:nvSpPr>
        <p:spPr>
          <a:xfrm>
            <a:off x="2429636" y="4609880"/>
            <a:ext cx="1280387" cy="6512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6" name="Rectangle 25">
            <a:extLst>
              <a:ext uri="{FF2B5EF4-FFF2-40B4-BE49-F238E27FC236}">
                <a16:creationId xmlns:a16="http://schemas.microsoft.com/office/drawing/2014/main" id="{B9FA6518-81BD-5678-0088-2AEBE1401A66}"/>
              </a:ext>
            </a:extLst>
          </p:cNvPr>
          <p:cNvSpPr/>
          <p:nvPr/>
        </p:nvSpPr>
        <p:spPr>
          <a:xfrm>
            <a:off x="1639169" y="3684959"/>
            <a:ext cx="1280387" cy="9353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6" name="Rounded Rectangle 5">
            <a:extLst>
              <a:ext uri="{FF2B5EF4-FFF2-40B4-BE49-F238E27FC236}">
                <a16:creationId xmlns:a16="http://schemas.microsoft.com/office/drawing/2014/main" id="{0BFAC94F-F667-711A-FC8B-3F9BD216F0CA}"/>
              </a:ext>
            </a:extLst>
          </p:cNvPr>
          <p:cNvSpPr/>
          <p:nvPr/>
        </p:nvSpPr>
        <p:spPr>
          <a:xfrm>
            <a:off x="2358571" y="4630057"/>
            <a:ext cx="1280388" cy="346429"/>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cxnSp>
        <p:nvCxnSpPr>
          <p:cNvPr id="29" name="Curved Connector 28">
            <a:extLst>
              <a:ext uri="{FF2B5EF4-FFF2-40B4-BE49-F238E27FC236}">
                <a16:creationId xmlns:a16="http://schemas.microsoft.com/office/drawing/2014/main" id="{19056AEE-5F5B-AD15-B844-AA450BAE6E3E}"/>
              </a:ext>
            </a:extLst>
          </p:cNvPr>
          <p:cNvCxnSpPr>
            <a:stCxn id="25" idx="0"/>
          </p:cNvCxnSpPr>
          <p:nvPr/>
        </p:nvCxnSpPr>
        <p:spPr>
          <a:xfrm rot="5400000" flipH="1" flipV="1">
            <a:off x="4484305" y="2781627"/>
            <a:ext cx="413778" cy="3242728"/>
          </a:xfrm>
          <a:prstGeom prst="curvedConnector2">
            <a:avLst/>
          </a:prstGeom>
          <a:ln w="38100">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E2B33808-7EA5-54D1-30E3-B2A83FE18E96}"/>
              </a:ext>
            </a:extLst>
          </p:cNvPr>
          <p:cNvSpPr txBox="1"/>
          <p:nvPr/>
        </p:nvSpPr>
        <p:spPr>
          <a:xfrm>
            <a:off x="7708326" y="2858387"/>
            <a:ext cx="3225563" cy="461665"/>
          </a:xfrm>
          <a:prstGeom prst="rect">
            <a:avLst/>
          </a:prstGeom>
          <a:noFill/>
        </p:spPr>
        <p:txBody>
          <a:bodyPr wrap="none" rtlCol="0">
            <a:spAutoFit/>
          </a:bodyPr>
          <a:lstStyle/>
          <a:p>
            <a:r>
              <a:rPr lang="en-US" sz="2400" dirty="0">
                <a:latin typeface="Roboto" panose="02000000000000000000" pitchFamily="2" charset="0"/>
                <a:ea typeface="Roboto" panose="02000000000000000000" pitchFamily="2" charset="0"/>
                <a:cs typeface="Roboto" panose="02000000000000000000" pitchFamily="2" charset="0"/>
              </a:rPr>
              <a:t>The “commit” process</a:t>
            </a:r>
          </a:p>
        </p:txBody>
      </p:sp>
      <p:sp>
        <p:nvSpPr>
          <p:cNvPr id="28" name="Content Placeholder 2">
            <a:extLst>
              <a:ext uri="{FF2B5EF4-FFF2-40B4-BE49-F238E27FC236}">
                <a16:creationId xmlns:a16="http://schemas.microsoft.com/office/drawing/2014/main" id="{0E9C61C4-BCB0-28E0-09F9-13F0018F5004}"/>
              </a:ext>
            </a:extLst>
          </p:cNvPr>
          <p:cNvSpPr>
            <a:spLocks noGrp="1"/>
          </p:cNvSpPr>
          <p:nvPr>
            <p:ph idx="1"/>
          </p:nvPr>
        </p:nvSpPr>
        <p:spPr>
          <a:xfrm>
            <a:off x="3258767" y="1097280"/>
            <a:ext cx="8647888" cy="1738350"/>
          </a:xfrm>
        </p:spPr>
        <p:txBody>
          <a:bodyPr>
            <a:normAutofit fontScale="92500"/>
          </a:bodyPr>
          <a:lstStyle/>
          <a:p>
            <a:r>
              <a:rPr lang="en-US" dirty="0" err="1">
                <a:solidFill>
                  <a:schemeClr val="accent6"/>
                </a:solidFill>
                <a:latin typeface="Roboto" panose="02000000000000000000" pitchFamily="2" charset="0"/>
                <a:ea typeface="Roboto" panose="02000000000000000000" pitchFamily="2" charset="0"/>
                <a:cs typeface="Roboto" panose="02000000000000000000" pitchFamily="2" charset="0"/>
              </a:rPr>
              <a:t>Github</a:t>
            </a:r>
            <a:r>
              <a:rPr lang="en-US" dirty="0">
                <a:latin typeface="Roboto" panose="02000000000000000000" pitchFamily="2" charset="0"/>
                <a:ea typeface="Roboto" panose="02000000000000000000" pitchFamily="2" charset="0"/>
                <a:cs typeface="Roboto" panose="02000000000000000000" pitchFamily="2" charset="0"/>
              </a:rPr>
              <a:t> hosts your code, </a:t>
            </a:r>
            <a:r>
              <a:rPr lang="en-US" dirty="0">
                <a:solidFill>
                  <a:schemeClr val="accent6"/>
                </a:solidFill>
                <a:latin typeface="Roboto" panose="02000000000000000000" pitchFamily="2" charset="0"/>
                <a:ea typeface="Roboto" panose="02000000000000000000" pitchFamily="2" charset="0"/>
                <a:cs typeface="Roboto" panose="02000000000000000000" pitchFamily="2" charset="0"/>
              </a:rPr>
              <a:t>git</a:t>
            </a:r>
            <a:r>
              <a:rPr lang="en-US" dirty="0">
                <a:latin typeface="Roboto" panose="02000000000000000000" pitchFamily="2" charset="0"/>
                <a:ea typeface="Roboto" panose="02000000000000000000" pitchFamily="2" charset="0"/>
                <a:cs typeface="Roboto" panose="02000000000000000000" pitchFamily="2" charset="0"/>
              </a:rPr>
              <a:t> is the version control system</a:t>
            </a:r>
          </a:p>
          <a:p>
            <a:r>
              <a:rPr lang="en-US" dirty="0">
                <a:latin typeface="Roboto" panose="02000000000000000000" pitchFamily="2" charset="0"/>
                <a:ea typeface="Roboto" panose="02000000000000000000" pitchFamily="2" charset="0"/>
                <a:cs typeface="Roboto" panose="02000000000000000000" pitchFamily="2" charset="0"/>
              </a:rPr>
              <a:t>In this class, we will use GitHub to </a:t>
            </a:r>
            <a:r>
              <a:rPr lang="en-US" b="1" dirty="0">
                <a:latin typeface="Roboto" panose="02000000000000000000" pitchFamily="2" charset="0"/>
                <a:ea typeface="Roboto" panose="02000000000000000000" pitchFamily="2" charset="0"/>
                <a:cs typeface="Roboto" panose="02000000000000000000" pitchFamily="2" charset="0"/>
              </a:rPr>
              <a:t>share code </a:t>
            </a:r>
            <a:r>
              <a:rPr lang="en-US" dirty="0">
                <a:latin typeface="Roboto" panose="02000000000000000000" pitchFamily="2" charset="0"/>
                <a:ea typeface="Roboto" panose="02000000000000000000" pitchFamily="2" charset="0"/>
                <a:cs typeface="Roboto" panose="02000000000000000000" pitchFamily="2" charset="0"/>
              </a:rPr>
              <a:t>(with partners and instructors), code </a:t>
            </a:r>
            <a:r>
              <a:rPr lang="en-US" b="1" dirty="0">
                <a:latin typeface="Roboto" panose="02000000000000000000" pitchFamily="2" charset="0"/>
                <a:ea typeface="Roboto" panose="02000000000000000000" pitchFamily="2" charset="0"/>
                <a:cs typeface="Roboto" panose="02000000000000000000" pitchFamily="2" charset="0"/>
              </a:rPr>
              <a:t>collaboratively</a:t>
            </a:r>
            <a:r>
              <a:rPr lang="en-US" dirty="0">
                <a:latin typeface="Roboto" panose="02000000000000000000" pitchFamily="2" charset="0"/>
                <a:ea typeface="Roboto" panose="02000000000000000000" pitchFamily="2" charset="0"/>
                <a:cs typeface="Roboto" panose="02000000000000000000" pitchFamily="2" charset="0"/>
              </a:rPr>
              <a:t>, and track </a:t>
            </a:r>
            <a:r>
              <a:rPr lang="en-US" b="1" dirty="0">
                <a:latin typeface="Roboto" panose="02000000000000000000" pitchFamily="2" charset="0"/>
                <a:ea typeface="Roboto" panose="02000000000000000000" pitchFamily="2" charset="0"/>
                <a:cs typeface="Roboto" panose="02000000000000000000" pitchFamily="2" charset="0"/>
              </a:rPr>
              <a:t>changes</a:t>
            </a:r>
          </a:p>
        </p:txBody>
      </p:sp>
    </p:spTree>
    <p:extLst>
      <p:ext uri="{BB962C8B-B14F-4D97-AF65-F5344CB8AC3E}">
        <p14:creationId xmlns:p14="http://schemas.microsoft.com/office/powerpoint/2010/main" val="285458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bg/>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5" grpId="0" animBg="1"/>
      <p:bldP spid="26" grpId="0" animBg="1"/>
      <p:bldP spid="6" grpId="0" animBg="1"/>
      <p:bldP spid="27" grpId="0"/>
      <p:bldP spid="28" grpId="0" uiExpand="1" build="p" bldLvl="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EC747-97AC-1058-FDA3-14B998CD1F8D}"/>
              </a:ext>
            </a:extLst>
          </p:cNvPr>
          <p:cNvSpPr>
            <a:spLocks noGrp="1"/>
          </p:cNvSpPr>
          <p:nvPr>
            <p:ph type="title"/>
          </p:nvPr>
        </p:nvSpPr>
        <p:spPr/>
        <p:txBody>
          <a:bodyPr/>
          <a:lstStyle/>
          <a:p>
            <a:r>
              <a:rPr lang="en-US" dirty="0"/>
              <a:t>GitHub Repositories</a:t>
            </a:r>
          </a:p>
        </p:txBody>
      </p:sp>
      <p:sp>
        <p:nvSpPr>
          <p:cNvPr id="4" name="Content Placeholder 2">
            <a:extLst>
              <a:ext uri="{FF2B5EF4-FFF2-40B4-BE49-F238E27FC236}">
                <a16:creationId xmlns:a16="http://schemas.microsoft.com/office/drawing/2014/main" id="{B2822D6F-38C6-F5CE-F1BE-8E3432424122}"/>
              </a:ext>
            </a:extLst>
          </p:cNvPr>
          <p:cNvSpPr>
            <a:spLocks noGrp="1"/>
          </p:cNvSpPr>
          <p:nvPr>
            <p:ph idx="1"/>
          </p:nvPr>
        </p:nvSpPr>
        <p:spPr>
          <a:xfrm>
            <a:off x="5334000" y="233464"/>
            <a:ext cx="6554854" cy="1318952"/>
          </a:xfrm>
        </p:spPr>
        <p:txBody>
          <a:bodyPr>
            <a:normAutofit lnSpcReduction="10000"/>
          </a:bodyPr>
          <a:lstStyle/>
          <a:p>
            <a:r>
              <a:rPr lang="en-US" dirty="0"/>
              <a:t>Entirely different recipe books</a:t>
            </a:r>
          </a:p>
          <a:p>
            <a:r>
              <a:rPr lang="en-US" dirty="0"/>
              <a:t>In this class, I suggest using a different repository for each lab</a:t>
            </a:r>
          </a:p>
        </p:txBody>
      </p:sp>
      <p:pic>
        <p:nvPicPr>
          <p:cNvPr id="32" name="Picture 31">
            <a:extLst>
              <a:ext uri="{FF2B5EF4-FFF2-40B4-BE49-F238E27FC236}">
                <a16:creationId xmlns:a16="http://schemas.microsoft.com/office/drawing/2014/main" id="{3DCC0B6E-ED0C-8DBF-A0F2-7955501E813A}"/>
              </a:ext>
            </a:extLst>
          </p:cNvPr>
          <p:cNvPicPr>
            <a:picLocks noChangeAspect="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8404797" y="2063339"/>
            <a:ext cx="2002723" cy="2002723"/>
          </a:xfrm>
          <a:prstGeom prst="rect">
            <a:avLst/>
          </a:prstGeom>
        </p:spPr>
      </p:pic>
      <p:pic>
        <p:nvPicPr>
          <p:cNvPr id="33" name="Picture 32">
            <a:extLst>
              <a:ext uri="{FF2B5EF4-FFF2-40B4-BE49-F238E27FC236}">
                <a16:creationId xmlns:a16="http://schemas.microsoft.com/office/drawing/2014/main" id="{B66C0CD2-6023-0AB7-AA96-F74AA5B49267}"/>
              </a:ext>
            </a:extLst>
          </p:cNvPr>
          <p:cNvPicPr>
            <a:picLocks noChangeAspect="1"/>
          </p:cNvPicPr>
          <p:nvPr/>
        </p:nvPicPr>
        <p:blipFill>
          <a:blip r:embed="rId2" cstate="screen">
            <a:duotone>
              <a:prstClr val="black"/>
              <a:schemeClr val="accent4">
                <a:tint val="45000"/>
                <a:satMod val="400000"/>
              </a:schemeClr>
            </a:duotone>
            <a:extLst>
              <a:ext uri="{28A0092B-C50C-407E-A947-70E740481C1C}">
                <a14:useLocalDpi xmlns:a14="http://schemas.microsoft.com/office/drawing/2010/main"/>
              </a:ext>
            </a:extLst>
          </a:blip>
          <a:srcRect/>
          <a:stretch>
            <a:fillRect/>
          </a:stretch>
        </p:blipFill>
        <p:spPr>
          <a:xfrm>
            <a:off x="8385586" y="4302601"/>
            <a:ext cx="2002723" cy="2002723"/>
          </a:xfrm>
          <a:prstGeom prst="rect">
            <a:avLst/>
          </a:prstGeom>
        </p:spPr>
      </p:pic>
      <p:pic>
        <p:nvPicPr>
          <p:cNvPr id="34" name="Picture 33">
            <a:extLst>
              <a:ext uri="{FF2B5EF4-FFF2-40B4-BE49-F238E27FC236}">
                <a16:creationId xmlns:a16="http://schemas.microsoft.com/office/drawing/2014/main" id="{CCE9784E-451E-0171-0DC0-75F07EF3A60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548614" y="2077782"/>
            <a:ext cx="2002723" cy="2002723"/>
          </a:xfrm>
          <a:prstGeom prst="rect">
            <a:avLst/>
          </a:prstGeom>
        </p:spPr>
      </p:pic>
      <p:pic>
        <p:nvPicPr>
          <p:cNvPr id="35" name="Picture 34">
            <a:extLst>
              <a:ext uri="{FF2B5EF4-FFF2-40B4-BE49-F238E27FC236}">
                <a16:creationId xmlns:a16="http://schemas.microsoft.com/office/drawing/2014/main" id="{6EE2712C-81A4-00B3-AABD-69F078A4E49D}"/>
              </a:ext>
            </a:extLst>
          </p:cNvPr>
          <p:cNvPicPr>
            <a:picLocks noChangeAspect="1"/>
          </p:cNvPicPr>
          <p:nvPr/>
        </p:nvPicPr>
        <p:blipFill>
          <a:blip r:embed="rId2"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6535263" y="4261386"/>
            <a:ext cx="2002723" cy="2002723"/>
          </a:xfrm>
          <a:prstGeom prst="rect">
            <a:avLst/>
          </a:prstGeom>
        </p:spPr>
      </p:pic>
      <p:sp>
        <p:nvSpPr>
          <p:cNvPr id="36" name="TextBox 35">
            <a:extLst>
              <a:ext uri="{FF2B5EF4-FFF2-40B4-BE49-F238E27FC236}">
                <a16:creationId xmlns:a16="http://schemas.microsoft.com/office/drawing/2014/main" id="{FE4DABE1-2C84-3C82-CA73-AEB0CB795219}"/>
              </a:ext>
            </a:extLst>
          </p:cNvPr>
          <p:cNvSpPr txBox="1"/>
          <p:nvPr/>
        </p:nvSpPr>
        <p:spPr>
          <a:xfrm>
            <a:off x="6874857" y="1701229"/>
            <a:ext cx="1523366" cy="369332"/>
          </a:xfrm>
          <a:prstGeom prst="rect">
            <a:avLst/>
          </a:prstGeom>
          <a:noFill/>
        </p:spPr>
        <p:txBody>
          <a:bodyPr wrap="none" rtlCol="0">
            <a:spAutoFit/>
          </a:bodyPr>
          <a:lstStyle/>
          <a:p>
            <a:r>
              <a:rPr lang="en-US" dirty="0"/>
              <a:t>Lab 1, git repo</a:t>
            </a:r>
          </a:p>
        </p:txBody>
      </p:sp>
      <p:sp>
        <p:nvSpPr>
          <p:cNvPr id="37" name="TextBox 36">
            <a:extLst>
              <a:ext uri="{FF2B5EF4-FFF2-40B4-BE49-F238E27FC236}">
                <a16:creationId xmlns:a16="http://schemas.microsoft.com/office/drawing/2014/main" id="{66E3ECEF-D71E-0C7E-9DD5-3C7714BC2787}"/>
              </a:ext>
            </a:extLst>
          </p:cNvPr>
          <p:cNvSpPr txBox="1"/>
          <p:nvPr/>
        </p:nvSpPr>
        <p:spPr>
          <a:xfrm>
            <a:off x="8584681" y="6230144"/>
            <a:ext cx="1576265" cy="369332"/>
          </a:xfrm>
          <a:prstGeom prst="rect">
            <a:avLst/>
          </a:prstGeom>
          <a:noFill/>
        </p:spPr>
        <p:txBody>
          <a:bodyPr wrap="none" rtlCol="0">
            <a:spAutoFit/>
          </a:bodyPr>
          <a:lstStyle/>
          <a:p>
            <a:r>
              <a:rPr lang="en-US" dirty="0"/>
              <a:t>Lab 4 , git repo</a:t>
            </a:r>
          </a:p>
        </p:txBody>
      </p:sp>
      <p:sp>
        <p:nvSpPr>
          <p:cNvPr id="38" name="TextBox 37">
            <a:extLst>
              <a:ext uri="{FF2B5EF4-FFF2-40B4-BE49-F238E27FC236}">
                <a16:creationId xmlns:a16="http://schemas.microsoft.com/office/drawing/2014/main" id="{0B3A7881-B2DB-C586-9F25-4D3ABE92E966}"/>
              </a:ext>
            </a:extLst>
          </p:cNvPr>
          <p:cNvSpPr txBox="1"/>
          <p:nvPr/>
        </p:nvSpPr>
        <p:spPr>
          <a:xfrm>
            <a:off x="6761842" y="6221034"/>
            <a:ext cx="1576265" cy="369332"/>
          </a:xfrm>
          <a:prstGeom prst="rect">
            <a:avLst/>
          </a:prstGeom>
          <a:noFill/>
        </p:spPr>
        <p:txBody>
          <a:bodyPr wrap="none" rtlCol="0">
            <a:spAutoFit/>
          </a:bodyPr>
          <a:lstStyle/>
          <a:p>
            <a:r>
              <a:rPr lang="en-US" dirty="0"/>
              <a:t>Lab 3 , git repo</a:t>
            </a:r>
          </a:p>
        </p:txBody>
      </p:sp>
      <p:sp>
        <p:nvSpPr>
          <p:cNvPr id="39" name="TextBox 38">
            <a:extLst>
              <a:ext uri="{FF2B5EF4-FFF2-40B4-BE49-F238E27FC236}">
                <a16:creationId xmlns:a16="http://schemas.microsoft.com/office/drawing/2014/main" id="{BE368705-2FED-B53D-C112-6CC522082B06}"/>
              </a:ext>
            </a:extLst>
          </p:cNvPr>
          <p:cNvSpPr txBox="1"/>
          <p:nvPr/>
        </p:nvSpPr>
        <p:spPr>
          <a:xfrm>
            <a:off x="8618025" y="1737082"/>
            <a:ext cx="1576265" cy="369332"/>
          </a:xfrm>
          <a:prstGeom prst="rect">
            <a:avLst/>
          </a:prstGeom>
          <a:noFill/>
        </p:spPr>
        <p:txBody>
          <a:bodyPr wrap="none" rtlCol="0">
            <a:spAutoFit/>
          </a:bodyPr>
          <a:lstStyle/>
          <a:p>
            <a:r>
              <a:rPr lang="en-US" dirty="0"/>
              <a:t>Lab 2 , git repo</a:t>
            </a:r>
          </a:p>
        </p:txBody>
      </p:sp>
      <p:sp>
        <p:nvSpPr>
          <p:cNvPr id="3" name="Rounded Rectangle 2">
            <a:extLst>
              <a:ext uri="{FF2B5EF4-FFF2-40B4-BE49-F238E27FC236}">
                <a16:creationId xmlns:a16="http://schemas.microsoft.com/office/drawing/2014/main" id="{93001664-D596-EB27-FE0B-A84CB0B576A1}"/>
              </a:ext>
            </a:extLst>
          </p:cNvPr>
          <p:cNvSpPr/>
          <p:nvPr/>
        </p:nvSpPr>
        <p:spPr>
          <a:xfrm>
            <a:off x="6329680" y="1694007"/>
            <a:ext cx="4077840" cy="4930529"/>
          </a:xfrm>
          <a:prstGeom prst="round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D2772CC-4AA3-42DE-B57F-F4274C991EB9}"/>
              </a:ext>
            </a:extLst>
          </p:cNvPr>
          <p:cNvSpPr txBox="1"/>
          <p:nvPr/>
        </p:nvSpPr>
        <p:spPr>
          <a:xfrm rot="16200000">
            <a:off x="5259720" y="4076720"/>
            <a:ext cx="1707840" cy="369332"/>
          </a:xfrm>
          <a:prstGeom prst="rect">
            <a:avLst/>
          </a:prstGeom>
          <a:noFill/>
        </p:spPr>
        <p:txBody>
          <a:bodyPr wrap="none" rtlCol="0">
            <a:spAutoFit/>
          </a:bodyPr>
          <a:lstStyle/>
          <a:p>
            <a:r>
              <a:rPr lang="en-US" dirty="0"/>
              <a:t>Your class folder</a:t>
            </a:r>
          </a:p>
        </p:txBody>
      </p:sp>
      <p:sp>
        <p:nvSpPr>
          <p:cNvPr id="6" name="TextBox 5">
            <a:extLst>
              <a:ext uri="{FF2B5EF4-FFF2-40B4-BE49-F238E27FC236}">
                <a16:creationId xmlns:a16="http://schemas.microsoft.com/office/drawing/2014/main" id="{EB36A3A9-3C6C-2A7C-2F9B-3E8E4B27E78C}"/>
              </a:ext>
            </a:extLst>
          </p:cNvPr>
          <p:cNvSpPr txBox="1"/>
          <p:nvPr/>
        </p:nvSpPr>
        <p:spPr>
          <a:xfrm>
            <a:off x="10474208" y="2080903"/>
            <a:ext cx="1712269" cy="3970318"/>
          </a:xfrm>
          <a:prstGeom prst="rect">
            <a:avLst/>
          </a:prstGeom>
          <a:noFill/>
        </p:spPr>
        <p:txBody>
          <a:bodyPr wrap="square" rtlCol="0">
            <a:spAutoFit/>
          </a:bodyPr>
          <a:lstStyle/>
          <a:p>
            <a:pPr algn="ctr"/>
            <a:r>
              <a:rPr lang="en-US" sz="2800" dirty="0">
                <a:solidFill>
                  <a:srgbClr val="C00000"/>
                </a:solidFill>
              </a:rPr>
              <a:t>Do not NEST git repos!</a:t>
            </a:r>
          </a:p>
          <a:p>
            <a:pPr algn="ctr"/>
            <a:endParaRPr lang="en-US" sz="2800" dirty="0">
              <a:solidFill>
                <a:srgbClr val="C00000"/>
              </a:solidFill>
            </a:endParaRPr>
          </a:p>
          <a:p>
            <a:pPr algn="ctr"/>
            <a:r>
              <a:rPr lang="en-US" sz="2800" dirty="0">
                <a:solidFill>
                  <a:srgbClr val="C00000"/>
                </a:solidFill>
              </a:rPr>
              <a:t>Do not git </a:t>
            </a:r>
            <a:r>
              <a:rPr lang="en-US" sz="2800" dirty="0" err="1">
                <a:solidFill>
                  <a:srgbClr val="C00000"/>
                </a:solidFill>
              </a:rPr>
              <a:t>init</a:t>
            </a:r>
            <a:r>
              <a:rPr lang="en-US" sz="2800" dirty="0">
                <a:solidFill>
                  <a:srgbClr val="C00000"/>
                </a:solidFill>
              </a:rPr>
              <a:t> your entire home directory</a:t>
            </a:r>
          </a:p>
        </p:txBody>
      </p:sp>
    </p:spTree>
    <p:extLst>
      <p:ext uri="{BB962C8B-B14F-4D97-AF65-F5344CB8AC3E}">
        <p14:creationId xmlns:p14="http://schemas.microsoft.com/office/powerpoint/2010/main" val="342211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EC747-97AC-1058-FDA3-14B998CD1F8D}"/>
              </a:ext>
            </a:extLst>
          </p:cNvPr>
          <p:cNvSpPr>
            <a:spLocks noGrp="1"/>
          </p:cNvSpPr>
          <p:nvPr>
            <p:ph type="title"/>
          </p:nvPr>
        </p:nvSpPr>
        <p:spPr/>
        <p:txBody>
          <a:bodyPr/>
          <a:lstStyle/>
          <a:p>
            <a:r>
              <a:rPr lang="en-US" sz="3200" dirty="0">
                <a:latin typeface="Roboto" panose="02000000000000000000" pitchFamily="2" charset="0"/>
                <a:ea typeface="Roboto" panose="02000000000000000000" pitchFamily="2" charset="0"/>
                <a:cs typeface="Roboto" panose="02000000000000000000" pitchFamily="2" charset="0"/>
              </a:rPr>
              <a:t>GitHub Branches</a:t>
            </a:r>
          </a:p>
        </p:txBody>
      </p:sp>
      <p:sp>
        <p:nvSpPr>
          <p:cNvPr id="3" name="Content Placeholder 2">
            <a:extLst>
              <a:ext uri="{FF2B5EF4-FFF2-40B4-BE49-F238E27FC236}">
                <a16:creationId xmlns:a16="http://schemas.microsoft.com/office/drawing/2014/main" id="{53096EE8-A6C8-05C7-E3E5-E0C944BD25ED}"/>
              </a:ext>
            </a:extLst>
          </p:cNvPr>
          <p:cNvSpPr>
            <a:spLocks noGrp="1"/>
          </p:cNvSpPr>
          <p:nvPr>
            <p:ph idx="1"/>
          </p:nvPr>
        </p:nvSpPr>
        <p:spPr>
          <a:xfrm>
            <a:off x="4367719" y="233464"/>
            <a:ext cx="7521135" cy="1318952"/>
          </a:xfrm>
        </p:spPr>
        <p:txBody>
          <a:bodyPr>
            <a:normAutofit/>
          </a:bodyPr>
          <a:lstStyle/>
          <a:p>
            <a:r>
              <a:rPr lang="en-US" sz="2000" dirty="0">
                <a:latin typeface="Roboto" panose="02000000000000000000" pitchFamily="2" charset="0"/>
                <a:ea typeface="Roboto" panose="02000000000000000000" pitchFamily="2" charset="0"/>
                <a:cs typeface="Roboto" panose="02000000000000000000" pitchFamily="2" charset="0"/>
              </a:rPr>
              <a:t>Different remote versions of the same shared book</a:t>
            </a:r>
          </a:p>
          <a:p>
            <a:r>
              <a:rPr lang="en-US" sz="2000" dirty="0">
                <a:latin typeface="Roboto" panose="02000000000000000000" pitchFamily="2" charset="0"/>
                <a:ea typeface="Roboto" panose="02000000000000000000" pitchFamily="2" charset="0"/>
                <a:cs typeface="Roboto" panose="02000000000000000000" pitchFamily="2" charset="0"/>
              </a:rPr>
              <a:t>In this class, we will use branches for individual work within a shared project (starting with Lab 1)</a:t>
            </a:r>
          </a:p>
        </p:txBody>
      </p:sp>
      <p:pic>
        <p:nvPicPr>
          <p:cNvPr id="11" name="Picture 10">
            <a:extLst>
              <a:ext uri="{FF2B5EF4-FFF2-40B4-BE49-F238E27FC236}">
                <a16:creationId xmlns:a16="http://schemas.microsoft.com/office/drawing/2014/main" id="{8DD0DD52-6353-3F87-1F4E-EB57F4838239}"/>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5737279" y="4747473"/>
            <a:ext cx="1415682" cy="1415682"/>
          </a:xfrm>
          <a:prstGeom prst="rect">
            <a:avLst/>
          </a:prstGeom>
        </p:spPr>
      </p:pic>
      <p:grpSp>
        <p:nvGrpSpPr>
          <p:cNvPr id="13" name="Group 12">
            <a:extLst>
              <a:ext uri="{FF2B5EF4-FFF2-40B4-BE49-F238E27FC236}">
                <a16:creationId xmlns:a16="http://schemas.microsoft.com/office/drawing/2014/main" id="{EDC55BAF-B24E-E5A4-0C20-D98F6227E254}"/>
              </a:ext>
            </a:extLst>
          </p:cNvPr>
          <p:cNvGrpSpPr/>
          <p:nvPr/>
        </p:nvGrpSpPr>
        <p:grpSpPr>
          <a:xfrm>
            <a:off x="5545279" y="4194825"/>
            <a:ext cx="2004620" cy="2581711"/>
            <a:chOff x="2274191" y="3261095"/>
            <a:chExt cx="2004620" cy="2581711"/>
          </a:xfrm>
        </p:grpSpPr>
        <p:sp>
          <p:nvSpPr>
            <p:cNvPr id="14" name="Rounded Rectangle 13">
              <a:extLst>
                <a:ext uri="{FF2B5EF4-FFF2-40B4-BE49-F238E27FC236}">
                  <a16:creationId xmlns:a16="http://schemas.microsoft.com/office/drawing/2014/main" id="{37B9FA9D-6A45-6306-05BE-5051C1A183D5}"/>
                </a:ext>
              </a:extLst>
            </p:cNvPr>
            <p:cNvSpPr/>
            <p:nvPr/>
          </p:nvSpPr>
          <p:spPr>
            <a:xfrm>
              <a:off x="2372414" y="3261095"/>
              <a:ext cx="1906397" cy="2253012"/>
            </a:xfrm>
            <a:prstGeom prst="roundRect">
              <a:avLst>
                <a:gd name="adj" fmla="val 12298"/>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AA3E98E7-4B46-10D2-9A88-72F85C92074B}"/>
                </a:ext>
              </a:extLst>
            </p:cNvPr>
            <p:cNvSpPr txBox="1"/>
            <p:nvPr/>
          </p:nvSpPr>
          <p:spPr>
            <a:xfrm>
              <a:off x="2274191" y="5504252"/>
              <a:ext cx="1601721" cy="338554"/>
            </a:xfrm>
            <a:prstGeom prst="rect">
              <a:avLst/>
            </a:prstGeom>
            <a:noFill/>
          </p:spPr>
          <p:txBody>
            <a:bodyPr wrap="none" rtlCol="0">
              <a:spAutoFit/>
            </a:bodyPr>
            <a:lstStyle/>
            <a:p>
              <a:r>
                <a:rPr lang="en-US" sz="1600" b="1" dirty="0">
                  <a:latin typeface="Roboto" panose="02000000000000000000" pitchFamily="2" charset="0"/>
                  <a:ea typeface="Roboto" panose="02000000000000000000" pitchFamily="2" charset="0"/>
                  <a:cs typeface="Roboto" panose="02000000000000000000" pitchFamily="2" charset="0"/>
                </a:rPr>
                <a:t>The Restaurant</a:t>
              </a:r>
            </a:p>
          </p:txBody>
        </p:sp>
      </p:grpSp>
      <p:sp>
        <p:nvSpPr>
          <p:cNvPr id="17" name="TextBox 16">
            <a:extLst>
              <a:ext uri="{FF2B5EF4-FFF2-40B4-BE49-F238E27FC236}">
                <a16:creationId xmlns:a16="http://schemas.microsoft.com/office/drawing/2014/main" id="{1AB406C1-EEBF-3B17-B9A4-80DC30FA1B9F}"/>
              </a:ext>
            </a:extLst>
          </p:cNvPr>
          <p:cNvSpPr txBox="1"/>
          <p:nvPr/>
        </p:nvSpPr>
        <p:spPr>
          <a:xfrm>
            <a:off x="5841640" y="4371343"/>
            <a:ext cx="1317990" cy="307777"/>
          </a:xfrm>
          <a:prstGeom prst="rect">
            <a:avLst/>
          </a:prstGeom>
          <a:noFill/>
        </p:spPr>
        <p:txBody>
          <a:bodyPr wrap="square" rtlCol="0">
            <a:spAutoFit/>
          </a:bodyPr>
          <a:lstStyle/>
          <a:p>
            <a:r>
              <a:rPr lang="en-US" sz="1400" b="1" dirty="0">
                <a:solidFill>
                  <a:schemeClr val="accent6"/>
                </a:solidFill>
                <a:latin typeface="Roboto" panose="02000000000000000000" pitchFamily="2" charset="0"/>
                <a:ea typeface="Roboto" panose="02000000000000000000" pitchFamily="2" charset="0"/>
                <a:cs typeface="Roboto" panose="02000000000000000000" pitchFamily="2" charset="0"/>
              </a:rPr>
              <a:t>Local Folder</a:t>
            </a:r>
          </a:p>
        </p:txBody>
      </p:sp>
      <p:pic>
        <p:nvPicPr>
          <p:cNvPr id="25" name="Picture 24">
            <a:extLst>
              <a:ext uri="{FF2B5EF4-FFF2-40B4-BE49-F238E27FC236}">
                <a16:creationId xmlns:a16="http://schemas.microsoft.com/office/drawing/2014/main" id="{0B29B9E6-1A96-BC4B-AB84-96EE860E3E0E}"/>
              </a:ext>
            </a:extLst>
          </p:cNvPr>
          <p:cNvPicPr>
            <a:picLocks noChangeAspect="1"/>
          </p:cNvPicPr>
          <p:nvPr/>
        </p:nvPicPr>
        <p:blipFill>
          <a:blip r:embed="rId2"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0258336" y="4747473"/>
            <a:ext cx="1415682" cy="1415682"/>
          </a:xfrm>
          <a:prstGeom prst="rect">
            <a:avLst/>
          </a:prstGeom>
        </p:spPr>
      </p:pic>
      <p:grpSp>
        <p:nvGrpSpPr>
          <p:cNvPr id="27" name="Group 26">
            <a:extLst>
              <a:ext uri="{FF2B5EF4-FFF2-40B4-BE49-F238E27FC236}">
                <a16:creationId xmlns:a16="http://schemas.microsoft.com/office/drawing/2014/main" id="{47F1823E-074E-3BED-7983-DAF6C60243A4}"/>
              </a:ext>
            </a:extLst>
          </p:cNvPr>
          <p:cNvGrpSpPr/>
          <p:nvPr/>
        </p:nvGrpSpPr>
        <p:grpSpPr>
          <a:xfrm>
            <a:off x="9884280" y="4194825"/>
            <a:ext cx="2186676" cy="2581711"/>
            <a:chOff x="2092135" y="3261095"/>
            <a:chExt cx="2186676" cy="2581711"/>
          </a:xfrm>
        </p:grpSpPr>
        <p:sp>
          <p:nvSpPr>
            <p:cNvPr id="28" name="Rounded Rectangle 27">
              <a:extLst>
                <a:ext uri="{FF2B5EF4-FFF2-40B4-BE49-F238E27FC236}">
                  <a16:creationId xmlns:a16="http://schemas.microsoft.com/office/drawing/2014/main" id="{FA435E09-3776-5754-02D2-1F763340B4ED}"/>
                </a:ext>
              </a:extLst>
            </p:cNvPr>
            <p:cNvSpPr/>
            <p:nvPr/>
          </p:nvSpPr>
          <p:spPr>
            <a:xfrm>
              <a:off x="2244561" y="3261095"/>
              <a:ext cx="2034250" cy="2253012"/>
            </a:xfrm>
            <a:prstGeom prst="roundRect">
              <a:avLst>
                <a:gd name="adj" fmla="val 12298"/>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Roboto" panose="02000000000000000000" pitchFamily="2" charset="0"/>
                <a:ea typeface="Roboto" panose="02000000000000000000" pitchFamily="2" charset="0"/>
                <a:cs typeface="Roboto" panose="02000000000000000000" pitchFamily="2" charset="0"/>
              </a:endParaRPr>
            </a:p>
          </p:txBody>
        </p:sp>
        <p:sp>
          <p:nvSpPr>
            <p:cNvPr id="29" name="TextBox 28">
              <a:extLst>
                <a:ext uri="{FF2B5EF4-FFF2-40B4-BE49-F238E27FC236}">
                  <a16:creationId xmlns:a16="http://schemas.microsoft.com/office/drawing/2014/main" id="{32A03170-BB01-4FE3-DCCB-493CEAE15739}"/>
                </a:ext>
              </a:extLst>
            </p:cNvPr>
            <p:cNvSpPr txBox="1"/>
            <p:nvPr/>
          </p:nvSpPr>
          <p:spPr>
            <a:xfrm>
              <a:off x="2092135" y="5504252"/>
              <a:ext cx="1988045" cy="338554"/>
            </a:xfrm>
            <a:prstGeom prst="rect">
              <a:avLst/>
            </a:prstGeom>
            <a:noFill/>
          </p:spPr>
          <p:txBody>
            <a:bodyPr wrap="none" rtlCol="0">
              <a:spAutoFit/>
            </a:bodyPr>
            <a:lstStyle/>
            <a:p>
              <a:r>
                <a:rPr lang="en-US" sz="1600" b="1" dirty="0">
                  <a:latin typeface="Roboto" panose="02000000000000000000" pitchFamily="2" charset="0"/>
                  <a:ea typeface="Roboto" panose="02000000000000000000" pitchFamily="2" charset="0"/>
                  <a:cs typeface="Roboto" panose="02000000000000000000" pitchFamily="2" charset="0"/>
                </a:rPr>
                <a:t>Another Restaurant</a:t>
              </a:r>
            </a:p>
          </p:txBody>
        </p:sp>
      </p:grpSp>
      <p:sp>
        <p:nvSpPr>
          <p:cNvPr id="31" name="TextBox 30">
            <a:extLst>
              <a:ext uri="{FF2B5EF4-FFF2-40B4-BE49-F238E27FC236}">
                <a16:creationId xmlns:a16="http://schemas.microsoft.com/office/drawing/2014/main" id="{3FF26C6E-D5DF-8F27-38A7-E3DE252502BA}"/>
              </a:ext>
            </a:extLst>
          </p:cNvPr>
          <p:cNvSpPr txBox="1"/>
          <p:nvPr/>
        </p:nvSpPr>
        <p:spPr>
          <a:xfrm>
            <a:off x="10362697" y="4371343"/>
            <a:ext cx="1317990" cy="307777"/>
          </a:xfrm>
          <a:prstGeom prst="rect">
            <a:avLst/>
          </a:prstGeom>
          <a:noFill/>
        </p:spPr>
        <p:txBody>
          <a:bodyPr wrap="square" rtlCol="0">
            <a:spAutoFit/>
          </a:bodyPr>
          <a:lstStyle/>
          <a:p>
            <a:r>
              <a:rPr lang="en-US" sz="1400" b="1" dirty="0">
                <a:solidFill>
                  <a:schemeClr val="accent6"/>
                </a:solidFill>
                <a:latin typeface="Roboto" panose="02000000000000000000" pitchFamily="2" charset="0"/>
                <a:ea typeface="Roboto" panose="02000000000000000000" pitchFamily="2" charset="0"/>
                <a:cs typeface="Roboto" panose="02000000000000000000" pitchFamily="2" charset="0"/>
              </a:rPr>
              <a:t>Local Folder</a:t>
            </a:r>
          </a:p>
        </p:txBody>
      </p:sp>
      <p:sp>
        <p:nvSpPr>
          <p:cNvPr id="33" name="TextBox 32">
            <a:extLst>
              <a:ext uri="{FF2B5EF4-FFF2-40B4-BE49-F238E27FC236}">
                <a16:creationId xmlns:a16="http://schemas.microsoft.com/office/drawing/2014/main" id="{A3ACC9D2-96BD-FA56-2FFB-7790897BE708}"/>
              </a:ext>
            </a:extLst>
          </p:cNvPr>
          <p:cNvSpPr txBox="1"/>
          <p:nvPr/>
        </p:nvSpPr>
        <p:spPr>
          <a:xfrm>
            <a:off x="7356965" y="4017619"/>
            <a:ext cx="2750049" cy="584775"/>
          </a:xfrm>
          <a:prstGeom prst="rect">
            <a:avLst/>
          </a:prstGeom>
          <a:noFill/>
        </p:spPr>
        <p:txBody>
          <a:bodyPr wrap="square" rtlCol="0">
            <a:spAutoFit/>
          </a:bodyPr>
          <a:lstStyle/>
          <a:p>
            <a:pPr algn="ctr"/>
            <a:r>
              <a:rPr lang="en-US" sz="1600" dirty="0">
                <a:latin typeface="Roboto" panose="02000000000000000000" pitchFamily="2" charset="0"/>
                <a:ea typeface="Roboto" panose="02000000000000000000" pitchFamily="2" charset="0"/>
                <a:cs typeface="Roboto" panose="02000000000000000000" pitchFamily="2" charset="0"/>
              </a:rPr>
              <a:t>Shared recipe book online (“</a:t>
            </a:r>
            <a:r>
              <a:rPr lang="en-US" sz="1600" dirty="0">
                <a:solidFill>
                  <a:schemeClr val="accent6"/>
                </a:solidFill>
                <a:latin typeface="Roboto" panose="02000000000000000000" pitchFamily="2" charset="0"/>
                <a:ea typeface="Roboto" panose="02000000000000000000" pitchFamily="2" charset="0"/>
                <a:cs typeface="Roboto" panose="02000000000000000000" pitchFamily="2" charset="0"/>
              </a:rPr>
              <a:t>remote</a:t>
            </a:r>
            <a:r>
              <a:rPr lang="en-US" sz="1600" dirty="0">
                <a:latin typeface="Roboto" panose="02000000000000000000" pitchFamily="2" charset="0"/>
                <a:ea typeface="Roboto" panose="02000000000000000000" pitchFamily="2" charset="0"/>
                <a:cs typeface="Roboto" panose="02000000000000000000" pitchFamily="2" charset="0"/>
              </a:rPr>
              <a:t>”)</a:t>
            </a:r>
          </a:p>
        </p:txBody>
      </p:sp>
      <p:sp>
        <p:nvSpPr>
          <p:cNvPr id="34" name="Bent Arrow 33">
            <a:extLst>
              <a:ext uri="{FF2B5EF4-FFF2-40B4-BE49-F238E27FC236}">
                <a16:creationId xmlns:a16="http://schemas.microsoft.com/office/drawing/2014/main" id="{E9DE25F4-EE2C-20BF-446A-6827158B389D}"/>
              </a:ext>
            </a:extLst>
          </p:cNvPr>
          <p:cNvSpPr/>
          <p:nvPr/>
        </p:nvSpPr>
        <p:spPr>
          <a:xfrm flipH="1">
            <a:off x="9744383" y="3078113"/>
            <a:ext cx="1290695" cy="1116711"/>
          </a:xfrm>
          <a:prstGeom prst="bentArrow">
            <a:avLst>
              <a:gd name="adj1" fmla="val 12690"/>
              <a:gd name="adj2" fmla="val 21923"/>
              <a:gd name="adj3" fmla="val 25000"/>
              <a:gd name="adj4" fmla="val 3267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5" name="Bent Arrow 34">
            <a:extLst>
              <a:ext uri="{FF2B5EF4-FFF2-40B4-BE49-F238E27FC236}">
                <a16:creationId xmlns:a16="http://schemas.microsoft.com/office/drawing/2014/main" id="{9B364473-80CD-2D69-F6F1-851C878B42F8}"/>
              </a:ext>
            </a:extLst>
          </p:cNvPr>
          <p:cNvSpPr/>
          <p:nvPr/>
        </p:nvSpPr>
        <p:spPr>
          <a:xfrm>
            <a:off x="6344051" y="3077997"/>
            <a:ext cx="1290695" cy="1116828"/>
          </a:xfrm>
          <a:prstGeom prst="bentArrow">
            <a:avLst>
              <a:gd name="adj1" fmla="val 12690"/>
              <a:gd name="adj2" fmla="val 21923"/>
              <a:gd name="adj3" fmla="val 25000"/>
              <a:gd name="adj4" fmla="val 3267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1" name="TextBox 40">
            <a:extLst>
              <a:ext uri="{FF2B5EF4-FFF2-40B4-BE49-F238E27FC236}">
                <a16:creationId xmlns:a16="http://schemas.microsoft.com/office/drawing/2014/main" id="{898E82E3-6972-613B-FB83-053DA108D36C}"/>
              </a:ext>
            </a:extLst>
          </p:cNvPr>
          <p:cNvSpPr txBox="1"/>
          <p:nvPr/>
        </p:nvSpPr>
        <p:spPr>
          <a:xfrm>
            <a:off x="9724120" y="2081521"/>
            <a:ext cx="2211771" cy="584775"/>
          </a:xfrm>
          <a:prstGeom prst="rect">
            <a:avLst/>
          </a:prstGeom>
          <a:noFill/>
        </p:spPr>
        <p:txBody>
          <a:bodyPr wrap="square" rtlCol="0">
            <a:spAutoFit/>
          </a:bodyPr>
          <a:lstStyle/>
          <a:p>
            <a:r>
              <a:rPr lang="en-US" sz="1600" dirty="0">
                <a:solidFill>
                  <a:schemeClr val="accent6"/>
                </a:solidFill>
                <a:latin typeface="Roboto" panose="02000000000000000000" pitchFamily="2" charset="0"/>
                <a:ea typeface="Roboto" panose="02000000000000000000" pitchFamily="2" charset="0"/>
                <a:cs typeface="Roboto" panose="02000000000000000000" pitchFamily="2" charset="0"/>
              </a:rPr>
              <a:t>Main/master</a:t>
            </a:r>
            <a:r>
              <a:rPr lang="en-US" sz="1600" dirty="0">
                <a:latin typeface="Roboto" panose="02000000000000000000" pitchFamily="2" charset="0"/>
                <a:ea typeface="Roboto" panose="02000000000000000000" pitchFamily="2" charset="0"/>
                <a:cs typeface="Roboto" panose="02000000000000000000" pitchFamily="2" charset="0"/>
              </a:rPr>
              <a:t>: default branch alias</a:t>
            </a:r>
          </a:p>
        </p:txBody>
      </p:sp>
      <p:sp>
        <p:nvSpPr>
          <p:cNvPr id="42" name="TextBox 41">
            <a:extLst>
              <a:ext uri="{FF2B5EF4-FFF2-40B4-BE49-F238E27FC236}">
                <a16:creationId xmlns:a16="http://schemas.microsoft.com/office/drawing/2014/main" id="{5E35E11B-F051-A807-A4A5-E14A7411241E}"/>
              </a:ext>
            </a:extLst>
          </p:cNvPr>
          <p:cNvSpPr txBox="1"/>
          <p:nvPr/>
        </p:nvSpPr>
        <p:spPr>
          <a:xfrm>
            <a:off x="5991727" y="2253473"/>
            <a:ext cx="1665073" cy="584775"/>
          </a:xfrm>
          <a:prstGeom prst="rect">
            <a:avLst/>
          </a:prstGeom>
          <a:noFill/>
        </p:spPr>
        <p:txBody>
          <a:bodyPr wrap="square" rtlCol="0">
            <a:spAutoFit/>
          </a:bodyPr>
          <a:lstStyle/>
          <a:p>
            <a:pPr algn="ctr"/>
            <a:r>
              <a:rPr lang="en-US" sz="1600" dirty="0">
                <a:solidFill>
                  <a:schemeClr val="accent6"/>
                </a:solidFill>
                <a:latin typeface="Roboto" panose="02000000000000000000" pitchFamily="2" charset="0"/>
                <a:ea typeface="Roboto" panose="02000000000000000000" pitchFamily="2" charset="0"/>
                <a:cs typeface="Roboto" panose="02000000000000000000" pitchFamily="2" charset="0"/>
              </a:rPr>
              <a:t>Origin</a:t>
            </a:r>
            <a:r>
              <a:rPr lang="en-US" sz="1600" dirty="0">
                <a:latin typeface="Roboto" panose="02000000000000000000" pitchFamily="2" charset="0"/>
                <a:ea typeface="Roboto" panose="02000000000000000000" pitchFamily="2" charset="0"/>
                <a:cs typeface="Roboto" panose="02000000000000000000" pitchFamily="2" charset="0"/>
              </a:rPr>
              <a:t>: “remote” alias</a:t>
            </a:r>
          </a:p>
        </p:txBody>
      </p:sp>
      <p:sp>
        <p:nvSpPr>
          <p:cNvPr id="43" name="TextBox 42">
            <a:extLst>
              <a:ext uri="{FF2B5EF4-FFF2-40B4-BE49-F238E27FC236}">
                <a16:creationId xmlns:a16="http://schemas.microsoft.com/office/drawing/2014/main" id="{5022F25C-9961-3135-9217-F6FF332709FC}"/>
              </a:ext>
            </a:extLst>
          </p:cNvPr>
          <p:cNvSpPr txBox="1"/>
          <p:nvPr/>
        </p:nvSpPr>
        <p:spPr>
          <a:xfrm>
            <a:off x="9503116" y="1731260"/>
            <a:ext cx="931665" cy="338554"/>
          </a:xfrm>
          <a:prstGeom prst="rect">
            <a:avLst/>
          </a:prstGeom>
          <a:noFill/>
        </p:spPr>
        <p:txBody>
          <a:bodyPr wrap="none" rtlCol="0">
            <a:spAutoFit/>
          </a:bodyPr>
          <a:lstStyle/>
          <a:p>
            <a:r>
              <a:rPr lang="en-US" sz="1600" dirty="0">
                <a:solidFill>
                  <a:schemeClr val="accent6"/>
                </a:solidFill>
                <a:latin typeface="Roboto" panose="02000000000000000000" pitchFamily="2" charset="0"/>
                <a:ea typeface="Roboto" panose="02000000000000000000" pitchFamily="2" charset="0"/>
                <a:cs typeface="Roboto" panose="02000000000000000000" pitchFamily="2" charset="0"/>
              </a:rPr>
              <a:t>branch1</a:t>
            </a:r>
          </a:p>
        </p:txBody>
      </p:sp>
      <p:sp>
        <p:nvSpPr>
          <p:cNvPr id="44" name="TextBox 43">
            <a:extLst>
              <a:ext uri="{FF2B5EF4-FFF2-40B4-BE49-F238E27FC236}">
                <a16:creationId xmlns:a16="http://schemas.microsoft.com/office/drawing/2014/main" id="{F0A80A66-3C8A-0DE2-5896-599FAF0B94CE}"/>
              </a:ext>
            </a:extLst>
          </p:cNvPr>
          <p:cNvSpPr txBox="1"/>
          <p:nvPr/>
        </p:nvSpPr>
        <p:spPr>
          <a:xfrm>
            <a:off x="9321014" y="1519149"/>
            <a:ext cx="931665" cy="338554"/>
          </a:xfrm>
          <a:prstGeom prst="rect">
            <a:avLst/>
          </a:prstGeom>
          <a:noFill/>
        </p:spPr>
        <p:txBody>
          <a:bodyPr wrap="none" rtlCol="0">
            <a:spAutoFit/>
          </a:bodyPr>
          <a:lstStyle/>
          <a:p>
            <a:r>
              <a:rPr lang="en-US" sz="1600" dirty="0">
                <a:solidFill>
                  <a:schemeClr val="accent6"/>
                </a:solidFill>
                <a:latin typeface="Roboto" panose="02000000000000000000" pitchFamily="2" charset="0"/>
                <a:ea typeface="Roboto" panose="02000000000000000000" pitchFamily="2" charset="0"/>
                <a:cs typeface="Roboto" panose="02000000000000000000" pitchFamily="2" charset="0"/>
              </a:rPr>
              <a:t>branch2</a:t>
            </a:r>
          </a:p>
        </p:txBody>
      </p:sp>
      <p:sp>
        <p:nvSpPr>
          <p:cNvPr id="45" name="TextBox 44">
            <a:extLst>
              <a:ext uri="{FF2B5EF4-FFF2-40B4-BE49-F238E27FC236}">
                <a16:creationId xmlns:a16="http://schemas.microsoft.com/office/drawing/2014/main" id="{6F2D4599-3BE3-ACC5-BDF9-C57D1818F468}"/>
              </a:ext>
            </a:extLst>
          </p:cNvPr>
          <p:cNvSpPr txBox="1"/>
          <p:nvPr/>
        </p:nvSpPr>
        <p:spPr>
          <a:xfrm>
            <a:off x="9085740" y="1315888"/>
            <a:ext cx="931665" cy="338554"/>
          </a:xfrm>
          <a:prstGeom prst="rect">
            <a:avLst/>
          </a:prstGeom>
          <a:noFill/>
        </p:spPr>
        <p:txBody>
          <a:bodyPr wrap="none" rtlCol="0">
            <a:spAutoFit/>
          </a:bodyPr>
          <a:lstStyle/>
          <a:p>
            <a:r>
              <a:rPr lang="en-US" sz="1600" dirty="0">
                <a:solidFill>
                  <a:schemeClr val="accent6"/>
                </a:solidFill>
                <a:latin typeface="Roboto" panose="02000000000000000000" pitchFamily="2" charset="0"/>
                <a:ea typeface="Roboto" panose="02000000000000000000" pitchFamily="2" charset="0"/>
                <a:cs typeface="Roboto" panose="02000000000000000000" pitchFamily="2" charset="0"/>
              </a:rPr>
              <a:t>branch3</a:t>
            </a:r>
          </a:p>
        </p:txBody>
      </p:sp>
      <p:pic>
        <p:nvPicPr>
          <p:cNvPr id="46" name="Picture 45">
            <a:extLst>
              <a:ext uri="{FF2B5EF4-FFF2-40B4-BE49-F238E27FC236}">
                <a16:creationId xmlns:a16="http://schemas.microsoft.com/office/drawing/2014/main" id="{D6D45A2A-C6A5-F38D-751B-391F7C920EE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a:xfrm>
            <a:off x="7412820" y="1557696"/>
            <a:ext cx="2002723" cy="2002723"/>
          </a:xfrm>
          <a:prstGeom prst="rect">
            <a:avLst/>
          </a:prstGeom>
        </p:spPr>
      </p:pic>
      <p:pic>
        <p:nvPicPr>
          <p:cNvPr id="47" name="Picture 46">
            <a:extLst>
              <a:ext uri="{FF2B5EF4-FFF2-40B4-BE49-F238E27FC236}">
                <a16:creationId xmlns:a16="http://schemas.microsoft.com/office/drawing/2014/main" id="{2F42EDDB-90CA-9C97-1DFE-A01E2D2F12EB}"/>
              </a:ext>
            </a:extLst>
          </p:cNvPr>
          <p:cNvPicPr>
            <a:picLocks noChangeAspect="1"/>
          </p:cNvPicPr>
          <p:nvPr/>
        </p:nvPicPr>
        <p:blipFill>
          <a:blip r:embed="rId5"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7565220" y="1710096"/>
            <a:ext cx="2002723" cy="2002723"/>
          </a:xfrm>
          <a:prstGeom prst="rect">
            <a:avLst/>
          </a:prstGeom>
        </p:spPr>
      </p:pic>
      <p:pic>
        <p:nvPicPr>
          <p:cNvPr id="48" name="Picture 47">
            <a:extLst>
              <a:ext uri="{FF2B5EF4-FFF2-40B4-BE49-F238E27FC236}">
                <a16:creationId xmlns:a16="http://schemas.microsoft.com/office/drawing/2014/main" id="{7A50957B-9561-FF47-A5EA-11E67A879052}"/>
              </a:ext>
            </a:extLst>
          </p:cNvPr>
          <p:cNvPicPr>
            <a:picLocks noChangeAspect="1"/>
          </p:cNvPicPr>
          <p:nvPr/>
        </p:nvPicPr>
        <p:blipFill>
          <a:blip r:embed="rId6"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7717620" y="1862496"/>
            <a:ext cx="2002723" cy="2002723"/>
          </a:xfrm>
          <a:prstGeom prst="rect">
            <a:avLst/>
          </a:prstGeom>
        </p:spPr>
      </p:pic>
      <p:pic>
        <p:nvPicPr>
          <p:cNvPr id="49" name="Picture 48">
            <a:extLst>
              <a:ext uri="{FF2B5EF4-FFF2-40B4-BE49-F238E27FC236}">
                <a16:creationId xmlns:a16="http://schemas.microsoft.com/office/drawing/2014/main" id="{3D91471C-6421-BC1D-3CCB-6E8B42A4AC1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870020" y="2014896"/>
            <a:ext cx="2002723" cy="2002723"/>
          </a:xfrm>
          <a:prstGeom prst="rect">
            <a:avLst/>
          </a:prstGeom>
        </p:spPr>
      </p:pic>
    </p:spTree>
    <p:extLst>
      <p:ext uri="{BB962C8B-B14F-4D97-AF65-F5344CB8AC3E}">
        <p14:creationId xmlns:p14="http://schemas.microsoft.com/office/powerpoint/2010/main" val="237994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0AE9B7-94E2-F9C2-485B-F533B272EE0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0FA0B25-D152-6B8D-E431-97CEEFAC4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D4A4F509-0D3C-F215-7484-2C0E7441CFC4}"/>
              </a:ext>
            </a:extLst>
          </p:cNvPr>
          <p:cNvSpPr/>
          <p:nvPr/>
        </p:nvSpPr>
        <p:spPr>
          <a:xfrm>
            <a:off x="963699" y="1809897"/>
            <a:ext cx="506752" cy="273594"/>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65E3762D-1A72-7C3A-E8BC-500D7FC76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37B2AB28-3C58-967F-1AE8-4102EC8452AB}"/>
              </a:ext>
            </a:extLst>
          </p:cNvPr>
          <p:cNvSpPr>
            <a:spLocks noGrp="1"/>
          </p:cNvSpPr>
          <p:nvPr>
            <p:ph type="title"/>
          </p:nvPr>
        </p:nvSpPr>
        <p:spPr>
          <a:xfrm>
            <a:off x="4306782" y="215827"/>
            <a:ext cx="6842460" cy="739511"/>
          </a:xfrm>
        </p:spPr>
        <p:txBody>
          <a:bodyPr anchor="b">
            <a:normAutofit/>
          </a:bodyPr>
          <a:lstStyle/>
          <a:p>
            <a:pPr algn="ctr"/>
            <a:r>
              <a:rPr lang="en-US" sz="3600" dirty="0">
                <a:solidFill>
                  <a:schemeClr val="tx2"/>
                </a:solidFill>
                <a:latin typeface="Roboto" panose="02000000000000000000" pitchFamily="2" charset="0"/>
                <a:ea typeface="Roboto" panose="02000000000000000000" pitchFamily="2" charset="0"/>
                <a:cs typeface="Roboto" panose="02000000000000000000" pitchFamily="2" charset="0"/>
              </a:rPr>
              <a:t>GitHub (remote, online)</a:t>
            </a:r>
          </a:p>
        </p:txBody>
      </p:sp>
      <p:grpSp>
        <p:nvGrpSpPr>
          <p:cNvPr id="12" name="Group 11">
            <a:extLst>
              <a:ext uri="{FF2B5EF4-FFF2-40B4-BE49-F238E27FC236}">
                <a16:creationId xmlns:a16="http://schemas.microsoft.com/office/drawing/2014/main" id="{8E2C073B-CD42-CE39-9099-8B8AD29648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A49B58B5-C475-6806-5C56-51862DA03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4" name="Freeform: Shape 13">
              <a:extLst>
                <a:ext uri="{FF2B5EF4-FFF2-40B4-BE49-F238E27FC236}">
                  <a16:creationId xmlns:a16="http://schemas.microsoft.com/office/drawing/2014/main" id="{C4A5AD68-7C3E-29DE-201D-AFF0899FC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5" name="Freeform: Shape 14">
              <a:extLst>
                <a:ext uri="{FF2B5EF4-FFF2-40B4-BE49-F238E27FC236}">
                  <a16:creationId xmlns:a16="http://schemas.microsoft.com/office/drawing/2014/main" id="{1852C2D6-ADA1-D9C1-F73C-CC94DA4E14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16" name="Freeform: Shape 15">
              <a:extLst>
                <a:ext uri="{FF2B5EF4-FFF2-40B4-BE49-F238E27FC236}">
                  <a16:creationId xmlns:a16="http://schemas.microsoft.com/office/drawing/2014/main" id="{89DEA0ED-7A15-AC03-D7C3-0E889727C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grpSp>
      <p:grpSp>
        <p:nvGrpSpPr>
          <p:cNvPr id="18" name="Group 17">
            <a:extLst>
              <a:ext uri="{FF2B5EF4-FFF2-40B4-BE49-F238E27FC236}">
                <a16:creationId xmlns:a16="http://schemas.microsoft.com/office/drawing/2014/main" id="{80032B9E-333A-D337-DD4C-6D98D09EEF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8DEE7565-8C61-12ED-43D0-7A35308B5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0" name="Freeform: Shape 19">
              <a:extLst>
                <a:ext uri="{FF2B5EF4-FFF2-40B4-BE49-F238E27FC236}">
                  <a16:creationId xmlns:a16="http://schemas.microsoft.com/office/drawing/2014/main" id="{2289EF16-BA23-D24A-0457-D3CE2C2F9C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1" name="Freeform: Shape 20">
              <a:extLst>
                <a:ext uri="{FF2B5EF4-FFF2-40B4-BE49-F238E27FC236}">
                  <a16:creationId xmlns:a16="http://schemas.microsoft.com/office/drawing/2014/main" id="{56CF66D4-0537-A7E4-7BF3-DEE8D08698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sp>
          <p:nvSpPr>
            <p:cNvPr id="22" name="Freeform: Shape 21">
              <a:extLst>
                <a:ext uri="{FF2B5EF4-FFF2-40B4-BE49-F238E27FC236}">
                  <a16:creationId xmlns:a16="http://schemas.microsoft.com/office/drawing/2014/main" id="{77E150B4-6BC2-9884-F54A-A1491777A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cs typeface="Roboto" panose="02000000000000000000" pitchFamily="2" charset="0"/>
              </a:endParaRPr>
            </a:p>
          </p:txBody>
        </p:sp>
      </p:grpSp>
      <p:pic>
        <p:nvPicPr>
          <p:cNvPr id="35" name="Content Placeholder 34" descr="A screenshot of a computer&#10;&#10;AI-generated content may be incorrect.">
            <a:extLst>
              <a:ext uri="{FF2B5EF4-FFF2-40B4-BE49-F238E27FC236}">
                <a16:creationId xmlns:a16="http://schemas.microsoft.com/office/drawing/2014/main" id="{A33E1225-1B46-7C34-A520-B92A0C7B42A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908097" y="991358"/>
            <a:ext cx="10645922" cy="5866640"/>
          </a:xfrm>
        </p:spPr>
      </p:pic>
      <p:sp>
        <p:nvSpPr>
          <p:cNvPr id="36" name="TextBox 35">
            <a:extLst>
              <a:ext uri="{FF2B5EF4-FFF2-40B4-BE49-F238E27FC236}">
                <a16:creationId xmlns:a16="http://schemas.microsoft.com/office/drawing/2014/main" id="{9573A705-0EE5-0051-B778-BC42C74A5854}"/>
              </a:ext>
            </a:extLst>
          </p:cNvPr>
          <p:cNvSpPr txBox="1"/>
          <p:nvPr/>
        </p:nvSpPr>
        <p:spPr>
          <a:xfrm>
            <a:off x="1241854" y="5497310"/>
            <a:ext cx="3257623"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cs typeface="Roboto" panose="02000000000000000000" pitchFamily="2" charset="0"/>
              </a:rPr>
              <a:t>Organizations you have joined</a:t>
            </a:r>
          </a:p>
        </p:txBody>
      </p:sp>
      <p:sp>
        <p:nvSpPr>
          <p:cNvPr id="37" name="TextBox 36">
            <a:extLst>
              <a:ext uri="{FF2B5EF4-FFF2-40B4-BE49-F238E27FC236}">
                <a16:creationId xmlns:a16="http://schemas.microsoft.com/office/drawing/2014/main" id="{B42F748F-7D8F-0AB7-B212-970FA0926A28}"/>
              </a:ext>
            </a:extLst>
          </p:cNvPr>
          <p:cNvSpPr txBox="1"/>
          <p:nvPr/>
        </p:nvSpPr>
        <p:spPr>
          <a:xfrm>
            <a:off x="1050324" y="2167998"/>
            <a:ext cx="2326278"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cs typeface="Roboto" panose="02000000000000000000" pitchFamily="2" charset="0"/>
              </a:rPr>
              <a:t>Full list of your repos</a:t>
            </a:r>
          </a:p>
        </p:txBody>
      </p:sp>
      <p:sp>
        <p:nvSpPr>
          <p:cNvPr id="38" name="TextBox 37">
            <a:extLst>
              <a:ext uri="{FF2B5EF4-FFF2-40B4-BE49-F238E27FC236}">
                <a16:creationId xmlns:a16="http://schemas.microsoft.com/office/drawing/2014/main" id="{9F0FA819-66CD-7CF9-9896-6FA1FBD9FD68}"/>
              </a:ext>
            </a:extLst>
          </p:cNvPr>
          <p:cNvSpPr txBox="1"/>
          <p:nvPr/>
        </p:nvSpPr>
        <p:spPr>
          <a:xfrm>
            <a:off x="10196318" y="2012926"/>
            <a:ext cx="1631587" cy="646331"/>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cs typeface="Roboto" panose="02000000000000000000" pitchFamily="2" charset="0"/>
              </a:rPr>
              <a:t>Settings is in this menu</a:t>
            </a:r>
          </a:p>
        </p:txBody>
      </p:sp>
      <p:sp>
        <p:nvSpPr>
          <p:cNvPr id="39" name="TextBox 38">
            <a:extLst>
              <a:ext uri="{FF2B5EF4-FFF2-40B4-BE49-F238E27FC236}">
                <a16:creationId xmlns:a16="http://schemas.microsoft.com/office/drawing/2014/main" id="{CD38C419-F89D-DD3D-80C1-FDFE662D4586}"/>
              </a:ext>
            </a:extLst>
          </p:cNvPr>
          <p:cNvSpPr txBox="1"/>
          <p:nvPr/>
        </p:nvSpPr>
        <p:spPr>
          <a:xfrm>
            <a:off x="5724387" y="1946694"/>
            <a:ext cx="2170787"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cs typeface="Roboto" panose="02000000000000000000" pitchFamily="2" charset="0"/>
              </a:rPr>
              <a:t>Pinned repositories</a:t>
            </a:r>
          </a:p>
        </p:txBody>
      </p:sp>
      <p:cxnSp>
        <p:nvCxnSpPr>
          <p:cNvPr id="41" name="Straight Arrow Connector 40">
            <a:extLst>
              <a:ext uri="{FF2B5EF4-FFF2-40B4-BE49-F238E27FC236}">
                <a16:creationId xmlns:a16="http://schemas.microsoft.com/office/drawing/2014/main" id="{0B35FC05-DB17-DC42-938A-8D0F8CBAE2EB}"/>
              </a:ext>
            </a:extLst>
          </p:cNvPr>
          <p:cNvCxnSpPr>
            <a:cxnSpLocks/>
          </p:cNvCxnSpPr>
          <p:nvPr/>
        </p:nvCxnSpPr>
        <p:spPr>
          <a:xfrm flipV="1">
            <a:off x="1890584" y="1946694"/>
            <a:ext cx="55605" cy="3067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F0D2574-6CFD-CE21-DB5D-21E38CF05D2E}"/>
              </a:ext>
            </a:extLst>
          </p:cNvPr>
          <p:cNvCxnSpPr>
            <a:cxnSpLocks/>
          </p:cNvCxnSpPr>
          <p:nvPr/>
        </p:nvCxnSpPr>
        <p:spPr>
          <a:xfrm flipV="1">
            <a:off x="2742553" y="5296072"/>
            <a:ext cx="588801" cy="320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91C43156-6DB8-D10D-784F-8C385C68E69E}"/>
              </a:ext>
            </a:extLst>
          </p:cNvPr>
          <p:cNvCxnSpPr>
            <a:cxnSpLocks/>
          </p:cNvCxnSpPr>
          <p:nvPr/>
        </p:nvCxnSpPr>
        <p:spPr>
          <a:xfrm flipV="1">
            <a:off x="11351800" y="1809897"/>
            <a:ext cx="0" cy="2735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2" name="Picture 51" descr="A screenshot of a computer&#10;&#10;AI-generated content may be incorrect.">
            <a:extLst>
              <a:ext uri="{FF2B5EF4-FFF2-40B4-BE49-F238E27FC236}">
                <a16:creationId xmlns:a16="http://schemas.microsoft.com/office/drawing/2014/main" id="{E3FB3A04-1610-2DD3-1DB4-BCBB3D5649F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03350" y="991358"/>
            <a:ext cx="10650359" cy="5871520"/>
          </a:xfrm>
          <a:prstGeom prst="rect">
            <a:avLst/>
          </a:prstGeom>
        </p:spPr>
      </p:pic>
      <p:sp>
        <p:nvSpPr>
          <p:cNvPr id="53" name="TextBox 52">
            <a:extLst>
              <a:ext uri="{FF2B5EF4-FFF2-40B4-BE49-F238E27FC236}">
                <a16:creationId xmlns:a16="http://schemas.microsoft.com/office/drawing/2014/main" id="{429B9141-38F3-F315-5A44-AB90269423DA}"/>
              </a:ext>
            </a:extLst>
          </p:cNvPr>
          <p:cNvSpPr txBox="1"/>
          <p:nvPr/>
        </p:nvSpPr>
        <p:spPr>
          <a:xfrm>
            <a:off x="6017740" y="2253483"/>
            <a:ext cx="1822935"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cs typeface="Roboto" panose="02000000000000000000" pitchFamily="2" charset="0"/>
              </a:rPr>
              <a:t>Full list of repos</a:t>
            </a:r>
          </a:p>
        </p:txBody>
      </p:sp>
      <p:pic>
        <p:nvPicPr>
          <p:cNvPr id="48" name="Picture 47" descr="A screenshot of a computer&#10;&#10;AI-generated content may be incorrect.">
            <a:extLst>
              <a:ext uri="{FF2B5EF4-FFF2-40B4-BE49-F238E27FC236}">
                <a16:creationId xmlns:a16="http://schemas.microsoft.com/office/drawing/2014/main" id="{5AA60FC1-2F2A-DE79-6AE0-BA1E66CD306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8602" y="955338"/>
            <a:ext cx="10668251" cy="5902662"/>
          </a:xfrm>
          <a:prstGeom prst="rect">
            <a:avLst/>
          </a:prstGeom>
        </p:spPr>
      </p:pic>
      <p:sp>
        <p:nvSpPr>
          <p:cNvPr id="56" name="TextBox 55">
            <a:extLst>
              <a:ext uri="{FF2B5EF4-FFF2-40B4-BE49-F238E27FC236}">
                <a16:creationId xmlns:a16="http://schemas.microsoft.com/office/drawing/2014/main" id="{38439629-3054-A7C6-4907-CCABBD8D064B}"/>
              </a:ext>
            </a:extLst>
          </p:cNvPr>
          <p:cNvSpPr txBox="1"/>
          <p:nvPr/>
        </p:nvSpPr>
        <p:spPr>
          <a:xfrm>
            <a:off x="1430805" y="3618074"/>
            <a:ext cx="1915297" cy="1200329"/>
          </a:xfrm>
          <a:prstGeom prst="rect">
            <a:avLst/>
          </a:prstGeom>
          <a:noFill/>
        </p:spPr>
        <p:txBody>
          <a:bodyPr wrap="square" rtlCol="0">
            <a:spAutoFit/>
          </a:bodyPr>
          <a:lstStyle/>
          <a:p>
            <a:pPr algn="r"/>
            <a:r>
              <a:rPr lang="en-US" dirty="0">
                <a:latin typeface="Roboto" panose="02000000000000000000" pitchFamily="2" charset="0"/>
                <a:ea typeface="Roboto" panose="02000000000000000000" pitchFamily="2" charset="0"/>
                <a:cs typeface="Roboto" panose="02000000000000000000" pitchFamily="2" charset="0"/>
              </a:rPr>
              <a:t>Looks like the folder structure on your local computer</a:t>
            </a:r>
          </a:p>
        </p:txBody>
      </p:sp>
      <p:sp>
        <p:nvSpPr>
          <p:cNvPr id="58" name="TextBox 57">
            <a:extLst>
              <a:ext uri="{FF2B5EF4-FFF2-40B4-BE49-F238E27FC236}">
                <a16:creationId xmlns:a16="http://schemas.microsoft.com/office/drawing/2014/main" id="{18B9D270-5434-13C0-7713-5FD47B0A0B0A}"/>
              </a:ext>
            </a:extLst>
          </p:cNvPr>
          <p:cNvSpPr txBox="1"/>
          <p:nvPr/>
        </p:nvSpPr>
        <p:spPr>
          <a:xfrm>
            <a:off x="1460201" y="2328643"/>
            <a:ext cx="1915297" cy="369332"/>
          </a:xfrm>
          <a:prstGeom prst="rect">
            <a:avLst/>
          </a:prstGeom>
          <a:noFill/>
        </p:spPr>
        <p:txBody>
          <a:bodyPr wrap="square" rtlCol="0">
            <a:spAutoFit/>
          </a:bodyPr>
          <a:lstStyle/>
          <a:p>
            <a:pPr algn="r"/>
            <a:r>
              <a:rPr lang="en-US" dirty="0">
                <a:latin typeface="Roboto" panose="02000000000000000000" pitchFamily="2" charset="0"/>
                <a:ea typeface="Roboto" panose="02000000000000000000" pitchFamily="2" charset="0"/>
                <a:cs typeface="Roboto" panose="02000000000000000000" pitchFamily="2" charset="0"/>
              </a:rPr>
              <a:t>Current branch</a:t>
            </a:r>
          </a:p>
        </p:txBody>
      </p:sp>
      <p:sp>
        <p:nvSpPr>
          <p:cNvPr id="59" name="TextBox 58">
            <a:extLst>
              <a:ext uri="{FF2B5EF4-FFF2-40B4-BE49-F238E27FC236}">
                <a16:creationId xmlns:a16="http://schemas.microsoft.com/office/drawing/2014/main" id="{089D89C6-DD0F-6401-CEB7-8F1BCE04ADCF}"/>
              </a:ext>
            </a:extLst>
          </p:cNvPr>
          <p:cNvSpPr txBox="1"/>
          <p:nvPr/>
        </p:nvSpPr>
        <p:spPr>
          <a:xfrm>
            <a:off x="7596075" y="2174754"/>
            <a:ext cx="2994560" cy="307777"/>
          </a:xfrm>
          <a:prstGeom prst="rect">
            <a:avLst/>
          </a:prstGeom>
          <a:noFill/>
        </p:spPr>
        <p:txBody>
          <a:bodyPr wrap="square" rtlCol="0">
            <a:spAutoFit/>
          </a:bodyPr>
          <a:lstStyle/>
          <a:p>
            <a:r>
              <a:rPr lang="en-US" sz="1400" dirty="0">
                <a:latin typeface="Roboto" panose="02000000000000000000" pitchFamily="2" charset="0"/>
                <a:ea typeface="Roboto" panose="02000000000000000000" pitchFamily="2" charset="0"/>
                <a:cs typeface="Roboto" panose="02000000000000000000" pitchFamily="2" charset="0"/>
              </a:rPr>
              <a:t>Download the code or clone repo</a:t>
            </a:r>
          </a:p>
        </p:txBody>
      </p:sp>
      <p:cxnSp>
        <p:nvCxnSpPr>
          <p:cNvPr id="61" name="Elbow Connector 60">
            <a:extLst>
              <a:ext uri="{FF2B5EF4-FFF2-40B4-BE49-F238E27FC236}">
                <a16:creationId xmlns:a16="http://schemas.microsoft.com/office/drawing/2014/main" id="{ED3621D4-1DDC-7B22-5302-8DD219D0E605}"/>
              </a:ext>
            </a:extLst>
          </p:cNvPr>
          <p:cNvCxnSpPr>
            <a:cxnSpLocks/>
            <a:stCxn id="59" idx="1"/>
          </p:cNvCxnSpPr>
          <p:nvPr/>
        </p:nvCxnSpPr>
        <p:spPr>
          <a:xfrm rot="10800000" flipV="1">
            <a:off x="7253035" y="2328642"/>
            <a:ext cx="343041" cy="107909"/>
          </a:xfrm>
          <a:prstGeom prst="bentConnector3">
            <a:avLst>
              <a:gd name="adj1" fmla="val 100430"/>
            </a:avLst>
          </a:prstGeom>
          <a:ln>
            <a:tailEnd type="triangle"/>
          </a:ln>
        </p:spPr>
        <p:style>
          <a:lnRef idx="1">
            <a:schemeClr val="accent1"/>
          </a:lnRef>
          <a:fillRef idx="0">
            <a:schemeClr val="accent1"/>
          </a:fillRef>
          <a:effectRef idx="0">
            <a:schemeClr val="accent1"/>
          </a:effectRef>
          <a:fontRef idx="minor">
            <a:schemeClr val="tx1"/>
          </a:fontRef>
        </p:style>
      </p:cxnSp>
      <p:sp>
        <p:nvSpPr>
          <p:cNvPr id="1031" name="TextBox 1030">
            <a:extLst>
              <a:ext uri="{FF2B5EF4-FFF2-40B4-BE49-F238E27FC236}">
                <a16:creationId xmlns:a16="http://schemas.microsoft.com/office/drawing/2014/main" id="{5CD01BA1-DF92-B069-BC16-E9C2A4A571A6}"/>
              </a:ext>
            </a:extLst>
          </p:cNvPr>
          <p:cNvSpPr txBox="1"/>
          <p:nvPr/>
        </p:nvSpPr>
        <p:spPr>
          <a:xfrm>
            <a:off x="1309949" y="2607685"/>
            <a:ext cx="2092239" cy="369332"/>
          </a:xfrm>
          <a:prstGeom prst="rect">
            <a:avLst/>
          </a:prstGeom>
          <a:noFill/>
        </p:spPr>
        <p:txBody>
          <a:bodyPr wrap="none" rtlCol="0">
            <a:spAutoFit/>
          </a:bodyPr>
          <a:lstStyle/>
          <a:p>
            <a:r>
              <a:rPr lang="en-US" dirty="0"/>
              <a:t>Most recent commit</a:t>
            </a:r>
          </a:p>
        </p:txBody>
      </p:sp>
    </p:spTree>
    <p:extLst>
      <p:ext uri="{BB962C8B-B14F-4D97-AF65-F5344CB8AC3E}">
        <p14:creationId xmlns:p14="http://schemas.microsoft.com/office/powerpoint/2010/main" val="221812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53" grpId="0"/>
      <p:bldP spid="56" grpId="0"/>
      <p:bldP spid="58" grpId="0"/>
      <p:bldP spid="59" grpId="0"/>
      <p:bldP spid="10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3E191-870F-0057-111F-9E77FEE29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787A9-892B-8433-0096-E82E8475783D}"/>
              </a:ext>
            </a:extLst>
          </p:cNvPr>
          <p:cNvSpPr>
            <a:spLocks noGrp="1"/>
          </p:cNvSpPr>
          <p:nvPr>
            <p:ph type="title"/>
          </p:nvPr>
        </p:nvSpPr>
        <p:spPr/>
        <p:txBody>
          <a:bodyPr/>
          <a:lstStyle/>
          <a:p>
            <a:r>
              <a:rPr lang="en-US" dirty="0"/>
              <a:t>LET’S PRACTICE!</a:t>
            </a:r>
            <a:br>
              <a:rPr lang="en-US" dirty="0"/>
            </a:br>
            <a:r>
              <a:rPr lang="en-US" dirty="0"/>
              <a:t>Getting set up with GitHub</a:t>
            </a:r>
          </a:p>
        </p:txBody>
      </p:sp>
      <p:sp>
        <p:nvSpPr>
          <p:cNvPr id="3" name="Content Placeholder 2">
            <a:extLst>
              <a:ext uri="{FF2B5EF4-FFF2-40B4-BE49-F238E27FC236}">
                <a16:creationId xmlns:a16="http://schemas.microsoft.com/office/drawing/2014/main" id="{AF74C97B-4628-67AA-B6AA-80341D850A94}"/>
              </a:ext>
            </a:extLst>
          </p:cNvPr>
          <p:cNvSpPr>
            <a:spLocks noGrp="1"/>
          </p:cNvSpPr>
          <p:nvPr>
            <p:ph idx="1"/>
          </p:nvPr>
        </p:nvSpPr>
        <p:spPr>
          <a:xfrm>
            <a:off x="5554361" y="281165"/>
            <a:ext cx="6367175" cy="6443662"/>
          </a:xfrm>
        </p:spPr>
        <p:txBody>
          <a:bodyPr>
            <a:normAutofit lnSpcReduction="10000"/>
          </a:bodyPr>
          <a:lstStyle/>
          <a:p>
            <a:pPr marL="0" indent="0">
              <a:buNone/>
            </a:pPr>
            <a:r>
              <a:rPr lang="en-US" sz="2000" dirty="0">
                <a:solidFill>
                  <a:schemeClr val="accent6"/>
                </a:solidFill>
              </a:rPr>
              <a:t>Complete Steps 3-7 in the checklist.</a:t>
            </a:r>
          </a:p>
          <a:p>
            <a:pPr marL="0" indent="0">
              <a:buNone/>
            </a:pPr>
            <a:endParaRPr lang="en-US" sz="2000" dirty="0">
              <a:solidFill>
                <a:schemeClr val="tx1"/>
              </a:solidFill>
            </a:endParaRPr>
          </a:p>
          <a:p>
            <a:pPr marL="0" indent="0">
              <a:buNone/>
            </a:pPr>
            <a:r>
              <a:rPr lang="en-US" sz="2000" dirty="0">
                <a:solidFill>
                  <a:schemeClr val="tx1"/>
                </a:solidFill>
              </a:rPr>
              <a:t>You will be </a:t>
            </a:r>
            <a:r>
              <a:rPr lang="en-US" sz="2000" dirty="0">
                <a:solidFill>
                  <a:schemeClr val="accent6"/>
                </a:solidFill>
              </a:rPr>
              <a:t>forking</a:t>
            </a:r>
            <a:r>
              <a:rPr lang="en-US" sz="2000" dirty="0">
                <a:solidFill>
                  <a:schemeClr val="tx1"/>
                </a:solidFill>
              </a:rPr>
              <a:t> my repo so that you have your own local copy AND your own remote copy. Then when you push/pull, you contribute to YOUR copy. But you can still pull from mine. </a:t>
            </a:r>
          </a:p>
          <a:p>
            <a:pPr marL="0" indent="0">
              <a:buNone/>
            </a:pPr>
            <a:endParaRPr lang="en-US" sz="2000" dirty="0">
              <a:solidFill>
                <a:schemeClr val="tx1"/>
              </a:solidFill>
            </a:endParaRPr>
          </a:p>
          <a:p>
            <a:pPr marL="0" indent="0">
              <a:buNone/>
            </a:pPr>
            <a:r>
              <a:rPr lang="en-US" sz="2000" dirty="0">
                <a:solidFill>
                  <a:schemeClr val="tx1"/>
                </a:solidFill>
              </a:rPr>
              <a:t>You should </a:t>
            </a:r>
            <a:r>
              <a:rPr lang="en-US" sz="2000" dirty="0">
                <a:solidFill>
                  <a:schemeClr val="accent2"/>
                </a:solidFill>
              </a:rPr>
              <a:t>show completion of these steps before class on Thursday</a:t>
            </a:r>
            <a:r>
              <a:rPr lang="en-US" sz="2000" dirty="0">
                <a:solidFill>
                  <a:schemeClr val="tx1"/>
                </a:solidFill>
              </a:rPr>
              <a:t>. That means you can complete the steps today and hand in the checklist at the end of class, meet with me before Thursday, or (if everything was successful) turn it in Thursday at the beginning of class.</a:t>
            </a:r>
          </a:p>
          <a:p>
            <a:pPr marL="0" indent="0">
              <a:buNone/>
            </a:pPr>
            <a:endParaRPr lang="en-US" sz="2000" dirty="0">
              <a:solidFill>
                <a:schemeClr val="tx1"/>
              </a:solidFill>
            </a:endParaRPr>
          </a:p>
          <a:p>
            <a:pPr marL="0" indent="0">
              <a:buNone/>
            </a:pPr>
            <a:r>
              <a:rPr lang="en-US" sz="2000" b="1" u="sng" dirty="0">
                <a:solidFill>
                  <a:schemeClr val="tx1"/>
                </a:solidFill>
              </a:rPr>
              <a:t>On Friday/beyond:</a:t>
            </a:r>
            <a:r>
              <a:rPr lang="en-US" sz="2000" dirty="0">
                <a:solidFill>
                  <a:schemeClr val="tx1"/>
                </a:solidFill>
              </a:rPr>
              <a:t> </a:t>
            </a:r>
            <a:r>
              <a:rPr lang="en-US" sz="2000" dirty="0">
                <a:solidFill>
                  <a:schemeClr val="accent6"/>
                </a:solidFill>
              </a:rPr>
              <a:t>git </a:t>
            </a:r>
            <a:r>
              <a:rPr lang="en-US" sz="2000" dirty="0" err="1">
                <a:solidFill>
                  <a:schemeClr val="accent6"/>
                </a:solidFill>
              </a:rPr>
              <a:t>init</a:t>
            </a:r>
            <a:r>
              <a:rPr lang="en-US" sz="2000" dirty="0">
                <a:solidFill>
                  <a:schemeClr val="accent6"/>
                </a:solidFill>
              </a:rPr>
              <a:t> </a:t>
            </a:r>
            <a:r>
              <a:rPr lang="en-US" sz="2000" dirty="0">
                <a:solidFill>
                  <a:schemeClr val="tx1"/>
                </a:solidFill>
              </a:rPr>
              <a:t>your own repo, add collaborators, and push and pull to your own repos</a:t>
            </a:r>
          </a:p>
          <a:p>
            <a:pPr>
              <a:buFontTx/>
              <a:buChar char="-"/>
            </a:pPr>
            <a:r>
              <a:rPr lang="en-US" sz="2000" dirty="0">
                <a:solidFill>
                  <a:schemeClr val="tx1"/>
                </a:solidFill>
              </a:rPr>
              <a:t>You will pull content from the repo you are forking today</a:t>
            </a:r>
          </a:p>
          <a:p>
            <a:pPr>
              <a:buFontTx/>
              <a:buChar char="-"/>
            </a:pPr>
            <a:r>
              <a:rPr lang="en-US" sz="2000" dirty="0">
                <a:solidFill>
                  <a:schemeClr val="tx1"/>
                </a:solidFill>
              </a:rPr>
              <a:t>I suggest making a new repo for each lab, add the appropriate content, and share with peers</a:t>
            </a:r>
          </a:p>
        </p:txBody>
      </p:sp>
      <p:sp>
        <p:nvSpPr>
          <p:cNvPr id="4" name="TextBox 3">
            <a:extLst>
              <a:ext uri="{FF2B5EF4-FFF2-40B4-BE49-F238E27FC236}">
                <a16:creationId xmlns:a16="http://schemas.microsoft.com/office/drawing/2014/main" id="{4B642D4B-779E-B31B-A70A-2F48AB7CCF7E}"/>
              </a:ext>
            </a:extLst>
          </p:cNvPr>
          <p:cNvSpPr txBox="1"/>
          <p:nvPr/>
        </p:nvSpPr>
        <p:spPr>
          <a:xfrm>
            <a:off x="55606" y="5801497"/>
            <a:ext cx="5244769" cy="923330"/>
          </a:xfrm>
          <a:prstGeom prst="rect">
            <a:avLst/>
          </a:prstGeom>
          <a:noFill/>
        </p:spPr>
        <p:txBody>
          <a:bodyPr wrap="none" rtlCol="0">
            <a:spAutoFit/>
          </a:bodyPr>
          <a:lstStyle/>
          <a:p>
            <a:r>
              <a:rPr lang="en-US" dirty="0"/>
              <a:t>Stand your name card on its edge when you are done.</a:t>
            </a:r>
          </a:p>
          <a:p>
            <a:r>
              <a:rPr lang="en-US" dirty="0"/>
              <a:t>Help your neighbors!</a:t>
            </a:r>
          </a:p>
          <a:p>
            <a:r>
              <a:rPr lang="en-US" dirty="0"/>
              <a:t>If you need a TA/instructor, raise your hand!</a:t>
            </a:r>
          </a:p>
        </p:txBody>
      </p:sp>
    </p:spTree>
    <p:extLst>
      <p:ext uri="{BB962C8B-B14F-4D97-AF65-F5344CB8AC3E}">
        <p14:creationId xmlns:p14="http://schemas.microsoft.com/office/powerpoint/2010/main" val="4279492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35A61A-9D8F-7F2D-26A9-2A7B7FC22269}"/>
              </a:ext>
            </a:extLst>
          </p:cNvPr>
          <p:cNvSpPr txBox="1"/>
          <p:nvPr/>
        </p:nvSpPr>
        <p:spPr>
          <a:xfrm>
            <a:off x="4770794" y="0"/>
            <a:ext cx="5367480" cy="5910401"/>
          </a:xfrm>
          <a:prstGeom prst="rect">
            <a:avLst/>
          </a:prstGeom>
          <a:noFill/>
        </p:spPr>
        <p:txBody>
          <a:bodyPr wrap="square" rtlCol="0">
            <a:spAutoFit/>
          </a:bodyPr>
          <a:lstStyle/>
          <a:p>
            <a:pPr algn="ctr">
              <a:lnSpc>
                <a:spcPct val="150000"/>
              </a:lnSpc>
            </a:pPr>
            <a:r>
              <a:rPr lang="en-US" sz="3200" dirty="0">
                <a:latin typeface=""/>
                <a:ea typeface="SF Pro Semibold" pitchFamily="2" charset="0"/>
                <a:cs typeface="SF Pro Semibold" pitchFamily="2" charset="0"/>
              </a:rPr>
              <a:t>PULL FROM REMOTE </a:t>
            </a:r>
            <a:endParaRPr lang="en-US" sz="3200" dirty="0">
              <a:latin typeface=""/>
              <a:ea typeface="SF Pro Semibold" pitchFamily="2" charset="0"/>
              <a:cs typeface="SF Pro Semibold" pitchFamily="2" charset="0"/>
              <a:sym typeface="Wingdings" pitchFamily="2" charset="2"/>
            </a:endParaRPr>
          </a:p>
          <a:p>
            <a:pPr algn="ctr">
              <a:lnSpc>
                <a:spcPct val="150000"/>
              </a:lnSpc>
            </a:pPr>
            <a:r>
              <a:rPr lang="en-US" sz="3200" dirty="0">
                <a:latin typeface=""/>
                <a:ea typeface="SF Pro Semibold" pitchFamily="2" charset="0"/>
                <a:cs typeface="SF Pro Semibold" pitchFamily="2" charset="0"/>
                <a:sym typeface="Wingdings" pitchFamily="2" charset="2"/>
              </a:rPr>
              <a:t> </a:t>
            </a:r>
          </a:p>
          <a:p>
            <a:pPr algn="ctr">
              <a:lnSpc>
                <a:spcPct val="150000"/>
              </a:lnSpc>
            </a:pPr>
            <a:r>
              <a:rPr lang="en-US" sz="3200" dirty="0">
                <a:latin typeface=""/>
                <a:ea typeface="SF Pro Semibold" pitchFamily="2" charset="0"/>
                <a:cs typeface="SF Pro Semibold" pitchFamily="2" charset="0"/>
                <a:sym typeface="Wingdings" pitchFamily="2" charset="2"/>
              </a:rPr>
              <a:t>OPEN FOLDER LOCALLY </a:t>
            </a:r>
          </a:p>
          <a:p>
            <a:pPr algn="ctr">
              <a:lnSpc>
                <a:spcPct val="150000"/>
              </a:lnSpc>
            </a:pPr>
            <a:endParaRPr lang="en-US" sz="3200" dirty="0">
              <a:latin typeface=""/>
              <a:ea typeface="SF Pro Semibold" pitchFamily="2" charset="0"/>
              <a:cs typeface="SF Pro Semibold" pitchFamily="2" charset="0"/>
              <a:sym typeface="Wingdings" pitchFamily="2" charset="2"/>
            </a:endParaRPr>
          </a:p>
          <a:p>
            <a:pPr algn="ctr">
              <a:lnSpc>
                <a:spcPct val="150000"/>
              </a:lnSpc>
            </a:pPr>
            <a:r>
              <a:rPr lang="en-US" sz="3200" dirty="0">
                <a:latin typeface=""/>
                <a:ea typeface="SF Pro Semibold" pitchFamily="2" charset="0"/>
                <a:cs typeface="SF Pro Semibold" pitchFamily="2" charset="0"/>
                <a:sym typeface="Wingdings" pitchFamily="2" charset="2"/>
              </a:rPr>
              <a:t>CODE &amp; SAVE </a:t>
            </a:r>
          </a:p>
          <a:p>
            <a:pPr algn="ctr">
              <a:lnSpc>
                <a:spcPct val="150000"/>
              </a:lnSpc>
            </a:pPr>
            <a:endParaRPr lang="en-US" sz="3200" dirty="0">
              <a:latin typeface=""/>
              <a:ea typeface="SF Pro Semibold" pitchFamily="2" charset="0"/>
              <a:cs typeface="SF Pro Semibold" pitchFamily="2" charset="0"/>
              <a:sym typeface="Wingdings" pitchFamily="2" charset="2"/>
            </a:endParaRPr>
          </a:p>
          <a:p>
            <a:pPr algn="ctr">
              <a:lnSpc>
                <a:spcPct val="150000"/>
              </a:lnSpc>
            </a:pPr>
            <a:r>
              <a:rPr lang="en-US" sz="3200" dirty="0">
                <a:latin typeface=""/>
                <a:ea typeface="SF Pro Semibold" pitchFamily="2" charset="0"/>
                <a:cs typeface="SF Pro Semibold" pitchFamily="2" charset="0"/>
                <a:sym typeface="Wingdings" pitchFamily="2" charset="2"/>
              </a:rPr>
              <a:t> COMMIT CHANGES, PUSH TO REMOTE</a:t>
            </a:r>
            <a:endParaRPr lang="en-US" sz="3200" dirty="0">
              <a:latin typeface=""/>
              <a:ea typeface="SF Pro Semibold" pitchFamily="2" charset="0"/>
              <a:cs typeface="SF Pro Semibold" pitchFamily="2" charset="0"/>
            </a:endParaRPr>
          </a:p>
        </p:txBody>
      </p:sp>
      <p:sp>
        <p:nvSpPr>
          <p:cNvPr id="5" name="Down Arrow 4">
            <a:extLst>
              <a:ext uri="{FF2B5EF4-FFF2-40B4-BE49-F238E27FC236}">
                <a16:creationId xmlns:a16="http://schemas.microsoft.com/office/drawing/2014/main" id="{EEBC13C8-C2F2-D601-DE0A-423090BAC59E}"/>
              </a:ext>
            </a:extLst>
          </p:cNvPr>
          <p:cNvSpPr/>
          <p:nvPr/>
        </p:nvSpPr>
        <p:spPr>
          <a:xfrm>
            <a:off x="7303252" y="686489"/>
            <a:ext cx="316523" cy="8911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
              <a:ea typeface="SF Pro Semibold" pitchFamily="2" charset="0"/>
              <a:cs typeface="SF Pro Semibold" pitchFamily="2" charset="0"/>
            </a:endParaRPr>
          </a:p>
        </p:txBody>
      </p:sp>
      <p:sp>
        <p:nvSpPr>
          <p:cNvPr id="6" name="Down Arrow 5">
            <a:extLst>
              <a:ext uri="{FF2B5EF4-FFF2-40B4-BE49-F238E27FC236}">
                <a16:creationId xmlns:a16="http://schemas.microsoft.com/office/drawing/2014/main" id="{02D08B88-1364-2D89-61B0-6AA10A834D2C}"/>
              </a:ext>
            </a:extLst>
          </p:cNvPr>
          <p:cNvSpPr/>
          <p:nvPr/>
        </p:nvSpPr>
        <p:spPr>
          <a:xfrm>
            <a:off x="7303252" y="3707605"/>
            <a:ext cx="316523" cy="8911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
              <a:ea typeface="SF Pro Semibold" pitchFamily="2" charset="0"/>
              <a:cs typeface="SF Pro Semibold" pitchFamily="2" charset="0"/>
            </a:endParaRPr>
          </a:p>
        </p:txBody>
      </p:sp>
      <p:sp>
        <p:nvSpPr>
          <p:cNvPr id="7" name="Down Arrow 6">
            <a:extLst>
              <a:ext uri="{FF2B5EF4-FFF2-40B4-BE49-F238E27FC236}">
                <a16:creationId xmlns:a16="http://schemas.microsoft.com/office/drawing/2014/main" id="{97087232-2A35-0963-4CB1-B8D59C4B109B}"/>
              </a:ext>
            </a:extLst>
          </p:cNvPr>
          <p:cNvSpPr/>
          <p:nvPr/>
        </p:nvSpPr>
        <p:spPr>
          <a:xfrm>
            <a:off x="7296273" y="2264176"/>
            <a:ext cx="316523" cy="8911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
              <a:ea typeface="SF Pro Semibold" pitchFamily="2" charset="0"/>
              <a:cs typeface="SF Pro Semibold" pitchFamily="2" charset="0"/>
            </a:endParaRPr>
          </a:p>
        </p:txBody>
      </p:sp>
      <p:sp>
        <p:nvSpPr>
          <p:cNvPr id="11" name="Title 10">
            <a:extLst>
              <a:ext uri="{FF2B5EF4-FFF2-40B4-BE49-F238E27FC236}">
                <a16:creationId xmlns:a16="http://schemas.microsoft.com/office/drawing/2014/main" id="{25341766-6755-D634-FCCA-B4C02A525F26}"/>
              </a:ext>
            </a:extLst>
          </p:cNvPr>
          <p:cNvSpPr>
            <a:spLocks noGrp="1"/>
          </p:cNvSpPr>
          <p:nvPr>
            <p:ph type="title"/>
          </p:nvPr>
        </p:nvSpPr>
        <p:spPr/>
        <p:txBody>
          <a:bodyPr>
            <a:normAutofit/>
          </a:bodyPr>
          <a:lstStyle/>
          <a:p>
            <a:r>
              <a:rPr lang="en-US" sz="4000" dirty="0">
                <a:solidFill>
                  <a:schemeClr val="tx2"/>
                </a:solidFill>
              </a:rPr>
              <a:t>General protocol for EVERY coding session</a:t>
            </a:r>
            <a:endParaRPr lang="en-US" sz="4000" dirty="0"/>
          </a:p>
        </p:txBody>
      </p:sp>
      <p:sp>
        <p:nvSpPr>
          <p:cNvPr id="2" name="TextBox 1">
            <a:extLst>
              <a:ext uri="{FF2B5EF4-FFF2-40B4-BE49-F238E27FC236}">
                <a16:creationId xmlns:a16="http://schemas.microsoft.com/office/drawing/2014/main" id="{52CE4EC8-B80D-7766-F702-FC2742B97530}"/>
              </a:ext>
            </a:extLst>
          </p:cNvPr>
          <p:cNvSpPr txBox="1"/>
          <p:nvPr/>
        </p:nvSpPr>
        <p:spPr>
          <a:xfrm>
            <a:off x="5368973" y="6027003"/>
            <a:ext cx="4171122" cy="830997"/>
          </a:xfrm>
          <a:prstGeom prst="rect">
            <a:avLst/>
          </a:prstGeom>
          <a:noFill/>
        </p:spPr>
        <p:txBody>
          <a:bodyPr wrap="square" rtlCol="0">
            <a:spAutoFit/>
          </a:bodyPr>
          <a:lstStyle/>
          <a:p>
            <a:pPr algn="ctr"/>
            <a:r>
              <a:rPr lang="en-US" sz="2400" dirty="0">
                <a:latin typeface="Roboto" panose="02000000000000000000" pitchFamily="2" charset="0"/>
                <a:ea typeface="Roboto" panose="02000000000000000000" pitchFamily="2" charset="0"/>
                <a:cs typeface="Roboto" panose="02000000000000000000" pitchFamily="2" charset="0"/>
              </a:rPr>
              <a:t>When you’re happy with your code, open a PULL REQUEST</a:t>
            </a:r>
          </a:p>
        </p:txBody>
      </p:sp>
      <p:sp>
        <p:nvSpPr>
          <p:cNvPr id="3" name="Down Arrow 2">
            <a:extLst>
              <a:ext uri="{FF2B5EF4-FFF2-40B4-BE49-F238E27FC236}">
                <a16:creationId xmlns:a16="http://schemas.microsoft.com/office/drawing/2014/main" id="{4B165075-C7CA-ED1D-9B89-938A3D272E41}"/>
              </a:ext>
            </a:extLst>
          </p:cNvPr>
          <p:cNvSpPr/>
          <p:nvPr/>
        </p:nvSpPr>
        <p:spPr>
          <a:xfrm>
            <a:off x="7303252" y="5837523"/>
            <a:ext cx="316523" cy="33398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600">
              <a:latin typeface=""/>
              <a:ea typeface="SF Pro Semibold" pitchFamily="2" charset="0"/>
              <a:cs typeface="SF Pro Semibold" pitchFamily="2" charset="0"/>
            </a:endParaRPr>
          </a:p>
        </p:txBody>
      </p:sp>
    </p:spTree>
    <p:extLst>
      <p:ext uri="{BB962C8B-B14F-4D97-AF65-F5344CB8AC3E}">
        <p14:creationId xmlns:p14="http://schemas.microsoft.com/office/powerpoint/2010/main" val="37913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 grpId="0" animBg="1"/>
      <p:bldP spid="7" grpId="0" animBg="1"/>
      <p:bldP spid="2"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65B0BB00-7D25-0765-82A2-67C9A85668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6984" y="142102"/>
            <a:ext cx="7004224" cy="5043673"/>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D1831AA9-DFA7-675D-18DE-DC8C803AB6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0602" y="142102"/>
            <a:ext cx="7004224" cy="5036922"/>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1315975D-A941-3637-F288-0F64E3BDA4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6350" y="142102"/>
            <a:ext cx="7004224" cy="505361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8D8C64ED-E6D9-CB4B-2B87-84242E969F8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4193" y="142102"/>
            <a:ext cx="7004224" cy="5030162"/>
          </a:xfrm>
          <a:prstGeom prst="rect">
            <a:avLst/>
          </a:prstGeom>
        </p:spPr>
      </p:pic>
      <p:sp>
        <p:nvSpPr>
          <p:cNvPr id="2" name="Title 1">
            <a:extLst>
              <a:ext uri="{FF2B5EF4-FFF2-40B4-BE49-F238E27FC236}">
                <a16:creationId xmlns:a16="http://schemas.microsoft.com/office/drawing/2014/main" id="{A57CE056-F159-0D59-FB14-0FE7AF742103}"/>
              </a:ext>
            </a:extLst>
          </p:cNvPr>
          <p:cNvSpPr>
            <a:spLocks noGrp="1"/>
          </p:cNvSpPr>
          <p:nvPr>
            <p:ph type="title"/>
          </p:nvPr>
        </p:nvSpPr>
        <p:spPr/>
        <p:txBody>
          <a:bodyPr/>
          <a:lstStyle/>
          <a:p>
            <a:r>
              <a:rPr lang="en-US" dirty="0"/>
              <a:t>Getting set up with GitHub Desktop &amp; git on command line</a:t>
            </a:r>
          </a:p>
        </p:txBody>
      </p:sp>
      <p:pic>
        <p:nvPicPr>
          <p:cNvPr id="11" name="Picture 2" descr="Learning Series: Get started with GitHub in Visual Studio -">
            <a:extLst>
              <a:ext uri="{FF2B5EF4-FFF2-40B4-BE49-F238E27FC236}">
                <a16:creationId xmlns:a16="http://schemas.microsoft.com/office/drawing/2014/main" id="{487452CB-CB6A-5C7C-AE35-CF2F89EF2F8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3780" y="215319"/>
            <a:ext cx="3521874" cy="203268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0466FDC8-99A8-7281-3A8F-3503AD14D544}"/>
              </a:ext>
            </a:extLst>
          </p:cNvPr>
          <p:cNvSpPr txBox="1"/>
          <p:nvPr/>
        </p:nvSpPr>
        <p:spPr>
          <a:xfrm>
            <a:off x="8669874" y="2395710"/>
            <a:ext cx="2908568" cy="923330"/>
          </a:xfrm>
          <a:prstGeom prst="rect">
            <a:avLst/>
          </a:prstGeom>
          <a:noFill/>
        </p:spPr>
        <p:txBody>
          <a:bodyPr wrap="square" rtlCol="0">
            <a:spAutoFit/>
          </a:bodyPr>
          <a:lstStyle/>
          <a:p>
            <a:r>
              <a:rPr lang="en-US" dirty="0">
                <a:solidFill>
                  <a:schemeClr val="accent6"/>
                </a:solidFill>
              </a:rPr>
              <a:t>Make sure your local path is putting this new repo INSIDE the folder from earlier!</a:t>
            </a:r>
          </a:p>
        </p:txBody>
      </p:sp>
      <p:sp>
        <p:nvSpPr>
          <p:cNvPr id="12" name="TextBox 11">
            <a:extLst>
              <a:ext uri="{FF2B5EF4-FFF2-40B4-BE49-F238E27FC236}">
                <a16:creationId xmlns:a16="http://schemas.microsoft.com/office/drawing/2014/main" id="{D3FCAC52-A965-95CF-E7AB-F010D3EFA08F}"/>
              </a:ext>
            </a:extLst>
          </p:cNvPr>
          <p:cNvSpPr txBox="1"/>
          <p:nvPr/>
        </p:nvSpPr>
        <p:spPr>
          <a:xfrm>
            <a:off x="4747496" y="5313405"/>
            <a:ext cx="7380547" cy="954107"/>
          </a:xfrm>
          <a:prstGeom prst="rect">
            <a:avLst/>
          </a:prstGeom>
          <a:noFill/>
        </p:spPr>
        <p:txBody>
          <a:bodyPr wrap="none" rtlCol="0">
            <a:spAutoFit/>
          </a:bodyPr>
          <a:lstStyle/>
          <a:p>
            <a:r>
              <a:rPr lang="en-US" sz="1400" b="1" dirty="0"/>
              <a:t>Alternative in terminal:</a:t>
            </a:r>
          </a:p>
          <a:p>
            <a:r>
              <a:rPr lang="en-US" sz="1400" dirty="0">
                <a:latin typeface="Menlo" panose="020B0609030804020204" pitchFamily="49" charset="0"/>
                <a:ea typeface="Menlo" panose="020B0609030804020204" pitchFamily="49" charset="0"/>
                <a:cs typeface="Menlo" panose="020B0609030804020204" pitchFamily="49" charset="0"/>
              </a:rPr>
              <a:t>cd /Your/folder/for/this/class</a:t>
            </a:r>
          </a:p>
          <a:p>
            <a:r>
              <a:rPr lang="en-US" sz="1400" dirty="0">
                <a:latin typeface="Menlo" panose="020B0609030804020204" pitchFamily="49" charset="0"/>
                <a:ea typeface="Menlo" panose="020B0609030804020204" pitchFamily="49" charset="0"/>
                <a:cs typeface="Menlo" panose="020B0609030804020204" pitchFamily="49" charset="0"/>
              </a:rPr>
              <a:t>git clone </a:t>
            </a:r>
            <a:r>
              <a:rPr lang="en-US" sz="1400" dirty="0">
                <a:latin typeface="Menlo" panose="020B0609030804020204" pitchFamily="49" charset="0"/>
                <a:ea typeface="Menlo" panose="020B0609030804020204" pitchFamily="49" charset="0"/>
                <a:cs typeface="Menlo" panose="020B0609030804020204" pitchFamily="49" charset="0"/>
                <a:hlinkClick r:id="rId7"/>
              </a:rPr>
              <a:t>https://github.com/ENG-BME-2315-001/Module-0-LastName.git</a:t>
            </a:r>
            <a:endParaRPr lang="en-US" sz="1400" dirty="0">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git pull origin main</a:t>
            </a:r>
          </a:p>
        </p:txBody>
      </p:sp>
    </p:spTree>
    <p:extLst>
      <p:ext uri="{BB962C8B-B14F-4D97-AF65-F5344CB8AC3E}">
        <p14:creationId xmlns:p14="http://schemas.microsoft.com/office/powerpoint/2010/main" val="320771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3867A8-4A60-46F8-005C-7CA025865ED4}"/>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DAE270A-4EC3-DC41-A922-AB0E8F238E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6984" y="142102"/>
            <a:ext cx="7004224" cy="5043673"/>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B9808A60-488F-DBBD-932B-5A27E3BB94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0602" y="142102"/>
            <a:ext cx="7004224" cy="5036922"/>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8D41B84C-F799-E66A-26A4-6AEFB0BDE0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6350" y="142102"/>
            <a:ext cx="7004224" cy="505361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CD2C06B0-824F-1374-E017-9F829D54E51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4193" y="142102"/>
            <a:ext cx="7004224" cy="5030162"/>
          </a:xfrm>
          <a:prstGeom prst="rect">
            <a:avLst/>
          </a:prstGeom>
        </p:spPr>
      </p:pic>
      <p:sp>
        <p:nvSpPr>
          <p:cNvPr id="2" name="Title 1">
            <a:extLst>
              <a:ext uri="{FF2B5EF4-FFF2-40B4-BE49-F238E27FC236}">
                <a16:creationId xmlns:a16="http://schemas.microsoft.com/office/drawing/2014/main" id="{C3D278D9-63DB-5131-0A60-DC7D6D7240A6}"/>
              </a:ext>
            </a:extLst>
          </p:cNvPr>
          <p:cNvSpPr>
            <a:spLocks noGrp="1"/>
          </p:cNvSpPr>
          <p:nvPr>
            <p:ph type="title"/>
          </p:nvPr>
        </p:nvSpPr>
        <p:spPr/>
        <p:txBody>
          <a:bodyPr/>
          <a:lstStyle/>
          <a:p>
            <a:r>
              <a:rPr lang="en-US" dirty="0"/>
              <a:t>Getting set up with GitHub Desktop &amp; git on command line</a:t>
            </a:r>
          </a:p>
        </p:txBody>
      </p:sp>
      <p:pic>
        <p:nvPicPr>
          <p:cNvPr id="11" name="Picture 2" descr="Learning Series: Get started with GitHub in Visual Studio -">
            <a:extLst>
              <a:ext uri="{FF2B5EF4-FFF2-40B4-BE49-F238E27FC236}">
                <a16:creationId xmlns:a16="http://schemas.microsoft.com/office/drawing/2014/main" id="{178BDABE-8816-1DBD-ECFA-67B9C64A17A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3780" y="215319"/>
            <a:ext cx="3521874" cy="203268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18C2A51-6CED-0F25-BA01-68977D9BE311}"/>
              </a:ext>
            </a:extLst>
          </p:cNvPr>
          <p:cNvSpPr txBox="1"/>
          <p:nvPr/>
        </p:nvSpPr>
        <p:spPr>
          <a:xfrm>
            <a:off x="8669874" y="2395710"/>
            <a:ext cx="2908568" cy="923330"/>
          </a:xfrm>
          <a:prstGeom prst="rect">
            <a:avLst/>
          </a:prstGeom>
          <a:noFill/>
        </p:spPr>
        <p:txBody>
          <a:bodyPr wrap="square" rtlCol="0">
            <a:spAutoFit/>
          </a:bodyPr>
          <a:lstStyle/>
          <a:p>
            <a:r>
              <a:rPr lang="en-US" dirty="0">
                <a:solidFill>
                  <a:schemeClr val="accent6"/>
                </a:solidFill>
              </a:rPr>
              <a:t>Make sure your local path is putting this new repo INSIDE the folder from last class!</a:t>
            </a:r>
          </a:p>
        </p:txBody>
      </p:sp>
      <p:sp>
        <p:nvSpPr>
          <p:cNvPr id="12" name="TextBox 11">
            <a:extLst>
              <a:ext uri="{FF2B5EF4-FFF2-40B4-BE49-F238E27FC236}">
                <a16:creationId xmlns:a16="http://schemas.microsoft.com/office/drawing/2014/main" id="{AEDE0C12-045A-6410-4B66-B43F4A55FB7E}"/>
              </a:ext>
            </a:extLst>
          </p:cNvPr>
          <p:cNvSpPr txBox="1"/>
          <p:nvPr/>
        </p:nvSpPr>
        <p:spPr>
          <a:xfrm>
            <a:off x="4747496" y="5313405"/>
            <a:ext cx="7380547" cy="954107"/>
          </a:xfrm>
          <a:prstGeom prst="rect">
            <a:avLst/>
          </a:prstGeom>
          <a:noFill/>
        </p:spPr>
        <p:txBody>
          <a:bodyPr wrap="none" rtlCol="0">
            <a:spAutoFit/>
          </a:bodyPr>
          <a:lstStyle/>
          <a:p>
            <a:r>
              <a:rPr lang="en-US" sz="1400" b="1" dirty="0"/>
              <a:t>Alternative in terminal:</a:t>
            </a:r>
          </a:p>
          <a:p>
            <a:r>
              <a:rPr lang="en-US" sz="1400" dirty="0">
                <a:latin typeface="Menlo" panose="020B0609030804020204" pitchFamily="49" charset="0"/>
                <a:ea typeface="Menlo" panose="020B0609030804020204" pitchFamily="49" charset="0"/>
                <a:cs typeface="Menlo" panose="020B0609030804020204" pitchFamily="49" charset="0"/>
              </a:rPr>
              <a:t>cd /Your/folder/for/this/class</a:t>
            </a:r>
          </a:p>
          <a:p>
            <a:r>
              <a:rPr lang="en-US" sz="1400" dirty="0">
                <a:latin typeface="Menlo" panose="020B0609030804020204" pitchFamily="49" charset="0"/>
                <a:ea typeface="Menlo" panose="020B0609030804020204" pitchFamily="49" charset="0"/>
                <a:cs typeface="Menlo" panose="020B0609030804020204" pitchFamily="49" charset="0"/>
              </a:rPr>
              <a:t>git clone </a:t>
            </a:r>
            <a:r>
              <a:rPr lang="en-US" sz="1400" dirty="0">
                <a:latin typeface="Menlo" panose="020B0609030804020204" pitchFamily="49" charset="0"/>
                <a:ea typeface="Menlo" panose="020B0609030804020204" pitchFamily="49" charset="0"/>
                <a:cs typeface="Menlo" panose="020B0609030804020204" pitchFamily="49" charset="0"/>
                <a:hlinkClick r:id="rId7"/>
              </a:rPr>
              <a:t>https://github.com/ENG-BME-2315-001/Module-0-LastName.git</a:t>
            </a:r>
            <a:endParaRPr lang="en-US" sz="1400" dirty="0">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git pull origin main</a:t>
            </a:r>
          </a:p>
        </p:txBody>
      </p:sp>
      <p:pic>
        <p:nvPicPr>
          <p:cNvPr id="20" name="Picture 19" descr="A screenshot of a computer&#10;&#10;AI-generated content may be incorrect.">
            <a:extLst>
              <a:ext uri="{FF2B5EF4-FFF2-40B4-BE49-F238E27FC236}">
                <a16:creationId xmlns:a16="http://schemas.microsoft.com/office/drawing/2014/main" id="{2292CF7A-6125-B480-870E-393B73801A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30602" y="142102"/>
            <a:ext cx="7098657" cy="5053614"/>
          </a:xfrm>
          <a:prstGeom prst="rect">
            <a:avLst/>
          </a:prstGeom>
        </p:spPr>
      </p:pic>
      <p:sp>
        <p:nvSpPr>
          <p:cNvPr id="22" name="Rounded Rectangle 21">
            <a:extLst>
              <a:ext uri="{FF2B5EF4-FFF2-40B4-BE49-F238E27FC236}">
                <a16:creationId xmlns:a16="http://schemas.microsoft.com/office/drawing/2014/main" id="{34E7E371-FBF3-6C66-BEE8-0EF5C3D1F8BE}"/>
              </a:ext>
            </a:extLst>
          </p:cNvPr>
          <p:cNvSpPr/>
          <p:nvPr/>
        </p:nvSpPr>
        <p:spPr>
          <a:xfrm>
            <a:off x="4824193" y="271849"/>
            <a:ext cx="2398331"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FD2FCBB6-F82C-FDFC-F912-BAD7D3CBD905}"/>
              </a:ext>
            </a:extLst>
          </p:cNvPr>
          <p:cNvSpPr/>
          <p:nvPr/>
        </p:nvSpPr>
        <p:spPr>
          <a:xfrm>
            <a:off x="7222524" y="261908"/>
            <a:ext cx="1008539"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675E69E-A033-35E9-50EF-3DB498131572}"/>
              </a:ext>
            </a:extLst>
          </p:cNvPr>
          <p:cNvSpPr txBox="1"/>
          <p:nvPr/>
        </p:nvSpPr>
        <p:spPr>
          <a:xfrm>
            <a:off x="4814827" y="908496"/>
            <a:ext cx="1946188" cy="646331"/>
          </a:xfrm>
          <a:prstGeom prst="rect">
            <a:avLst/>
          </a:prstGeom>
          <a:noFill/>
        </p:spPr>
        <p:txBody>
          <a:bodyPr wrap="square" rtlCol="0">
            <a:spAutoFit/>
          </a:bodyPr>
          <a:lstStyle/>
          <a:p>
            <a:r>
              <a:rPr lang="en-US" dirty="0"/>
              <a:t>Local changes will show up here</a:t>
            </a:r>
          </a:p>
        </p:txBody>
      </p:sp>
      <p:sp>
        <p:nvSpPr>
          <p:cNvPr id="25" name="TextBox 24">
            <a:extLst>
              <a:ext uri="{FF2B5EF4-FFF2-40B4-BE49-F238E27FC236}">
                <a16:creationId xmlns:a16="http://schemas.microsoft.com/office/drawing/2014/main" id="{B01A6D67-E38F-31F3-3695-7EE54A9C6533}"/>
              </a:ext>
            </a:extLst>
          </p:cNvPr>
          <p:cNvSpPr txBox="1"/>
          <p:nvPr/>
        </p:nvSpPr>
        <p:spPr>
          <a:xfrm>
            <a:off x="4792362" y="1601674"/>
            <a:ext cx="2607275" cy="646331"/>
          </a:xfrm>
          <a:prstGeom prst="rect">
            <a:avLst/>
          </a:prstGeom>
          <a:noFill/>
        </p:spPr>
        <p:txBody>
          <a:bodyPr wrap="square" rtlCol="0">
            <a:spAutoFit/>
          </a:bodyPr>
          <a:lstStyle/>
          <a:p>
            <a:r>
              <a:rPr lang="en-US" dirty="0"/>
              <a:t>History of the GitHub repo shows up here</a:t>
            </a:r>
          </a:p>
        </p:txBody>
      </p:sp>
      <p:cxnSp>
        <p:nvCxnSpPr>
          <p:cNvPr id="27" name="Straight Arrow Connector 26">
            <a:extLst>
              <a:ext uri="{FF2B5EF4-FFF2-40B4-BE49-F238E27FC236}">
                <a16:creationId xmlns:a16="http://schemas.microsoft.com/office/drawing/2014/main" id="{522C98E6-CE34-6996-C4D0-72A956E766DA}"/>
              </a:ext>
            </a:extLst>
          </p:cNvPr>
          <p:cNvCxnSpPr>
            <a:cxnSpLocks/>
          </p:cNvCxnSpPr>
          <p:nvPr/>
        </p:nvCxnSpPr>
        <p:spPr>
          <a:xfrm flipV="1">
            <a:off x="6610865" y="778476"/>
            <a:ext cx="0" cy="907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28961986-4205-5845-8AFA-708EB80C247B}"/>
              </a:ext>
            </a:extLst>
          </p:cNvPr>
          <p:cNvSpPr/>
          <p:nvPr/>
        </p:nvSpPr>
        <p:spPr>
          <a:xfrm>
            <a:off x="8231063" y="251967"/>
            <a:ext cx="1073575"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31D06F4-E3D7-BFFA-1998-E0E114974750}"/>
              </a:ext>
            </a:extLst>
          </p:cNvPr>
          <p:cNvSpPr txBox="1"/>
          <p:nvPr/>
        </p:nvSpPr>
        <p:spPr>
          <a:xfrm>
            <a:off x="8669874" y="475373"/>
            <a:ext cx="2840714" cy="369332"/>
          </a:xfrm>
          <a:prstGeom prst="rect">
            <a:avLst/>
          </a:prstGeom>
          <a:noFill/>
        </p:spPr>
        <p:txBody>
          <a:bodyPr wrap="none" rtlCol="0">
            <a:spAutoFit/>
          </a:bodyPr>
          <a:lstStyle/>
          <a:p>
            <a:r>
              <a:rPr lang="en-US" dirty="0"/>
              <a:t>Fetch/pull will show up here</a:t>
            </a:r>
          </a:p>
        </p:txBody>
      </p:sp>
      <p:sp>
        <p:nvSpPr>
          <p:cNvPr id="38" name="TextBox 37">
            <a:extLst>
              <a:ext uri="{FF2B5EF4-FFF2-40B4-BE49-F238E27FC236}">
                <a16:creationId xmlns:a16="http://schemas.microsoft.com/office/drawing/2014/main" id="{2CDF5021-69A5-81F2-B633-D634B06F987F}"/>
              </a:ext>
            </a:extLst>
          </p:cNvPr>
          <p:cNvSpPr txBox="1"/>
          <p:nvPr/>
        </p:nvSpPr>
        <p:spPr>
          <a:xfrm>
            <a:off x="9281532" y="192900"/>
            <a:ext cx="301686" cy="369332"/>
          </a:xfrm>
          <a:prstGeom prst="rect">
            <a:avLst/>
          </a:prstGeom>
          <a:noFill/>
        </p:spPr>
        <p:txBody>
          <a:bodyPr wrap="none" rtlCol="0">
            <a:spAutoFit/>
          </a:bodyPr>
          <a:lstStyle/>
          <a:p>
            <a:r>
              <a:rPr lang="en-US" dirty="0">
                <a:solidFill>
                  <a:schemeClr val="accent6"/>
                </a:solidFill>
              </a:rPr>
              <a:t>1</a:t>
            </a:r>
          </a:p>
        </p:txBody>
      </p:sp>
      <p:grpSp>
        <p:nvGrpSpPr>
          <p:cNvPr id="45" name="Group 44">
            <a:extLst>
              <a:ext uri="{FF2B5EF4-FFF2-40B4-BE49-F238E27FC236}">
                <a16:creationId xmlns:a16="http://schemas.microsoft.com/office/drawing/2014/main" id="{4E1E42C9-ED29-AAF0-1323-47549EEA4597}"/>
              </a:ext>
            </a:extLst>
          </p:cNvPr>
          <p:cNvGrpSpPr/>
          <p:nvPr/>
        </p:nvGrpSpPr>
        <p:grpSpPr>
          <a:xfrm>
            <a:off x="7286291" y="1554827"/>
            <a:ext cx="2963117" cy="2159339"/>
            <a:chOff x="7286291" y="1554827"/>
            <a:chExt cx="2963117" cy="2159339"/>
          </a:xfrm>
        </p:grpSpPr>
        <p:grpSp>
          <p:nvGrpSpPr>
            <p:cNvPr id="40" name="Group 39">
              <a:extLst>
                <a:ext uri="{FF2B5EF4-FFF2-40B4-BE49-F238E27FC236}">
                  <a16:creationId xmlns:a16="http://schemas.microsoft.com/office/drawing/2014/main" id="{4DE99017-647F-FF5D-8726-E90AD849306C}"/>
                </a:ext>
              </a:extLst>
            </p:cNvPr>
            <p:cNvGrpSpPr/>
            <p:nvPr/>
          </p:nvGrpSpPr>
          <p:grpSpPr>
            <a:xfrm>
              <a:off x="7286291" y="2780895"/>
              <a:ext cx="2963117" cy="933271"/>
              <a:chOff x="8014762" y="2795958"/>
              <a:chExt cx="2963117" cy="933271"/>
            </a:xfrm>
          </p:grpSpPr>
          <p:sp>
            <p:nvSpPr>
              <p:cNvPr id="37" name="TextBox 36">
                <a:extLst>
                  <a:ext uri="{FF2B5EF4-FFF2-40B4-BE49-F238E27FC236}">
                    <a16:creationId xmlns:a16="http://schemas.microsoft.com/office/drawing/2014/main" id="{CFEDC758-D4A8-5096-8FEA-505F9BC6FAFB}"/>
                  </a:ext>
                </a:extLst>
              </p:cNvPr>
              <p:cNvSpPr txBox="1"/>
              <p:nvPr/>
            </p:nvSpPr>
            <p:spPr>
              <a:xfrm>
                <a:off x="8231063" y="2805899"/>
                <a:ext cx="2746816" cy="923330"/>
              </a:xfrm>
              <a:prstGeom prst="rect">
                <a:avLst/>
              </a:prstGeom>
              <a:noFill/>
            </p:spPr>
            <p:txBody>
              <a:bodyPr wrap="square" rtlCol="0">
                <a:spAutoFit/>
              </a:bodyPr>
              <a:lstStyle/>
              <a:p>
                <a:r>
                  <a:rPr lang="en-US" dirty="0"/>
                  <a:t>Open the repository locally in VS code to make changes and add files</a:t>
                </a:r>
              </a:p>
            </p:txBody>
          </p:sp>
          <p:sp>
            <p:nvSpPr>
              <p:cNvPr id="39" name="TextBox 38">
                <a:extLst>
                  <a:ext uri="{FF2B5EF4-FFF2-40B4-BE49-F238E27FC236}">
                    <a16:creationId xmlns:a16="http://schemas.microsoft.com/office/drawing/2014/main" id="{2BE5580E-539E-2BC1-BF68-B93FB7840BBD}"/>
                  </a:ext>
                </a:extLst>
              </p:cNvPr>
              <p:cNvSpPr txBox="1"/>
              <p:nvPr/>
            </p:nvSpPr>
            <p:spPr>
              <a:xfrm>
                <a:off x="8014762" y="2795958"/>
                <a:ext cx="301686" cy="369332"/>
              </a:xfrm>
              <a:prstGeom prst="rect">
                <a:avLst/>
              </a:prstGeom>
              <a:noFill/>
            </p:spPr>
            <p:txBody>
              <a:bodyPr wrap="none" rtlCol="0">
                <a:spAutoFit/>
              </a:bodyPr>
              <a:lstStyle/>
              <a:p>
                <a:r>
                  <a:rPr lang="en-US" dirty="0">
                    <a:solidFill>
                      <a:schemeClr val="accent6"/>
                    </a:solidFill>
                  </a:rPr>
                  <a:t>2</a:t>
                </a:r>
              </a:p>
            </p:txBody>
          </p:sp>
        </p:grpSp>
        <p:cxnSp>
          <p:nvCxnSpPr>
            <p:cNvPr id="42" name="Straight Arrow Connector 41">
              <a:extLst>
                <a:ext uri="{FF2B5EF4-FFF2-40B4-BE49-F238E27FC236}">
                  <a16:creationId xmlns:a16="http://schemas.microsoft.com/office/drawing/2014/main" id="{6A9FEBF9-658D-FFEB-CFC6-EF9DAF55A1A6}"/>
                </a:ext>
              </a:extLst>
            </p:cNvPr>
            <p:cNvCxnSpPr>
              <a:cxnSpLocks/>
            </p:cNvCxnSpPr>
            <p:nvPr/>
          </p:nvCxnSpPr>
          <p:spPr>
            <a:xfrm flipV="1">
              <a:off x="7546608" y="1554827"/>
              <a:ext cx="596495" cy="1272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7510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29" grpId="0" animBg="1"/>
      <p:bldP spid="31" grpId="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74792BA-C133-2DAD-1331-953A7D12B8AB}"/>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899C00A2-9498-E5AE-AF8D-40BA541C19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6984" y="142102"/>
            <a:ext cx="7004224" cy="5043673"/>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76CD6D23-7CCE-DB42-F416-538A409920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0602" y="142102"/>
            <a:ext cx="7004224" cy="5036922"/>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F04F696B-8B26-DFFC-788D-90AD734778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6350" y="142102"/>
            <a:ext cx="7004224" cy="505361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4C182856-4C54-5BD5-C895-95BDD63A6B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4193" y="142102"/>
            <a:ext cx="7004224" cy="5030162"/>
          </a:xfrm>
          <a:prstGeom prst="rect">
            <a:avLst/>
          </a:prstGeom>
        </p:spPr>
      </p:pic>
      <p:sp>
        <p:nvSpPr>
          <p:cNvPr id="2" name="Title 1">
            <a:extLst>
              <a:ext uri="{FF2B5EF4-FFF2-40B4-BE49-F238E27FC236}">
                <a16:creationId xmlns:a16="http://schemas.microsoft.com/office/drawing/2014/main" id="{9009BC6A-61DB-BAFE-F04B-3323EEAFF65F}"/>
              </a:ext>
            </a:extLst>
          </p:cNvPr>
          <p:cNvSpPr>
            <a:spLocks noGrp="1"/>
          </p:cNvSpPr>
          <p:nvPr>
            <p:ph type="title"/>
          </p:nvPr>
        </p:nvSpPr>
        <p:spPr/>
        <p:txBody>
          <a:bodyPr/>
          <a:lstStyle/>
          <a:p>
            <a:r>
              <a:rPr lang="en-US" dirty="0"/>
              <a:t>Getting set up with GitHub Desktop &amp; git on command line</a:t>
            </a:r>
          </a:p>
        </p:txBody>
      </p:sp>
      <p:pic>
        <p:nvPicPr>
          <p:cNvPr id="11" name="Picture 2" descr="Learning Series: Get started with GitHub in Visual Studio -">
            <a:extLst>
              <a:ext uri="{FF2B5EF4-FFF2-40B4-BE49-F238E27FC236}">
                <a16:creationId xmlns:a16="http://schemas.microsoft.com/office/drawing/2014/main" id="{0E2D1729-0D76-3E2D-84D4-0F4C5664B5F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3780" y="215319"/>
            <a:ext cx="3521874" cy="203268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A5883006-FFDF-517A-9592-68289F5CE7FC}"/>
              </a:ext>
            </a:extLst>
          </p:cNvPr>
          <p:cNvSpPr txBox="1"/>
          <p:nvPr/>
        </p:nvSpPr>
        <p:spPr>
          <a:xfrm>
            <a:off x="8669874" y="2395710"/>
            <a:ext cx="2908568" cy="923330"/>
          </a:xfrm>
          <a:prstGeom prst="rect">
            <a:avLst/>
          </a:prstGeom>
          <a:noFill/>
        </p:spPr>
        <p:txBody>
          <a:bodyPr wrap="square" rtlCol="0">
            <a:spAutoFit/>
          </a:bodyPr>
          <a:lstStyle/>
          <a:p>
            <a:r>
              <a:rPr lang="en-US" dirty="0">
                <a:solidFill>
                  <a:schemeClr val="accent6"/>
                </a:solidFill>
              </a:rPr>
              <a:t>Make sure your local path is putting this new repo INSIDE the folder from last class!</a:t>
            </a:r>
          </a:p>
        </p:txBody>
      </p:sp>
      <p:sp>
        <p:nvSpPr>
          <p:cNvPr id="12" name="TextBox 11">
            <a:extLst>
              <a:ext uri="{FF2B5EF4-FFF2-40B4-BE49-F238E27FC236}">
                <a16:creationId xmlns:a16="http://schemas.microsoft.com/office/drawing/2014/main" id="{78AC1C43-213D-620C-D4C6-F8FF1D96A343}"/>
              </a:ext>
            </a:extLst>
          </p:cNvPr>
          <p:cNvSpPr txBox="1"/>
          <p:nvPr/>
        </p:nvSpPr>
        <p:spPr>
          <a:xfrm>
            <a:off x="4747496" y="5313405"/>
            <a:ext cx="7380547" cy="954107"/>
          </a:xfrm>
          <a:prstGeom prst="rect">
            <a:avLst/>
          </a:prstGeom>
          <a:noFill/>
        </p:spPr>
        <p:txBody>
          <a:bodyPr wrap="none" rtlCol="0">
            <a:spAutoFit/>
          </a:bodyPr>
          <a:lstStyle/>
          <a:p>
            <a:r>
              <a:rPr lang="en-US" sz="1400" b="1" dirty="0"/>
              <a:t>Alternative in terminal:</a:t>
            </a:r>
          </a:p>
          <a:p>
            <a:r>
              <a:rPr lang="en-US" sz="1400" dirty="0">
                <a:latin typeface="Menlo" panose="020B0609030804020204" pitchFamily="49" charset="0"/>
                <a:ea typeface="Menlo" panose="020B0609030804020204" pitchFamily="49" charset="0"/>
                <a:cs typeface="Menlo" panose="020B0609030804020204" pitchFamily="49" charset="0"/>
              </a:rPr>
              <a:t>cd /Your/folder/for/this/class</a:t>
            </a:r>
          </a:p>
          <a:p>
            <a:r>
              <a:rPr lang="en-US" sz="1400" dirty="0">
                <a:latin typeface="Menlo" panose="020B0609030804020204" pitchFamily="49" charset="0"/>
                <a:ea typeface="Menlo" panose="020B0609030804020204" pitchFamily="49" charset="0"/>
                <a:cs typeface="Menlo" panose="020B0609030804020204" pitchFamily="49" charset="0"/>
              </a:rPr>
              <a:t>git clone </a:t>
            </a:r>
            <a:r>
              <a:rPr lang="en-US" sz="1400" dirty="0">
                <a:latin typeface="Menlo" panose="020B0609030804020204" pitchFamily="49" charset="0"/>
                <a:ea typeface="Menlo" panose="020B0609030804020204" pitchFamily="49" charset="0"/>
                <a:cs typeface="Menlo" panose="020B0609030804020204" pitchFamily="49" charset="0"/>
                <a:hlinkClick r:id="rId7"/>
              </a:rPr>
              <a:t>https://github.com/ENG-BME-2315-001/Module-0-LastName.git</a:t>
            </a:r>
            <a:endParaRPr lang="en-US" sz="1400" dirty="0">
              <a:latin typeface="Menlo" panose="020B0609030804020204" pitchFamily="49" charset="0"/>
              <a:ea typeface="Menlo" panose="020B0609030804020204" pitchFamily="49" charset="0"/>
              <a:cs typeface="Menlo" panose="020B0609030804020204" pitchFamily="49" charset="0"/>
            </a:endParaRPr>
          </a:p>
          <a:p>
            <a:r>
              <a:rPr lang="en-US" sz="1400" dirty="0">
                <a:latin typeface="Menlo" panose="020B0609030804020204" pitchFamily="49" charset="0"/>
                <a:ea typeface="Menlo" panose="020B0609030804020204" pitchFamily="49" charset="0"/>
                <a:cs typeface="Menlo" panose="020B0609030804020204" pitchFamily="49" charset="0"/>
              </a:rPr>
              <a:t>git pull origin main</a:t>
            </a:r>
          </a:p>
        </p:txBody>
      </p:sp>
      <p:pic>
        <p:nvPicPr>
          <p:cNvPr id="20" name="Picture 19" descr="A screenshot of a computer&#10;&#10;AI-generated content may be incorrect.">
            <a:extLst>
              <a:ext uri="{FF2B5EF4-FFF2-40B4-BE49-F238E27FC236}">
                <a16:creationId xmlns:a16="http://schemas.microsoft.com/office/drawing/2014/main" id="{3B51E90F-196E-723E-0D3E-973D9A8605A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30602" y="142102"/>
            <a:ext cx="7098657" cy="5053614"/>
          </a:xfrm>
          <a:prstGeom prst="rect">
            <a:avLst/>
          </a:prstGeom>
        </p:spPr>
      </p:pic>
      <p:sp>
        <p:nvSpPr>
          <p:cNvPr id="22" name="Rounded Rectangle 21">
            <a:extLst>
              <a:ext uri="{FF2B5EF4-FFF2-40B4-BE49-F238E27FC236}">
                <a16:creationId xmlns:a16="http://schemas.microsoft.com/office/drawing/2014/main" id="{624CFF6B-02E2-BCD2-044F-F3E6E67C98D4}"/>
              </a:ext>
            </a:extLst>
          </p:cNvPr>
          <p:cNvSpPr/>
          <p:nvPr/>
        </p:nvSpPr>
        <p:spPr>
          <a:xfrm>
            <a:off x="4824193" y="271849"/>
            <a:ext cx="2398331"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B9A75A33-EB4B-4229-AAE4-A3A9D0DE1FF6}"/>
              </a:ext>
            </a:extLst>
          </p:cNvPr>
          <p:cNvSpPr/>
          <p:nvPr/>
        </p:nvSpPr>
        <p:spPr>
          <a:xfrm>
            <a:off x="7222524" y="261908"/>
            <a:ext cx="1008539"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1444EDF-B221-57FB-6160-9866588130E9}"/>
              </a:ext>
            </a:extLst>
          </p:cNvPr>
          <p:cNvSpPr txBox="1"/>
          <p:nvPr/>
        </p:nvSpPr>
        <p:spPr>
          <a:xfrm>
            <a:off x="4814827" y="908496"/>
            <a:ext cx="1946188" cy="646331"/>
          </a:xfrm>
          <a:prstGeom prst="rect">
            <a:avLst/>
          </a:prstGeom>
          <a:noFill/>
        </p:spPr>
        <p:txBody>
          <a:bodyPr wrap="square" rtlCol="0">
            <a:spAutoFit/>
          </a:bodyPr>
          <a:lstStyle/>
          <a:p>
            <a:r>
              <a:rPr lang="en-US" dirty="0"/>
              <a:t>Local changes will show up here</a:t>
            </a:r>
          </a:p>
        </p:txBody>
      </p:sp>
      <p:sp>
        <p:nvSpPr>
          <p:cNvPr id="25" name="TextBox 24">
            <a:extLst>
              <a:ext uri="{FF2B5EF4-FFF2-40B4-BE49-F238E27FC236}">
                <a16:creationId xmlns:a16="http://schemas.microsoft.com/office/drawing/2014/main" id="{17D058CD-5EBA-ED25-88E8-0498FC7B9AEE}"/>
              </a:ext>
            </a:extLst>
          </p:cNvPr>
          <p:cNvSpPr txBox="1"/>
          <p:nvPr/>
        </p:nvSpPr>
        <p:spPr>
          <a:xfrm>
            <a:off x="4792362" y="1601674"/>
            <a:ext cx="2607275" cy="646331"/>
          </a:xfrm>
          <a:prstGeom prst="rect">
            <a:avLst/>
          </a:prstGeom>
          <a:noFill/>
        </p:spPr>
        <p:txBody>
          <a:bodyPr wrap="square" rtlCol="0">
            <a:spAutoFit/>
          </a:bodyPr>
          <a:lstStyle/>
          <a:p>
            <a:r>
              <a:rPr lang="en-US" dirty="0"/>
              <a:t>History of the GitHub repo shows up here</a:t>
            </a:r>
          </a:p>
        </p:txBody>
      </p:sp>
      <p:cxnSp>
        <p:nvCxnSpPr>
          <p:cNvPr id="27" name="Straight Arrow Connector 26">
            <a:extLst>
              <a:ext uri="{FF2B5EF4-FFF2-40B4-BE49-F238E27FC236}">
                <a16:creationId xmlns:a16="http://schemas.microsoft.com/office/drawing/2014/main" id="{F1B49C09-92DD-4E29-6D8D-A6852C64E24A}"/>
              </a:ext>
            </a:extLst>
          </p:cNvPr>
          <p:cNvCxnSpPr>
            <a:cxnSpLocks/>
          </p:cNvCxnSpPr>
          <p:nvPr/>
        </p:nvCxnSpPr>
        <p:spPr>
          <a:xfrm flipV="1">
            <a:off x="6610865" y="778476"/>
            <a:ext cx="0" cy="907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65ADD55B-A50A-59FF-4EE2-F3B73957998D}"/>
              </a:ext>
            </a:extLst>
          </p:cNvPr>
          <p:cNvSpPr/>
          <p:nvPr/>
        </p:nvSpPr>
        <p:spPr>
          <a:xfrm>
            <a:off x="8231063" y="251967"/>
            <a:ext cx="1073575"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93BEADAA-1113-0AE6-73F6-5DB2347D6B17}"/>
              </a:ext>
            </a:extLst>
          </p:cNvPr>
          <p:cNvSpPr txBox="1"/>
          <p:nvPr/>
        </p:nvSpPr>
        <p:spPr>
          <a:xfrm>
            <a:off x="8669874" y="475373"/>
            <a:ext cx="2840714" cy="369332"/>
          </a:xfrm>
          <a:prstGeom prst="rect">
            <a:avLst/>
          </a:prstGeom>
          <a:noFill/>
        </p:spPr>
        <p:txBody>
          <a:bodyPr wrap="none" rtlCol="0">
            <a:spAutoFit/>
          </a:bodyPr>
          <a:lstStyle/>
          <a:p>
            <a:r>
              <a:rPr lang="en-US" dirty="0"/>
              <a:t>Fetch/pull will show up here</a:t>
            </a:r>
          </a:p>
        </p:txBody>
      </p:sp>
      <p:sp>
        <p:nvSpPr>
          <p:cNvPr id="38" name="TextBox 37">
            <a:extLst>
              <a:ext uri="{FF2B5EF4-FFF2-40B4-BE49-F238E27FC236}">
                <a16:creationId xmlns:a16="http://schemas.microsoft.com/office/drawing/2014/main" id="{7E54118C-65FA-D2BB-83D7-8B1A9B0D7CBD}"/>
              </a:ext>
            </a:extLst>
          </p:cNvPr>
          <p:cNvSpPr txBox="1"/>
          <p:nvPr/>
        </p:nvSpPr>
        <p:spPr>
          <a:xfrm>
            <a:off x="9281532" y="192900"/>
            <a:ext cx="301686" cy="369332"/>
          </a:xfrm>
          <a:prstGeom prst="rect">
            <a:avLst/>
          </a:prstGeom>
          <a:noFill/>
        </p:spPr>
        <p:txBody>
          <a:bodyPr wrap="none" rtlCol="0">
            <a:spAutoFit/>
          </a:bodyPr>
          <a:lstStyle/>
          <a:p>
            <a:r>
              <a:rPr lang="en-US" dirty="0">
                <a:solidFill>
                  <a:schemeClr val="accent6"/>
                </a:solidFill>
              </a:rPr>
              <a:t>1</a:t>
            </a:r>
          </a:p>
        </p:txBody>
      </p:sp>
      <p:grpSp>
        <p:nvGrpSpPr>
          <p:cNvPr id="45" name="Group 44">
            <a:extLst>
              <a:ext uri="{FF2B5EF4-FFF2-40B4-BE49-F238E27FC236}">
                <a16:creationId xmlns:a16="http://schemas.microsoft.com/office/drawing/2014/main" id="{0F6AA6F2-3873-BEFA-AB00-B830AD4C4F1B}"/>
              </a:ext>
            </a:extLst>
          </p:cNvPr>
          <p:cNvGrpSpPr/>
          <p:nvPr/>
        </p:nvGrpSpPr>
        <p:grpSpPr>
          <a:xfrm>
            <a:off x="7286291" y="1554827"/>
            <a:ext cx="2963117" cy="2159339"/>
            <a:chOff x="7286291" y="1554827"/>
            <a:chExt cx="2963117" cy="2159339"/>
          </a:xfrm>
        </p:grpSpPr>
        <p:grpSp>
          <p:nvGrpSpPr>
            <p:cNvPr id="40" name="Group 39">
              <a:extLst>
                <a:ext uri="{FF2B5EF4-FFF2-40B4-BE49-F238E27FC236}">
                  <a16:creationId xmlns:a16="http://schemas.microsoft.com/office/drawing/2014/main" id="{0CFB00E5-48D7-A00A-4EE7-B608B1FAE850}"/>
                </a:ext>
              </a:extLst>
            </p:cNvPr>
            <p:cNvGrpSpPr/>
            <p:nvPr/>
          </p:nvGrpSpPr>
          <p:grpSpPr>
            <a:xfrm>
              <a:off x="7286291" y="2780895"/>
              <a:ext cx="2963117" cy="933271"/>
              <a:chOff x="8014762" y="2795958"/>
              <a:chExt cx="2963117" cy="933271"/>
            </a:xfrm>
          </p:grpSpPr>
          <p:sp>
            <p:nvSpPr>
              <p:cNvPr id="37" name="TextBox 36">
                <a:extLst>
                  <a:ext uri="{FF2B5EF4-FFF2-40B4-BE49-F238E27FC236}">
                    <a16:creationId xmlns:a16="http://schemas.microsoft.com/office/drawing/2014/main" id="{647279D2-822C-B9DB-FE59-DD421CDF4578}"/>
                  </a:ext>
                </a:extLst>
              </p:cNvPr>
              <p:cNvSpPr txBox="1"/>
              <p:nvPr/>
            </p:nvSpPr>
            <p:spPr>
              <a:xfrm>
                <a:off x="8231063" y="2805899"/>
                <a:ext cx="2746816" cy="923330"/>
              </a:xfrm>
              <a:prstGeom prst="rect">
                <a:avLst/>
              </a:prstGeom>
              <a:noFill/>
            </p:spPr>
            <p:txBody>
              <a:bodyPr wrap="square" rtlCol="0">
                <a:spAutoFit/>
              </a:bodyPr>
              <a:lstStyle/>
              <a:p>
                <a:r>
                  <a:rPr lang="en-US" dirty="0"/>
                  <a:t>Open the repository locally in VS code to make changes and add files</a:t>
                </a:r>
              </a:p>
            </p:txBody>
          </p:sp>
          <p:sp>
            <p:nvSpPr>
              <p:cNvPr id="39" name="TextBox 38">
                <a:extLst>
                  <a:ext uri="{FF2B5EF4-FFF2-40B4-BE49-F238E27FC236}">
                    <a16:creationId xmlns:a16="http://schemas.microsoft.com/office/drawing/2014/main" id="{003A7031-CFEF-25FB-0960-18E313408AFB}"/>
                  </a:ext>
                </a:extLst>
              </p:cNvPr>
              <p:cNvSpPr txBox="1"/>
              <p:nvPr/>
            </p:nvSpPr>
            <p:spPr>
              <a:xfrm>
                <a:off x="8014762" y="2795958"/>
                <a:ext cx="301686" cy="369332"/>
              </a:xfrm>
              <a:prstGeom prst="rect">
                <a:avLst/>
              </a:prstGeom>
              <a:noFill/>
            </p:spPr>
            <p:txBody>
              <a:bodyPr wrap="none" rtlCol="0">
                <a:spAutoFit/>
              </a:bodyPr>
              <a:lstStyle/>
              <a:p>
                <a:r>
                  <a:rPr lang="en-US" dirty="0">
                    <a:solidFill>
                      <a:schemeClr val="accent6"/>
                    </a:solidFill>
                  </a:rPr>
                  <a:t>2</a:t>
                </a:r>
              </a:p>
            </p:txBody>
          </p:sp>
        </p:grpSp>
        <p:cxnSp>
          <p:nvCxnSpPr>
            <p:cNvPr id="42" name="Straight Arrow Connector 41">
              <a:extLst>
                <a:ext uri="{FF2B5EF4-FFF2-40B4-BE49-F238E27FC236}">
                  <a16:creationId xmlns:a16="http://schemas.microsoft.com/office/drawing/2014/main" id="{44BF962C-2498-379B-A43B-92C4B08ED443}"/>
                </a:ext>
              </a:extLst>
            </p:cNvPr>
            <p:cNvCxnSpPr>
              <a:cxnSpLocks/>
            </p:cNvCxnSpPr>
            <p:nvPr/>
          </p:nvCxnSpPr>
          <p:spPr>
            <a:xfrm flipV="1">
              <a:off x="7546608" y="1554827"/>
              <a:ext cx="596495" cy="1272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47" name="Picture 46" descr="A screenshot of a computer&#10;&#10;AI-generated content may be incorrect.">
            <a:extLst>
              <a:ext uri="{FF2B5EF4-FFF2-40B4-BE49-F238E27FC236}">
                <a16:creationId xmlns:a16="http://schemas.microsoft.com/office/drawing/2014/main" id="{3833A00A-1AE0-6D1C-2E1F-D791C23CAF2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24193" y="142102"/>
            <a:ext cx="7122345" cy="5053614"/>
          </a:xfrm>
          <a:prstGeom prst="rect">
            <a:avLst/>
          </a:prstGeom>
        </p:spPr>
      </p:pic>
      <p:sp>
        <p:nvSpPr>
          <p:cNvPr id="30" name="Rounded Rectangle 29">
            <a:extLst>
              <a:ext uri="{FF2B5EF4-FFF2-40B4-BE49-F238E27FC236}">
                <a16:creationId xmlns:a16="http://schemas.microsoft.com/office/drawing/2014/main" id="{EB5509B6-CFAB-9A08-90AF-0F6550A6527C}"/>
              </a:ext>
            </a:extLst>
          </p:cNvPr>
          <p:cNvSpPr/>
          <p:nvPr/>
        </p:nvSpPr>
        <p:spPr>
          <a:xfrm>
            <a:off x="4814827" y="4176941"/>
            <a:ext cx="2407697"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4F282D0-4B39-E59F-1D7F-079BFEC37290}"/>
              </a:ext>
            </a:extLst>
          </p:cNvPr>
          <p:cNvSpPr txBox="1"/>
          <p:nvPr/>
        </p:nvSpPr>
        <p:spPr>
          <a:xfrm>
            <a:off x="5103341" y="3855307"/>
            <a:ext cx="2791213" cy="369332"/>
          </a:xfrm>
          <a:prstGeom prst="rect">
            <a:avLst/>
          </a:prstGeom>
          <a:noFill/>
        </p:spPr>
        <p:txBody>
          <a:bodyPr wrap="none" rtlCol="0">
            <a:spAutoFit/>
          </a:bodyPr>
          <a:lstStyle/>
          <a:p>
            <a:r>
              <a:rPr lang="en-US" dirty="0"/>
              <a:t>Commit message (required)</a:t>
            </a:r>
          </a:p>
        </p:txBody>
      </p:sp>
      <p:sp>
        <p:nvSpPr>
          <p:cNvPr id="33" name="Rounded Rectangle 32">
            <a:extLst>
              <a:ext uri="{FF2B5EF4-FFF2-40B4-BE49-F238E27FC236}">
                <a16:creationId xmlns:a16="http://schemas.microsoft.com/office/drawing/2014/main" id="{A52A953A-E21D-7F75-ED83-D974CE8C92E2}"/>
              </a:ext>
            </a:extLst>
          </p:cNvPr>
          <p:cNvSpPr/>
          <p:nvPr/>
        </p:nvSpPr>
        <p:spPr>
          <a:xfrm>
            <a:off x="5519088" y="4925528"/>
            <a:ext cx="1008539"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8FF9D704-B93A-876A-2A20-226BEF700B90}"/>
              </a:ext>
            </a:extLst>
          </p:cNvPr>
          <p:cNvSpPr txBox="1"/>
          <p:nvPr/>
        </p:nvSpPr>
        <p:spPr>
          <a:xfrm>
            <a:off x="4791060" y="4594627"/>
            <a:ext cx="2621936" cy="369332"/>
          </a:xfrm>
          <a:prstGeom prst="rect">
            <a:avLst/>
          </a:prstGeom>
          <a:noFill/>
        </p:spPr>
        <p:txBody>
          <a:bodyPr wrap="none" rtlCol="0">
            <a:spAutoFit/>
          </a:bodyPr>
          <a:lstStyle/>
          <a:p>
            <a:r>
              <a:rPr lang="en-US" dirty="0"/>
              <a:t>Commit to current branch</a:t>
            </a:r>
          </a:p>
        </p:txBody>
      </p:sp>
      <p:sp>
        <p:nvSpPr>
          <p:cNvPr id="48" name="TextBox 47">
            <a:extLst>
              <a:ext uri="{FF2B5EF4-FFF2-40B4-BE49-F238E27FC236}">
                <a16:creationId xmlns:a16="http://schemas.microsoft.com/office/drawing/2014/main" id="{95B79F99-9385-28D6-F101-44674363A62A}"/>
              </a:ext>
            </a:extLst>
          </p:cNvPr>
          <p:cNvSpPr txBox="1"/>
          <p:nvPr/>
        </p:nvSpPr>
        <p:spPr>
          <a:xfrm>
            <a:off x="5217402" y="4430531"/>
            <a:ext cx="301686" cy="369332"/>
          </a:xfrm>
          <a:prstGeom prst="rect">
            <a:avLst/>
          </a:prstGeom>
          <a:noFill/>
        </p:spPr>
        <p:txBody>
          <a:bodyPr wrap="none" rtlCol="0">
            <a:spAutoFit/>
          </a:bodyPr>
          <a:lstStyle/>
          <a:p>
            <a:r>
              <a:rPr lang="en-US" dirty="0">
                <a:solidFill>
                  <a:schemeClr val="accent6"/>
                </a:solidFill>
              </a:rPr>
              <a:t>3</a:t>
            </a:r>
          </a:p>
        </p:txBody>
      </p:sp>
    </p:spTree>
    <p:extLst>
      <p:ext uri="{BB962C8B-B14F-4D97-AF65-F5344CB8AC3E}">
        <p14:creationId xmlns:p14="http://schemas.microsoft.com/office/powerpoint/2010/main" val="295230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p:bldP spid="33" grpId="0" animBg="1"/>
      <p:bldP spid="34" grpId="0"/>
      <p:bldP spid="48"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4DAFC2C-93F2-9A61-BF67-DE27F2559ED0}"/>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E22CC0A-0A59-FD7F-19E6-DB9810E973C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6984" y="142102"/>
            <a:ext cx="7004224" cy="5043673"/>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465D56D6-CE67-73B4-8CDF-FFDF5060BF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0602" y="142102"/>
            <a:ext cx="7004224" cy="5036922"/>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D1FC7A20-4D67-E163-B99D-DE60849D9B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6350" y="142102"/>
            <a:ext cx="7004224" cy="505361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517E7AA1-F0C1-6A56-D531-4E123A5C7A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4193" y="142102"/>
            <a:ext cx="7004224" cy="5030162"/>
          </a:xfrm>
          <a:prstGeom prst="rect">
            <a:avLst/>
          </a:prstGeom>
        </p:spPr>
      </p:pic>
      <p:sp>
        <p:nvSpPr>
          <p:cNvPr id="2" name="Title 1">
            <a:extLst>
              <a:ext uri="{FF2B5EF4-FFF2-40B4-BE49-F238E27FC236}">
                <a16:creationId xmlns:a16="http://schemas.microsoft.com/office/drawing/2014/main" id="{5079923C-43C8-1579-A506-24C1A7343223}"/>
              </a:ext>
            </a:extLst>
          </p:cNvPr>
          <p:cNvSpPr>
            <a:spLocks noGrp="1"/>
          </p:cNvSpPr>
          <p:nvPr>
            <p:ph type="title"/>
          </p:nvPr>
        </p:nvSpPr>
        <p:spPr/>
        <p:txBody>
          <a:bodyPr/>
          <a:lstStyle/>
          <a:p>
            <a:r>
              <a:rPr lang="en-US" dirty="0"/>
              <a:t>Getting set up with GitHub Desktop &amp; git on command line</a:t>
            </a:r>
          </a:p>
        </p:txBody>
      </p:sp>
      <p:pic>
        <p:nvPicPr>
          <p:cNvPr id="11" name="Picture 2" descr="Learning Series: Get started with GitHub in Visual Studio -">
            <a:extLst>
              <a:ext uri="{FF2B5EF4-FFF2-40B4-BE49-F238E27FC236}">
                <a16:creationId xmlns:a16="http://schemas.microsoft.com/office/drawing/2014/main" id="{1F46C5C7-2558-E686-E0CA-EFCE9C84D9E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3780" y="215319"/>
            <a:ext cx="3521874" cy="203268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AC73B09E-7AE7-00D4-AD15-108186378404}"/>
              </a:ext>
            </a:extLst>
          </p:cNvPr>
          <p:cNvSpPr txBox="1"/>
          <p:nvPr/>
        </p:nvSpPr>
        <p:spPr>
          <a:xfrm>
            <a:off x="8669874" y="2395710"/>
            <a:ext cx="2908568" cy="923330"/>
          </a:xfrm>
          <a:prstGeom prst="rect">
            <a:avLst/>
          </a:prstGeom>
          <a:noFill/>
        </p:spPr>
        <p:txBody>
          <a:bodyPr wrap="square" rtlCol="0">
            <a:spAutoFit/>
          </a:bodyPr>
          <a:lstStyle/>
          <a:p>
            <a:r>
              <a:rPr lang="en-US" dirty="0">
                <a:solidFill>
                  <a:schemeClr val="accent6"/>
                </a:solidFill>
              </a:rPr>
              <a:t>Make sure your local path is putting this new repo INSIDE the folder from last class!</a:t>
            </a:r>
          </a:p>
        </p:txBody>
      </p:sp>
      <p:sp>
        <p:nvSpPr>
          <p:cNvPr id="12" name="TextBox 11">
            <a:extLst>
              <a:ext uri="{FF2B5EF4-FFF2-40B4-BE49-F238E27FC236}">
                <a16:creationId xmlns:a16="http://schemas.microsoft.com/office/drawing/2014/main" id="{AB58762C-60C6-729A-932B-3CF96024F056}"/>
              </a:ext>
            </a:extLst>
          </p:cNvPr>
          <p:cNvSpPr txBox="1"/>
          <p:nvPr/>
        </p:nvSpPr>
        <p:spPr>
          <a:xfrm>
            <a:off x="4747496" y="5313405"/>
            <a:ext cx="6413935" cy="1600438"/>
          </a:xfrm>
          <a:prstGeom prst="rect">
            <a:avLst/>
          </a:prstGeom>
          <a:noFill/>
        </p:spPr>
        <p:txBody>
          <a:bodyPr wrap="none" rtlCol="0">
            <a:spAutoFit/>
          </a:bodyPr>
          <a:lstStyle/>
          <a:p>
            <a:r>
              <a:rPr lang="en-US" sz="1400" b="1" dirty="0"/>
              <a:t>Alternative in terminal:</a:t>
            </a:r>
          </a:p>
          <a:p>
            <a:r>
              <a:rPr lang="en-US" sz="1200" dirty="0">
                <a:latin typeface="Menlo" panose="020B0609030804020204" pitchFamily="49" charset="0"/>
                <a:ea typeface="Menlo" panose="020B0609030804020204" pitchFamily="49" charset="0"/>
                <a:cs typeface="Menlo" panose="020B0609030804020204" pitchFamily="49" charset="0"/>
              </a:rPr>
              <a:t>cd /Your/folder/for/this/class</a:t>
            </a:r>
          </a:p>
          <a:p>
            <a:r>
              <a:rPr lang="en-US" sz="1200" dirty="0">
                <a:latin typeface="Menlo" panose="020B0609030804020204" pitchFamily="49" charset="0"/>
                <a:ea typeface="Menlo" panose="020B0609030804020204" pitchFamily="49" charset="0"/>
                <a:cs typeface="Menlo" panose="020B0609030804020204" pitchFamily="49" charset="0"/>
              </a:rPr>
              <a:t>git clone </a:t>
            </a:r>
            <a:r>
              <a:rPr lang="en-US" sz="1200" dirty="0">
                <a:latin typeface="Menlo" panose="020B0609030804020204" pitchFamily="49" charset="0"/>
                <a:ea typeface="Menlo" panose="020B0609030804020204" pitchFamily="49" charset="0"/>
                <a:cs typeface="Menlo" panose="020B0609030804020204" pitchFamily="49" charset="0"/>
                <a:hlinkClick r:id="rId7"/>
              </a:rPr>
              <a:t>https://github.com/ENG-BME-2315-001/Module-0-LastName.git</a:t>
            </a:r>
            <a:endParaRPr lang="en-US" sz="1200" dirty="0">
              <a:latin typeface="Menlo" panose="020B0609030804020204" pitchFamily="49" charset="0"/>
              <a:ea typeface="Menlo" panose="020B0609030804020204" pitchFamily="49" charset="0"/>
              <a:cs typeface="Menlo" panose="020B0609030804020204" pitchFamily="49" charset="0"/>
            </a:endParaRPr>
          </a:p>
          <a:p>
            <a:r>
              <a:rPr lang="en-US" sz="1200" dirty="0">
                <a:latin typeface="Menlo" panose="020B0609030804020204" pitchFamily="49" charset="0"/>
                <a:ea typeface="Menlo" panose="020B0609030804020204" pitchFamily="49" charset="0"/>
                <a:cs typeface="Menlo" panose="020B0609030804020204" pitchFamily="49" charset="0"/>
              </a:rPr>
              <a:t>git pull origin main</a:t>
            </a:r>
          </a:p>
          <a:p>
            <a:r>
              <a:rPr lang="en-US" sz="1200" i="1" dirty="0">
                <a:latin typeface="Roboto" panose="02000000000000000000" pitchFamily="2" charset="0"/>
                <a:ea typeface="Roboto" panose="02000000000000000000" pitchFamily="2" charset="0"/>
                <a:cs typeface="Roboto" panose="02000000000000000000" pitchFamily="2" charset="0"/>
              </a:rPr>
              <a:t>Change your code in VS code &amp; save</a:t>
            </a:r>
          </a:p>
          <a:p>
            <a:r>
              <a:rPr lang="en-US" sz="1200" dirty="0">
                <a:latin typeface="Menlo" panose="020B0609030804020204" pitchFamily="49" charset="0"/>
                <a:ea typeface="Menlo" panose="020B0609030804020204" pitchFamily="49" charset="0"/>
                <a:cs typeface="Menlo" panose="020B0609030804020204" pitchFamily="49" charset="0"/>
              </a:rPr>
              <a:t>git add .</a:t>
            </a:r>
          </a:p>
          <a:p>
            <a:r>
              <a:rPr lang="en-US" sz="1200" dirty="0">
                <a:latin typeface="Menlo" panose="020B0609030804020204" pitchFamily="49" charset="0"/>
                <a:ea typeface="Menlo" panose="020B0609030804020204" pitchFamily="49" charset="0"/>
                <a:cs typeface="Menlo" panose="020B0609030804020204" pitchFamily="49" charset="0"/>
              </a:rPr>
              <a:t>git commit –m “message for commit”</a:t>
            </a:r>
          </a:p>
          <a:p>
            <a:r>
              <a:rPr lang="en-US" sz="1200" dirty="0">
                <a:latin typeface="Menlo" panose="020B0609030804020204" pitchFamily="49" charset="0"/>
                <a:ea typeface="Menlo" panose="020B0609030804020204" pitchFamily="49" charset="0"/>
                <a:cs typeface="Menlo" panose="020B0609030804020204" pitchFamily="49" charset="0"/>
              </a:rPr>
              <a:t>git push origin main</a:t>
            </a:r>
          </a:p>
        </p:txBody>
      </p:sp>
      <p:pic>
        <p:nvPicPr>
          <p:cNvPr id="20" name="Picture 19" descr="A screenshot of a computer&#10;&#10;AI-generated content may be incorrect.">
            <a:extLst>
              <a:ext uri="{FF2B5EF4-FFF2-40B4-BE49-F238E27FC236}">
                <a16:creationId xmlns:a16="http://schemas.microsoft.com/office/drawing/2014/main" id="{11C514A9-BE51-26D0-17F1-1B3D5410BD7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30602" y="142102"/>
            <a:ext cx="7098657" cy="5053614"/>
          </a:xfrm>
          <a:prstGeom prst="rect">
            <a:avLst/>
          </a:prstGeom>
        </p:spPr>
      </p:pic>
      <p:sp>
        <p:nvSpPr>
          <p:cNvPr id="22" name="Rounded Rectangle 21">
            <a:extLst>
              <a:ext uri="{FF2B5EF4-FFF2-40B4-BE49-F238E27FC236}">
                <a16:creationId xmlns:a16="http://schemas.microsoft.com/office/drawing/2014/main" id="{D068D181-4DF6-6A91-146E-381486CB6827}"/>
              </a:ext>
            </a:extLst>
          </p:cNvPr>
          <p:cNvSpPr/>
          <p:nvPr/>
        </p:nvSpPr>
        <p:spPr>
          <a:xfrm>
            <a:off x="4824193" y="271849"/>
            <a:ext cx="2398331"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66E88235-0E02-A29B-5EA1-15F0CC52639B}"/>
              </a:ext>
            </a:extLst>
          </p:cNvPr>
          <p:cNvSpPr/>
          <p:nvPr/>
        </p:nvSpPr>
        <p:spPr>
          <a:xfrm>
            <a:off x="7222524" y="261908"/>
            <a:ext cx="1008539"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0DD38FF-E4D3-D400-25F2-753D4229A8BF}"/>
              </a:ext>
            </a:extLst>
          </p:cNvPr>
          <p:cNvSpPr txBox="1"/>
          <p:nvPr/>
        </p:nvSpPr>
        <p:spPr>
          <a:xfrm>
            <a:off x="4814827" y="908496"/>
            <a:ext cx="1946188" cy="646331"/>
          </a:xfrm>
          <a:prstGeom prst="rect">
            <a:avLst/>
          </a:prstGeom>
          <a:noFill/>
        </p:spPr>
        <p:txBody>
          <a:bodyPr wrap="square" rtlCol="0">
            <a:spAutoFit/>
          </a:bodyPr>
          <a:lstStyle/>
          <a:p>
            <a:r>
              <a:rPr lang="en-US" dirty="0"/>
              <a:t>Local changes will show up here</a:t>
            </a:r>
          </a:p>
        </p:txBody>
      </p:sp>
      <p:sp>
        <p:nvSpPr>
          <p:cNvPr id="25" name="TextBox 24">
            <a:extLst>
              <a:ext uri="{FF2B5EF4-FFF2-40B4-BE49-F238E27FC236}">
                <a16:creationId xmlns:a16="http://schemas.microsoft.com/office/drawing/2014/main" id="{6F337A1B-3918-53FF-2CDE-78611E7360AF}"/>
              </a:ext>
            </a:extLst>
          </p:cNvPr>
          <p:cNvSpPr txBox="1"/>
          <p:nvPr/>
        </p:nvSpPr>
        <p:spPr>
          <a:xfrm>
            <a:off x="4792362" y="1601674"/>
            <a:ext cx="2607275" cy="646331"/>
          </a:xfrm>
          <a:prstGeom prst="rect">
            <a:avLst/>
          </a:prstGeom>
          <a:noFill/>
        </p:spPr>
        <p:txBody>
          <a:bodyPr wrap="square" rtlCol="0">
            <a:spAutoFit/>
          </a:bodyPr>
          <a:lstStyle/>
          <a:p>
            <a:r>
              <a:rPr lang="en-US" dirty="0"/>
              <a:t>History of the GitHub repo shows up here</a:t>
            </a:r>
          </a:p>
        </p:txBody>
      </p:sp>
      <p:cxnSp>
        <p:nvCxnSpPr>
          <p:cNvPr id="27" name="Straight Arrow Connector 26">
            <a:extLst>
              <a:ext uri="{FF2B5EF4-FFF2-40B4-BE49-F238E27FC236}">
                <a16:creationId xmlns:a16="http://schemas.microsoft.com/office/drawing/2014/main" id="{02B35E46-B1EB-BD89-372E-DACD07DAC847}"/>
              </a:ext>
            </a:extLst>
          </p:cNvPr>
          <p:cNvCxnSpPr>
            <a:cxnSpLocks/>
          </p:cNvCxnSpPr>
          <p:nvPr/>
        </p:nvCxnSpPr>
        <p:spPr>
          <a:xfrm flipV="1">
            <a:off x="6610865" y="778476"/>
            <a:ext cx="0" cy="907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1E82EE83-AE22-B8E8-AE65-D8FF32EE9948}"/>
              </a:ext>
            </a:extLst>
          </p:cNvPr>
          <p:cNvSpPr/>
          <p:nvPr/>
        </p:nvSpPr>
        <p:spPr>
          <a:xfrm>
            <a:off x="8231063" y="251967"/>
            <a:ext cx="1073575"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F4745863-D5FF-A54E-3018-E89380892817}"/>
              </a:ext>
            </a:extLst>
          </p:cNvPr>
          <p:cNvSpPr txBox="1"/>
          <p:nvPr/>
        </p:nvSpPr>
        <p:spPr>
          <a:xfrm>
            <a:off x="8669874" y="475373"/>
            <a:ext cx="2840714" cy="369332"/>
          </a:xfrm>
          <a:prstGeom prst="rect">
            <a:avLst/>
          </a:prstGeom>
          <a:noFill/>
        </p:spPr>
        <p:txBody>
          <a:bodyPr wrap="none" rtlCol="0">
            <a:spAutoFit/>
          </a:bodyPr>
          <a:lstStyle/>
          <a:p>
            <a:r>
              <a:rPr lang="en-US" dirty="0"/>
              <a:t>Fetch/pull will show up here</a:t>
            </a:r>
          </a:p>
        </p:txBody>
      </p:sp>
      <p:sp>
        <p:nvSpPr>
          <p:cNvPr id="38" name="TextBox 37">
            <a:extLst>
              <a:ext uri="{FF2B5EF4-FFF2-40B4-BE49-F238E27FC236}">
                <a16:creationId xmlns:a16="http://schemas.microsoft.com/office/drawing/2014/main" id="{49ED0824-6407-EB58-74F6-4C5966742CEA}"/>
              </a:ext>
            </a:extLst>
          </p:cNvPr>
          <p:cNvSpPr txBox="1"/>
          <p:nvPr/>
        </p:nvSpPr>
        <p:spPr>
          <a:xfrm>
            <a:off x="9281532" y="192900"/>
            <a:ext cx="301686" cy="369332"/>
          </a:xfrm>
          <a:prstGeom prst="rect">
            <a:avLst/>
          </a:prstGeom>
          <a:noFill/>
        </p:spPr>
        <p:txBody>
          <a:bodyPr wrap="none" rtlCol="0">
            <a:spAutoFit/>
          </a:bodyPr>
          <a:lstStyle/>
          <a:p>
            <a:r>
              <a:rPr lang="en-US" dirty="0">
                <a:solidFill>
                  <a:schemeClr val="accent6"/>
                </a:solidFill>
              </a:rPr>
              <a:t>1</a:t>
            </a:r>
          </a:p>
        </p:txBody>
      </p:sp>
      <p:grpSp>
        <p:nvGrpSpPr>
          <p:cNvPr id="45" name="Group 44">
            <a:extLst>
              <a:ext uri="{FF2B5EF4-FFF2-40B4-BE49-F238E27FC236}">
                <a16:creationId xmlns:a16="http://schemas.microsoft.com/office/drawing/2014/main" id="{FE0495BD-95C3-FF09-664A-B95D003162BE}"/>
              </a:ext>
            </a:extLst>
          </p:cNvPr>
          <p:cNvGrpSpPr/>
          <p:nvPr/>
        </p:nvGrpSpPr>
        <p:grpSpPr>
          <a:xfrm>
            <a:off x="7286291" y="1554827"/>
            <a:ext cx="2963117" cy="2159339"/>
            <a:chOff x="7286291" y="1554827"/>
            <a:chExt cx="2963117" cy="2159339"/>
          </a:xfrm>
        </p:grpSpPr>
        <p:grpSp>
          <p:nvGrpSpPr>
            <p:cNvPr id="40" name="Group 39">
              <a:extLst>
                <a:ext uri="{FF2B5EF4-FFF2-40B4-BE49-F238E27FC236}">
                  <a16:creationId xmlns:a16="http://schemas.microsoft.com/office/drawing/2014/main" id="{786B8574-198D-17D6-20A5-C690474B18AE}"/>
                </a:ext>
              </a:extLst>
            </p:cNvPr>
            <p:cNvGrpSpPr/>
            <p:nvPr/>
          </p:nvGrpSpPr>
          <p:grpSpPr>
            <a:xfrm>
              <a:off x="7286291" y="2780895"/>
              <a:ext cx="2963117" cy="933271"/>
              <a:chOff x="8014762" y="2795958"/>
              <a:chExt cx="2963117" cy="933271"/>
            </a:xfrm>
          </p:grpSpPr>
          <p:sp>
            <p:nvSpPr>
              <p:cNvPr id="37" name="TextBox 36">
                <a:extLst>
                  <a:ext uri="{FF2B5EF4-FFF2-40B4-BE49-F238E27FC236}">
                    <a16:creationId xmlns:a16="http://schemas.microsoft.com/office/drawing/2014/main" id="{990FAC04-2C25-53ED-EAF9-B22BE315CCD6}"/>
                  </a:ext>
                </a:extLst>
              </p:cNvPr>
              <p:cNvSpPr txBox="1"/>
              <p:nvPr/>
            </p:nvSpPr>
            <p:spPr>
              <a:xfrm>
                <a:off x="8231063" y="2805899"/>
                <a:ext cx="2746816" cy="923330"/>
              </a:xfrm>
              <a:prstGeom prst="rect">
                <a:avLst/>
              </a:prstGeom>
              <a:noFill/>
            </p:spPr>
            <p:txBody>
              <a:bodyPr wrap="square" rtlCol="0">
                <a:spAutoFit/>
              </a:bodyPr>
              <a:lstStyle/>
              <a:p>
                <a:r>
                  <a:rPr lang="en-US" dirty="0"/>
                  <a:t>Open the repository locally in VS code to make changes and add files</a:t>
                </a:r>
              </a:p>
            </p:txBody>
          </p:sp>
          <p:sp>
            <p:nvSpPr>
              <p:cNvPr id="39" name="TextBox 38">
                <a:extLst>
                  <a:ext uri="{FF2B5EF4-FFF2-40B4-BE49-F238E27FC236}">
                    <a16:creationId xmlns:a16="http://schemas.microsoft.com/office/drawing/2014/main" id="{8A174E33-5D9E-CADD-7E99-820F79479D9B}"/>
                  </a:ext>
                </a:extLst>
              </p:cNvPr>
              <p:cNvSpPr txBox="1"/>
              <p:nvPr/>
            </p:nvSpPr>
            <p:spPr>
              <a:xfrm>
                <a:off x="8014762" y="2795958"/>
                <a:ext cx="301686" cy="369332"/>
              </a:xfrm>
              <a:prstGeom prst="rect">
                <a:avLst/>
              </a:prstGeom>
              <a:noFill/>
            </p:spPr>
            <p:txBody>
              <a:bodyPr wrap="none" rtlCol="0">
                <a:spAutoFit/>
              </a:bodyPr>
              <a:lstStyle/>
              <a:p>
                <a:r>
                  <a:rPr lang="en-US" dirty="0">
                    <a:solidFill>
                      <a:schemeClr val="accent6"/>
                    </a:solidFill>
                  </a:rPr>
                  <a:t>2</a:t>
                </a:r>
              </a:p>
            </p:txBody>
          </p:sp>
        </p:grpSp>
        <p:cxnSp>
          <p:nvCxnSpPr>
            <p:cNvPr id="42" name="Straight Arrow Connector 41">
              <a:extLst>
                <a:ext uri="{FF2B5EF4-FFF2-40B4-BE49-F238E27FC236}">
                  <a16:creationId xmlns:a16="http://schemas.microsoft.com/office/drawing/2014/main" id="{81D5617F-07BD-94A6-D656-31DC32D4E208}"/>
                </a:ext>
              </a:extLst>
            </p:cNvPr>
            <p:cNvCxnSpPr>
              <a:cxnSpLocks/>
            </p:cNvCxnSpPr>
            <p:nvPr/>
          </p:nvCxnSpPr>
          <p:spPr>
            <a:xfrm flipV="1">
              <a:off x="7546608" y="1554827"/>
              <a:ext cx="596495" cy="1272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47" name="Picture 46" descr="A screenshot of a computer&#10;&#10;AI-generated content may be incorrect.">
            <a:extLst>
              <a:ext uri="{FF2B5EF4-FFF2-40B4-BE49-F238E27FC236}">
                <a16:creationId xmlns:a16="http://schemas.microsoft.com/office/drawing/2014/main" id="{A137CFE7-BD21-51DA-1A84-8BE387E2B99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24193" y="142102"/>
            <a:ext cx="7122345" cy="5053614"/>
          </a:xfrm>
          <a:prstGeom prst="rect">
            <a:avLst/>
          </a:prstGeom>
        </p:spPr>
      </p:pic>
      <p:sp>
        <p:nvSpPr>
          <p:cNvPr id="30" name="Rounded Rectangle 29">
            <a:extLst>
              <a:ext uri="{FF2B5EF4-FFF2-40B4-BE49-F238E27FC236}">
                <a16:creationId xmlns:a16="http://schemas.microsoft.com/office/drawing/2014/main" id="{0386C6C5-26F1-6DC8-1652-E7A412F1D637}"/>
              </a:ext>
            </a:extLst>
          </p:cNvPr>
          <p:cNvSpPr/>
          <p:nvPr/>
        </p:nvSpPr>
        <p:spPr>
          <a:xfrm>
            <a:off x="4814827" y="4176941"/>
            <a:ext cx="2407697"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E3E7A2BF-C49E-1E85-CDC4-52EFB1CB04E7}"/>
              </a:ext>
            </a:extLst>
          </p:cNvPr>
          <p:cNvSpPr txBox="1"/>
          <p:nvPr/>
        </p:nvSpPr>
        <p:spPr>
          <a:xfrm>
            <a:off x="5103341" y="3855307"/>
            <a:ext cx="2791213" cy="369332"/>
          </a:xfrm>
          <a:prstGeom prst="rect">
            <a:avLst/>
          </a:prstGeom>
          <a:noFill/>
        </p:spPr>
        <p:txBody>
          <a:bodyPr wrap="none" rtlCol="0">
            <a:spAutoFit/>
          </a:bodyPr>
          <a:lstStyle/>
          <a:p>
            <a:r>
              <a:rPr lang="en-US" dirty="0"/>
              <a:t>Commit message (required)</a:t>
            </a:r>
          </a:p>
        </p:txBody>
      </p:sp>
      <p:sp>
        <p:nvSpPr>
          <p:cNvPr id="33" name="Rounded Rectangle 32">
            <a:extLst>
              <a:ext uri="{FF2B5EF4-FFF2-40B4-BE49-F238E27FC236}">
                <a16:creationId xmlns:a16="http://schemas.microsoft.com/office/drawing/2014/main" id="{CE3A9A36-A1F8-FF49-8FA0-4200F4BB1A50}"/>
              </a:ext>
            </a:extLst>
          </p:cNvPr>
          <p:cNvSpPr/>
          <p:nvPr/>
        </p:nvSpPr>
        <p:spPr>
          <a:xfrm>
            <a:off x="5519088" y="4925528"/>
            <a:ext cx="1008539"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128057DE-ACBE-73F0-8E85-4175ADAF14EC}"/>
              </a:ext>
            </a:extLst>
          </p:cNvPr>
          <p:cNvSpPr txBox="1"/>
          <p:nvPr/>
        </p:nvSpPr>
        <p:spPr>
          <a:xfrm>
            <a:off x="4791060" y="4594627"/>
            <a:ext cx="2621936" cy="369332"/>
          </a:xfrm>
          <a:prstGeom prst="rect">
            <a:avLst/>
          </a:prstGeom>
          <a:noFill/>
        </p:spPr>
        <p:txBody>
          <a:bodyPr wrap="none" rtlCol="0">
            <a:spAutoFit/>
          </a:bodyPr>
          <a:lstStyle/>
          <a:p>
            <a:r>
              <a:rPr lang="en-US" dirty="0"/>
              <a:t>Commit to current branch</a:t>
            </a:r>
          </a:p>
        </p:txBody>
      </p:sp>
      <p:sp>
        <p:nvSpPr>
          <p:cNvPr id="48" name="TextBox 47">
            <a:extLst>
              <a:ext uri="{FF2B5EF4-FFF2-40B4-BE49-F238E27FC236}">
                <a16:creationId xmlns:a16="http://schemas.microsoft.com/office/drawing/2014/main" id="{3A16CA6C-8790-76EB-96CE-82B4AD483613}"/>
              </a:ext>
            </a:extLst>
          </p:cNvPr>
          <p:cNvSpPr txBox="1"/>
          <p:nvPr/>
        </p:nvSpPr>
        <p:spPr>
          <a:xfrm>
            <a:off x="5217402" y="4430531"/>
            <a:ext cx="301686" cy="369332"/>
          </a:xfrm>
          <a:prstGeom prst="rect">
            <a:avLst/>
          </a:prstGeom>
          <a:noFill/>
        </p:spPr>
        <p:txBody>
          <a:bodyPr wrap="none" rtlCol="0">
            <a:spAutoFit/>
          </a:bodyPr>
          <a:lstStyle/>
          <a:p>
            <a:r>
              <a:rPr lang="en-US" dirty="0">
                <a:solidFill>
                  <a:schemeClr val="accent6"/>
                </a:solidFill>
              </a:rPr>
              <a:t>3</a:t>
            </a:r>
          </a:p>
        </p:txBody>
      </p:sp>
      <p:pic>
        <p:nvPicPr>
          <p:cNvPr id="50" name="Picture 49" descr="A screenshot of a computer&#10;&#10;AI-generated content may be incorrect.">
            <a:extLst>
              <a:ext uri="{FF2B5EF4-FFF2-40B4-BE49-F238E27FC236}">
                <a16:creationId xmlns:a16="http://schemas.microsoft.com/office/drawing/2014/main" id="{D4F1A9EB-D558-454B-8B6C-B6B5272FAAC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20228" y="127033"/>
            <a:ext cx="7137983" cy="5073809"/>
          </a:xfrm>
          <a:prstGeom prst="rect">
            <a:avLst/>
          </a:prstGeom>
        </p:spPr>
      </p:pic>
      <p:grpSp>
        <p:nvGrpSpPr>
          <p:cNvPr id="53" name="Group 52">
            <a:extLst>
              <a:ext uri="{FF2B5EF4-FFF2-40B4-BE49-F238E27FC236}">
                <a16:creationId xmlns:a16="http://schemas.microsoft.com/office/drawing/2014/main" id="{116A4BE0-3FF7-9207-E050-16C7BD351F84}"/>
              </a:ext>
            </a:extLst>
          </p:cNvPr>
          <p:cNvGrpSpPr/>
          <p:nvPr/>
        </p:nvGrpSpPr>
        <p:grpSpPr>
          <a:xfrm>
            <a:off x="8296099" y="102538"/>
            <a:ext cx="1599102" cy="384028"/>
            <a:chOff x="8296099" y="102538"/>
            <a:chExt cx="1599102" cy="384028"/>
          </a:xfrm>
        </p:grpSpPr>
        <p:sp>
          <p:nvSpPr>
            <p:cNvPr id="51" name="TextBox 50">
              <a:extLst>
                <a:ext uri="{FF2B5EF4-FFF2-40B4-BE49-F238E27FC236}">
                  <a16:creationId xmlns:a16="http://schemas.microsoft.com/office/drawing/2014/main" id="{103A99C6-3679-591C-2C26-22B300D988EC}"/>
                </a:ext>
              </a:extLst>
            </p:cNvPr>
            <p:cNvSpPr txBox="1"/>
            <p:nvPr/>
          </p:nvSpPr>
          <p:spPr>
            <a:xfrm>
              <a:off x="9593515" y="102538"/>
              <a:ext cx="301686" cy="369332"/>
            </a:xfrm>
            <a:prstGeom prst="rect">
              <a:avLst/>
            </a:prstGeom>
            <a:noFill/>
          </p:spPr>
          <p:txBody>
            <a:bodyPr wrap="none" rtlCol="0">
              <a:spAutoFit/>
            </a:bodyPr>
            <a:lstStyle/>
            <a:p>
              <a:r>
                <a:rPr lang="en-US" dirty="0">
                  <a:solidFill>
                    <a:schemeClr val="accent6"/>
                  </a:solidFill>
                </a:rPr>
                <a:t>4</a:t>
              </a:r>
            </a:p>
          </p:txBody>
        </p:sp>
        <p:sp>
          <p:nvSpPr>
            <p:cNvPr id="52" name="Rounded Rectangle 51">
              <a:extLst>
                <a:ext uri="{FF2B5EF4-FFF2-40B4-BE49-F238E27FC236}">
                  <a16:creationId xmlns:a16="http://schemas.microsoft.com/office/drawing/2014/main" id="{8E3FBBA9-5057-02B1-DC0A-814530320B84}"/>
                </a:ext>
              </a:extLst>
            </p:cNvPr>
            <p:cNvSpPr/>
            <p:nvPr/>
          </p:nvSpPr>
          <p:spPr>
            <a:xfrm>
              <a:off x="8296099" y="196183"/>
              <a:ext cx="1287119" cy="290383"/>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8183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ED648-44D4-95C9-F89C-CA1741457772}"/>
              </a:ext>
            </a:extLst>
          </p:cNvPr>
          <p:cNvSpPr>
            <a:spLocks noGrp="1"/>
          </p:cNvSpPr>
          <p:nvPr>
            <p:ph type="title"/>
          </p:nvPr>
        </p:nvSpPr>
        <p:spPr>
          <a:xfrm>
            <a:off x="303146" y="2248005"/>
            <a:ext cx="4305924" cy="2872635"/>
          </a:xfrm>
        </p:spPr>
        <p:txBody>
          <a:bodyPr/>
          <a:lstStyle/>
          <a:p>
            <a:r>
              <a:rPr lang="en-US" dirty="0"/>
              <a:t>Pull Requests (PRs) and Merging: Recipe testing on a different </a:t>
            </a:r>
            <a:r>
              <a:rPr lang="en-US" dirty="0">
                <a:solidFill>
                  <a:schemeClr val="accent6"/>
                </a:solidFill>
              </a:rPr>
              <a:t>branch</a:t>
            </a:r>
          </a:p>
        </p:txBody>
      </p:sp>
      <p:sp>
        <p:nvSpPr>
          <p:cNvPr id="3" name="Content Placeholder 2">
            <a:extLst>
              <a:ext uri="{FF2B5EF4-FFF2-40B4-BE49-F238E27FC236}">
                <a16:creationId xmlns:a16="http://schemas.microsoft.com/office/drawing/2014/main" id="{01FD8446-C412-5AB4-2EAE-4F2C9913535C}"/>
              </a:ext>
            </a:extLst>
          </p:cNvPr>
          <p:cNvSpPr>
            <a:spLocks noGrp="1"/>
          </p:cNvSpPr>
          <p:nvPr>
            <p:ph idx="1"/>
          </p:nvPr>
        </p:nvSpPr>
        <p:spPr>
          <a:xfrm>
            <a:off x="5224354" y="2829696"/>
            <a:ext cx="3295630" cy="3938852"/>
          </a:xfrm>
        </p:spPr>
        <p:txBody>
          <a:bodyPr>
            <a:normAutofit fontScale="85000" lnSpcReduction="20000"/>
          </a:bodyPr>
          <a:lstStyle/>
          <a:p>
            <a:r>
              <a:rPr lang="en-US" dirty="0">
                <a:solidFill>
                  <a:srgbClr val="091E42"/>
                </a:solidFill>
                <a:latin typeface="Charlie Text"/>
              </a:rPr>
              <a:t>Whichever branch is “</a:t>
            </a:r>
            <a:r>
              <a:rPr lang="en-US" dirty="0">
                <a:solidFill>
                  <a:schemeClr val="accent6"/>
                </a:solidFill>
                <a:latin typeface="Charlie Text"/>
              </a:rPr>
              <a:t>checked out</a:t>
            </a:r>
            <a:r>
              <a:rPr lang="en-US" dirty="0">
                <a:solidFill>
                  <a:srgbClr val="091E42"/>
                </a:solidFill>
                <a:latin typeface="Charlie Text"/>
              </a:rPr>
              <a:t>” (showing in GitHub Desktop) is where your edited code will go</a:t>
            </a:r>
          </a:p>
          <a:p>
            <a:r>
              <a:rPr lang="en-US" b="1" u="sng" dirty="0">
                <a:solidFill>
                  <a:srgbClr val="FF0000"/>
                </a:solidFill>
                <a:latin typeface="Charlie Text"/>
              </a:rPr>
              <a:t>Once done pushing to this branch</a:t>
            </a:r>
            <a:r>
              <a:rPr lang="en-US" dirty="0">
                <a:solidFill>
                  <a:srgbClr val="091E42"/>
                </a:solidFill>
                <a:latin typeface="Charlie Text"/>
              </a:rPr>
              <a:t>, you will make a “</a:t>
            </a:r>
            <a:r>
              <a:rPr lang="en-US" dirty="0">
                <a:solidFill>
                  <a:schemeClr val="accent6"/>
                </a:solidFill>
                <a:latin typeface="Charlie Text"/>
              </a:rPr>
              <a:t>pull request</a:t>
            </a:r>
            <a:r>
              <a:rPr lang="en-US" dirty="0">
                <a:solidFill>
                  <a:srgbClr val="091E42"/>
                </a:solidFill>
                <a:latin typeface="Charlie Text"/>
              </a:rPr>
              <a:t>” to merge with the main branch</a:t>
            </a:r>
          </a:p>
          <a:p>
            <a:pPr lvl="1"/>
            <a:r>
              <a:rPr lang="en-US" dirty="0">
                <a:solidFill>
                  <a:srgbClr val="091E42"/>
                </a:solidFill>
                <a:latin typeface="Charlie Text"/>
              </a:rPr>
              <a:t>Only merge when code is “done”</a:t>
            </a:r>
          </a:p>
          <a:p>
            <a:pPr lvl="1"/>
            <a:r>
              <a:rPr lang="en-US" dirty="0">
                <a:solidFill>
                  <a:srgbClr val="091E42"/>
                </a:solidFill>
                <a:latin typeface="Charlie Text"/>
              </a:rPr>
              <a:t>Don’t delete your personal branch!</a:t>
            </a:r>
            <a:endParaRPr lang="en-US" dirty="0"/>
          </a:p>
          <a:p>
            <a:endParaRPr lang="en-US" dirty="0"/>
          </a:p>
        </p:txBody>
      </p:sp>
      <p:pic>
        <p:nvPicPr>
          <p:cNvPr id="4" name="Picture 3">
            <a:extLst>
              <a:ext uri="{FF2B5EF4-FFF2-40B4-BE49-F238E27FC236}">
                <a16:creationId xmlns:a16="http://schemas.microsoft.com/office/drawing/2014/main" id="{165E1029-74BA-4A23-F03C-E1096E533C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5102" y="284480"/>
            <a:ext cx="6672650" cy="2445631"/>
          </a:xfrm>
          <a:prstGeom prst="rect">
            <a:avLst/>
          </a:prstGeom>
        </p:spPr>
      </p:pic>
      <p:pic>
        <p:nvPicPr>
          <p:cNvPr id="12" name="Picture 11" descr="A screenshot of a computer&#10;&#10;AI-generated content may be incorrect.">
            <a:extLst>
              <a:ext uri="{FF2B5EF4-FFF2-40B4-BE49-F238E27FC236}">
                <a16:creationId xmlns:a16="http://schemas.microsoft.com/office/drawing/2014/main" id="{9698DA17-9D58-D1A0-F47D-3D3A6FB308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31918" y="5225657"/>
            <a:ext cx="3295630" cy="728959"/>
          </a:xfrm>
          <a:prstGeom prst="rect">
            <a:avLst/>
          </a:prstGeom>
        </p:spPr>
      </p:pic>
      <p:pic>
        <p:nvPicPr>
          <p:cNvPr id="14" name="Picture 13" descr="A screenshot of a computer&#10;&#10;AI-generated content may be incorrect.">
            <a:extLst>
              <a:ext uri="{FF2B5EF4-FFF2-40B4-BE49-F238E27FC236}">
                <a16:creationId xmlns:a16="http://schemas.microsoft.com/office/drawing/2014/main" id="{BF08B1AE-E76A-491E-7A73-A639C6A0A9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88047" y="3087937"/>
            <a:ext cx="3100807" cy="1663236"/>
          </a:xfrm>
          <a:prstGeom prst="rect">
            <a:avLst/>
          </a:prstGeom>
        </p:spPr>
      </p:pic>
      <p:sp>
        <p:nvSpPr>
          <p:cNvPr id="15" name="Rounded Rectangle 14">
            <a:extLst>
              <a:ext uri="{FF2B5EF4-FFF2-40B4-BE49-F238E27FC236}">
                <a16:creationId xmlns:a16="http://schemas.microsoft.com/office/drawing/2014/main" id="{1C6F3ACE-4D0B-B94C-A2BF-FAE0C7554E40}"/>
              </a:ext>
            </a:extLst>
          </p:cNvPr>
          <p:cNvSpPr/>
          <p:nvPr/>
        </p:nvSpPr>
        <p:spPr>
          <a:xfrm>
            <a:off x="10923373" y="3626708"/>
            <a:ext cx="965481" cy="58076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FEC6C803-FB5B-0D70-FF25-30D484C40406}"/>
              </a:ext>
            </a:extLst>
          </p:cNvPr>
          <p:cNvSpPr/>
          <p:nvPr/>
        </p:nvSpPr>
        <p:spPr>
          <a:xfrm>
            <a:off x="10229335" y="5188586"/>
            <a:ext cx="1718417" cy="580768"/>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129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P spid="15"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A screenshot of a computer&#10;&#10;AI-generated content may be incorrect.">
            <a:extLst>
              <a:ext uri="{FF2B5EF4-FFF2-40B4-BE49-F238E27FC236}">
                <a16:creationId xmlns:a16="http://schemas.microsoft.com/office/drawing/2014/main" id="{EECEDB1A-640B-BBB5-22C3-A140EFB885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491" y="201573"/>
            <a:ext cx="10904838" cy="6133971"/>
          </a:xfrm>
          <a:prstGeom prst="rect">
            <a:avLst/>
          </a:prstGeom>
        </p:spPr>
      </p:pic>
      <p:sp>
        <p:nvSpPr>
          <p:cNvPr id="4" name="Rectangle 3">
            <a:extLst>
              <a:ext uri="{FF2B5EF4-FFF2-40B4-BE49-F238E27FC236}">
                <a16:creationId xmlns:a16="http://schemas.microsoft.com/office/drawing/2014/main" id="{2DA2D433-9451-D934-3C45-CEA560AC3DF6}"/>
              </a:ext>
            </a:extLst>
          </p:cNvPr>
          <p:cNvSpPr/>
          <p:nvPr/>
        </p:nvSpPr>
        <p:spPr>
          <a:xfrm>
            <a:off x="2999232" y="369514"/>
            <a:ext cx="1179576" cy="3383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F9DC63A-4284-208D-1A53-D3CEA4DC7142}"/>
              </a:ext>
            </a:extLst>
          </p:cNvPr>
          <p:cNvSpPr/>
          <p:nvPr/>
        </p:nvSpPr>
        <p:spPr>
          <a:xfrm>
            <a:off x="1350264" y="6007607"/>
            <a:ext cx="1179576" cy="3383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1AB7C5E-3E58-4828-7994-A37742316E58}"/>
              </a:ext>
            </a:extLst>
          </p:cNvPr>
          <p:cNvSpPr txBox="1"/>
          <p:nvPr/>
        </p:nvSpPr>
        <p:spPr>
          <a:xfrm>
            <a:off x="3918096" y="6471761"/>
            <a:ext cx="4787016" cy="369332"/>
          </a:xfrm>
          <a:prstGeom prst="rect">
            <a:avLst/>
          </a:prstGeom>
          <a:noFill/>
        </p:spPr>
        <p:txBody>
          <a:bodyPr wrap="none" rtlCol="0">
            <a:spAutoFit/>
          </a:bodyPr>
          <a:lstStyle/>
          <a:p>
            <a:r>
              <a:rPr lang="en-US" dirty="0"/>
              <a:t>DO THIS (PULL REQUEST) WHEN CODE IS “DONE”</a:t>
            </a:r>
          </a:p>
        </p:txBody>
      </p:sp>
    </p:spTree>
    <p:extLst>
      <p:ext uri="{BB962C8B-B14F-4D97-AF65-F5344CB8AC3E}">
        <p14:creationId xmlns:p14="http://schemas.microsoft.com/office/powerpoint/2010/main" val="199866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descr="A screenshot of a computer&#10;&#10;AI-generated content may be incorrect.">
            <a:extLst>
              <a:ext uri="{FF2B5EF4-FFF2-40B4-BE49-F238E27FC236}">
                <a16:creationId xmlns:a16="http://schemas.microsoft.com/office/drawing/2014/main" id="{2A5BEB4B-49C0-FCEC-B85A-58A8D6AAFD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189" y="211964"/>
            <a:ext cx="10904838" cy="6133971"/>
          </a:xfrm>
          <a:prstGeom prst="rect">
            <a:avLst/>
          </a:prstGeom>
        </p:spPr>
      </p:pic>
      <p:sp>
        <p:nvSpPr>
          <p:cNvPr id="8" name="Rectangle 7">
            <a:extLst>
              <a:ext uri="{FF2B5EF4-FFF2-40B4-BE49-F238E27FC236}">
                <a16:creationId xmlns:a16="http://schemas.microsoft.com/office/drawing/2014/main" id="{111B3F63-81D8-7343-A88A-4FEACA076CEC}"/>
              </a:ext>
            </a:extLst>
          </p:cNvPr>
          <p:cNvSpPr/>
          <p:nvPr/>
        </p:nvSpPr>
        <p:spPr>
          <a:xfrm>
            <a:off x="7751064" y="1710634"/>
            <a:ext cx="1179576" cy="3383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1748938-AFC6-9CBF-A500-3EB3DF31BEFF}"/>
              </a:ext>
            </a:extLst>
          </p:cNvPr>
          <p:cNvSpPr txBox="1"/>
          <p:nvPr/>
        </p:nvSpPr>
        <p:spPr>
          <a:xfrm>
            <a:off x="3918096" y="6471761"/>
            <a:ext cx="4787016" cy="369332"/>
          </a:xfrm>
          <a:prstGeom prst="rect">
            <a:avLst/>
          </a:prstGeom>
          <a:noFill/>
        </p:spPr>
        <p:txBody>
          <a:bodyPr wrap="none" rtlCol="0">
            <a:spAutoFit/>
          </a:bodyPr>
          <a:lstStyle/>
          <a:p>
            <a:r>
              <a:rPr lang="en-US" dirty="0"/>
              <a:t>DO THIS (PULL REQUEST) WHEN CODE IS “DONE”</a:t>
            </a:r>
          </a:p>
        </p:txBody>
      </p:sp>
    </p:spTree>
    <p:extLst>
      <p:ext uri="{BB962C8B-B14F-4D97-AF65-F5344CB8AC3E}">
        <p14:creationId xmlns:p14="http://schemas.microsoft.com/office/powerpoint/2010/main" val="237936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A computer screen with a green screen&#10;&#10;AI-generated content may be incorrect.">
            <a:extLst>
              <a:ext uri="{FF2B5EF4-FFF2-40B4-BE49-F238E27FC236}">
                <a16:creationId xmlns:a16="http://schemas.microsoft.com/office/drawing/2014/main" id="{3CF29E4B-7F9F-E205-0CB7-46CF664EDF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189" y="185351"/>
            <a:ext cx="10904838" cy="6133971"/>
          </a:xfrm>
          <a:prstGeom prst="rect">
            <a:avLst/>
          </a:prstGeom>
        </p:spPr>
      </p:pic>
      <p:sp>
        <p:nvSpPr>
          <p:cNvPr id="2" name="Rectangle 1">
            <a:extLst>
              <a:ext uri="{FF2B5EF4-FFF2-40B4-BE49-F238E27FC236}">
                <a16:creationId xmlns:a16="http://schemas.microsoft.com/office/drawing/2014/main" id="{13E403B3-00C2-A0A1-C867-8EC736F98395}"/>
              </a:ext>
            </a:extLst>
          </p:cNvPr>
          <p:cNvSpPr/>
          <p:nvPr/>
        </p:nvSpPr>
        <p:spPr>
          <a:xfrm>
            <a:off x="10528451" y="5735982"/>
            <a:ext cx="1179576" cy="3383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C80F095-3BE6-17A1-F6F1-B19E0B233865}"/>
              </a:ext>
            </a:extLst>
          </p:cNvPr>
          <p:cNvSpPr txBox="1"/>
          <p:nvPr/>
        </p:nvSpPr>
        <p:spPr>
          <a:xfrm>
            <a:off x="3918096" y="6471761"/>
            <a:ext cx="4787016" cy="369332"/>
          </a:xfrm>
          <a:prstGeom prst="rect">
            <a:avLst/>
          </a:prstGeom>
          <a:noFill/>
        </p:spPr>
        <p:txBody>
          <a:bodyPr wrap="none" rtlCol="0">
            <a:spAutoFit/>
          </a:bodyPr>
          <a:lstStyle/>
          <a:p>
            <a:r>
              <a:rPr lang="en-US" dirty="0"/>
              <a:t>DO THIS (PULL REQUEST) WHEN CODE IS “DONE”</a:t>
            </a:r>
          </a:p>
        </p:txBody>
      </p:sp>
    </p:spTree>
    <p:extLst>
      <p:ext uri="{BB962C8B-B14F-4D97-AF65-F5344CB8AC3E}">
        <p14:creationId xmlns:p14="http://schemas.microsoft.com/office/powerpoint/2010/main" val="87891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A screenshot of a computer&#10;&#10;AI-generated content may be incorrect.">
            <a:extLst>
              <a:ext uri="{FF2B5EF4-FFF2-40B4-BE49-F238E27FC236}">
                <a16:creationId xmlns:a16="http://schemas.microsoft.com/office/drawing/2014/main" id="{52C420B6-5CC8-9292-28E1-CAF197A9FE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189" y="185351"/>
            <a:ext cx="10904838" cy="6133971"/>
          </a:xfrm>
          <a:prstGeom prst="rect">
            <a:avLst/>
          </a:prstGeom>
        </p:spPr>
      </p:pic>
      <p:sp>
        <p:nvSpPr>
          <p:cNvPr id="4" name="Rectangle 3">
            <a:extLst>
              <a:ext uri="{FF2B5EF4-FFF2-40B4-BE49-F238E27FC236}">
                <a16:creationId xmlns:a16="http://schemas.microsoft.com/office/drawing/2014/main" id="{D201675C-1801-FB3F-3A54-67CFE9EF830F}"/>
              </a:ext>
            </a:extLst>
          </p:cNvPr>
          <p:cNvSpPr/>
          <p:nvPr/>
        </p:nvSpPr>
        <p:spPr>
          <a:xfrm>
            <a:off x="6518612" y="4404138"/>
            <a:ext cx="1179576" cy="3383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1B0FB39-445C-64F4-525D-BFD267B43C7E}"/>
              </a:ext>
            </a:extLst>
          </p:cNvPr>
          <p:cNvSpPr txBox="1"/>
          <p:nvPr/>
        </p:nvSpPr>
        <p:spPr>
          <a:xfrm>
            <a:off x="3786809" y="3252336"/>
            <a:ext cx="2643809" cy="646331"/>
          </a:xfrm>
          <a:prstGeom prst="rect">
            <a:avLst/>
          </a:prstGeom>
          <a:noFill/>
        </p:spPr>
        <p:txBody>
          <a:bodyPr wrap="square" rtlCol="0">
            <a:spAutoFit/>
          </a:bodyPr>
          <a:lstStyle/>
          <a:p>
            <a:r>
              <a:rPr lang="en-US" dirty="0"/>
              <a:t>Explain what the pull request is adding</a:t>
            </a:r>
          </a:p>
        </p:txBody>
      </p:sp>
      <p:sp>
        <p:nvSpPr>
          <p:cNvPr id="8" name="TextBox 7">
            <a:extLst>
              <a:ext uri="{FF2B5EF4-FFF2-40B4-BE49-F238E27FC236}">
                <a16:creationId xmlns:a16="http://schemas.microsoft.com/office/drawing/2014/main" id="{265C0BB8-566E-8EAD-EF82-3FD2FA0C2F29}"/>
              </a:ext>
            </a:extLst>
          </p:cNvPr>
          <p:cNvSpPr txBox="1"/>
          <p:nvPr/>
        </p:nvSpPr>
        <p:spPr>
          <a:xfrm>
            <a:off x="3918096" y="6471761"/>
            <a:ext cx="4787016" cy="369332"/>
          </a:xfrm>
          <a:prstGeom prst="rect">
            <a:avLst/>
          </a:prstGeom>
          <a:noFill/>
        </p:spPr>
        <p:txBody>
          <a:bodyPr wrap="none" rtlCol="0">
            <a:spAutoFit/>
          </a:bodyPr>
          <a:lstStyle/>
          <a:p>
            <a:r>
              <a:rPr lang="en-US" dirty="0"/>
              <a:t>DO THIS (PULL REQUEST) WHEN CODE IS “DONE”</a:t>
            </a:r>
          </a:p>
        </p:txBody>
      </p:sp>
    </p:spTree>
    <p:extLst>
      <p:ext uri="{BB962C8B-B14F-4D97-AF65-F5344CB8AC3E}">
        <p14:creationId xmlns:p14="http://schemas.microsoft.com/office/powerpoint/2010/main" val="299531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EC7DB217-0E12-8D70-D7C2-2BB3956B2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3189" y="185351"/>
            <a:ext cx="10904838" cy="6133971"/>
          </a:xfrm>
          <a:prstGeom prst="rect">
            <a:avLst/>
          </a:prstGeom>
        </p:spPr>
      </p:pic>
      <p:sp>
        <p:nvSpPr>
          <p:cNvPr id="2" name="Rectangle 1">
            <a:extLst>
              <a:ext uri="{FF2B5EF4-FFF2-40B4-BE49-F238E27FC236}">
                <a16:creationId xmlns:a16="http://schemas.microsoft.com/office/drawing/2014/main" id="{4832EF19-CEB4-C888-3728-B8155CD5ED31}"/>
              </a:ext>
            </a:extLst>
          </p:cNvPr>
          <p:cNvSpPr/>
          <p:nvPr/>
        </p:nvSpPr>
        <p:spPr>
          <a:xfrm>
            <a:off x="3497116" y="3688521"/>
            <a:ext cx="1179576" cy="3383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DEF5ED1-272E-6A16-2FC0-AC2666846422}"/>
              </a:ext>
            </a:extLst>
          </p:cNvPr>
          <p:cNvSpPr txBox="1"/>
          <p:nvPr/>
        </p:nvSpPr>
        <p:spPr>
          <a:xfrm>
            <a:off x="3497116" y="4526754"/>
            <a:ext cx="4076501" cy="646331"/>
          </a:xfrm>
          <a:prstGeom prst="rect">
            <a:avLst/>
          </a:prstGeom>
          <a:noFill/>
        </p:spPr>
        <p:txBody>
          <a:bodyPr wrap="square" rtlCol="0">
            <a:spAutoFit/>
          </a:bodyPr>
          <a:lstStyle/>
          <a:p>
            <a:r>
              <a:rPr lang="en-US" dirty="0"/>
              <a:t>Your partner can comment on your PR here if everything looks good!</a:t>
            </a:r>
          </a:p>
        </p:txBody>
      </p:sp>
      <p:sp>
        <p:nvSpPr>
          <p:cNvPr id="6" name="TextBox 5">
            <a:extLst>
              <a:ext uri="{FF2B5EF4-FFF2-40B4-BE49-F238E27FC236}">
                <a16:creationId xmlns:a16="http://schemas.microsoft.com/office/drawing/2014/main" id="{146102DE-6C4E-7524-F3DA-927766CECE36}"/>
              </a:ext>
            </a:extLst>
          </p:cNvPr>
          <p:cNvSpPr txBox="1"/>
          <p:nvPr/>
        </p:nvSpPr>
        <p:spPr>
          <a:xfrm>
            <a:off x="1331843" y="3396020"/>
            <a:ext cx="2094112" cy="923330"/>
          </a:xfrm>
          <a:prstGeom prst="rect">
            <a:avLst/>
          </a:prstGeom>
          <a:noFill/>
        </p:spPr>
        <p:txBody>
          <a:bodyPr wrap="square" rtlCol="0">
            <a:spAutoFit/>
          </a:bodyPr>
          <a:lstStyle/>
          <a:p>
            <a:r>
              <a:rPr lang="en-US" dirty="0"/>
              <a:t>Once your partner approves, merge with main branch</a:t>
            </a:r>
          </a:p>
        </p:txBody>
      </p:sp>
      <p:sp>
        <p:nvSpPr>
          <p:cNvPr id="8" name="TextBox 7">
            <a:extLst>
              <a:ext uri="{FF2B5EF4-FFF2-40B4-BE49-F238E27FC236}">
                <a16:creationId xmlns:a16="http://schemas.microsoft.com/office/drawing/2014/main" id="{18D6E392-C762-8E78-B7CA-67D5BABB194D}"/>
              </a:ext>
            </a:extLst>
          </p:cNvPr>
          <p:cNvSpPr txBox="1"/>
          <p:nvPr/>
        </p:nvSpPr>
        <p:spPr>
          <a:xfrm>
            <a:off x="3918096" y="6471761"/>
            <a:ext cx="4787016" cy="369332"/>
          </a:xfrm>
          <a:prstGeom prst="rect">
            <a:avLst/>
          </a:prstGeom>
          <a:noFill/>
        </p:spPr>
        <p:txBody>
          <a:bodyPr wrap="none" rtlCol="0">
            <a:spAutoFit/>
          </a:bodyPr>
          <a:lstStyle/>
          <a:p>
            <a:r>
              <a:rPr lang="en-US" dirty="0"/>
              <a:t>DO THIS (PULL REQUEST) WHEN CODE IS “DONE”</a:t>
            </a:r>
          </a:p>
        </p:txBody>
      </p:sp>
    </p:spTree>
    <p:extLst>
      <p:ext uri="{BB962C8B-B14F-4D97-AF65-F5344CB8AC3E}">
        <p14:creationId xmlns:p14="http://schemas.microsoft.com/office/powerpoint/2010/main" val="372939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08907-528A-89D1-1CAF-90022880C27E}"/>
              </a:ext>
            </a:extLst>
          </p:cNvPr>
          <p:cNvSpPr>
            <a:spLocks noGrp="1"/>
          </p:cNvSpPr>
          <p:nvPr>
            <p:ph type="title" idx="4294967295"/>
          </p:nvPr>
        </p:nvSpPr>
        <p:spPr>
          <a:xfrm>
            <a:off x="0" y="-160338"/>
            <a:ext cx="10515600" cy="1325563"/>
          </a:xfrm>
        </p:spPr>
        <p:txBody>
          <a:bodyPr/>
          <a:lstStyle/>
          <a:p>
            <a:r>
              <a:rPr lang="en-US" dirty="0">
                <a:solidFill>
                  <a:schemeClr val="tx2"/>
                </a:solidFill>
              </a:rPr>
              <a:t>When can GitHub be problematic?</a:t>
            </a:r>
          </a:p>
        </p:txBody>
      </p:sp>
      <p:graphicFrame>
        <p:nvGraphicFramePr>
          <p:cNvPr id="4" name="Table 4">
            <a:extLst>
              <a:ext uri="{FF2B5EF4-FFF2-40B4-BE49-F238E27FC236}">
                <a16:creationId xmlns:a16="http://schemas.microsoft.com/office/drawing/2014/main" id="{5B61CB21-11D6-4F47-1B38-C40F5D4975ED}"/>
              </a:ext>
            </a:extLst>
          </p:cNvPr>
          <p:cNvGraphicFramePr>
            <a:graphicFrameLocks noGrp="1"/>
          </p:cNvGraphicFramePr>
          <p:nvPr>
            <p:extLst>
              <p:ext uri="{D42A27DB-BD31-4B8C-83A1-F6EECF244321}">
                <p14:modId xmlns:p14="http://schemas.microsoft.com/office/powerpoint/2010/main" val="3411953261"/>
              </p:ext>
            </p:extLst>
          </p:nvPr>
        </p:nvGraphicFramePr>
        <p:xfrm>
          <a:off x="162910" y="1099845"/>
          <a:ext cx="11866179" cy="5077118"/>
        </p:xfrm>
        <a:graphic>
          <a:graphicData uri="http://schemas.openxmlformats.org/drawingml/2006/table">
            <a:tbl>
              <a:tblPr firstRow="1" bandRow="1">
                <a:tableStyleId>{5C22544A-7EE6-4342-B048-85BDC9FD1C3A}</a:tableStyleId>
              </a:tblPr>
              <a:tblGrid>
                <a:gridCol w="3405353">
                  <a:extLst>
                    <a:ext uri="{9D8B030D-6E8A-4147-A177-3AD203B41FA5}">
                      <a16:colId xmlns:a16="http://schemas.microsoft.com/office/drawing/2014/main" val="1917176809"/>
                    </a:ext>
                  </a:extLst>
                </a:gridCol>
                <a:gridCol w="8460826">
                  <a:extLst>
                    <a:ext uri="{9D8B030D-6E8A-4147-A177-3AD203B41FA5}">
                      <a16:colId xmlns:a16="http://schemas.microsoft.com/office/drawing/2014/main" val="4239334021"/>
                    </a:ext>
                  </a:extLst>
                </a:gridCol>
              </a:tblGrid>
              <a:tr h="433463">
                <a:tc>
                  <a:txBody>
                    <a:bodyPr/>
                    <a:lstStyle/>
                    <a:p>
                      <a:r>
                        <a:rPr lang="en-US" sz="2000" b="0" i="0" dirty="0">
                          <a:latin typeface="SF Pro Semibold" pitchFamily="2" charset="0"/>
                          <a:ea typeface="SF Pro Semibold" pitchFamily="2" charset="0"/>
                          <a:cs typeface="SF Pro Semibold" pitchFamily="2" charset="0"/>
                        </a:rPr>
                        <a:t>Problem</a:t>
                      </a:r>
                    </a:p>
                  </a:txBody>
                  <a:tcPr/>
                </a:tc>
                <a:tc>
                  <a:txBody>
                    <a:bodyPr/>
                    <a:lstStyle/>
                    <a:p>
                      <a:r>
                        <a:rPr lang="en-US" sz="2000" b="0" i="0" dirty="0">
                          <a:latin typeface="SF Pro Semibold" pitchFamily="2" charset="0"/>
                          <a:ea typeface="SF Pro Semibold" pitchFamily="2" charset="0"/>
                          <a:cs typeface="SF Pro Semibold" pitchFamily="2" charset="0"/>
                        </a:rPr>
                        <a:t>Advice</a:t>
                      </a:r>
                    </a:p>
                  </a:txBody>
                  <a:tcPr/>
                </a:tc>
                <a:extLst>
                  <a:ext uri="{0D108BD9-81ED-4DB2-BD59-A6C34878D82A}">
                    <a16:rowId xmlns:a16="http://schemas.microsoft.com/office/drawing/2014/main" val="939582064"/>
                  </a:ext>
                </a:extLst>
              </a:tr>
              <a:tr h="766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latin typeface="SF Pro Semibold" pitchFamily="2" charset="0"/>
                          <a:ea typeface="SF Pro Semibold" pitchFamily="2" charset="0"/>
                          <a:cs typeface="SF Pro Semibold" pitchFamily="2" charset="0"/>
                        </a:rPr>
                        <a:t>When you work on the same code in the same file at the same time as another person</a:t>
                      </a:r>
                    </a:p>
                  </a:txBody>
                  <a:tcPr/>
                </a:tc>
                <a:tc>
                  <a:txBody>
                    <a:bodyPr/>
                    <a:lstStyle/>
                    <a:p>
                      <a:pPr marL="342900" indent="-342900">
                        <a:buFontTx/>
                        <a:buChar char="-"/>
                      </a:pPr>
                      <a:r>
                        <a:rPr lang="en-US" sz="1400" b="0" i="0" dirty="0">
                          <a:latin typeface="SF Pro Semibold" pitchFamily="2" charset="0"/>
                          <a:ea typeface="SF Pro Semibold" pitchFamily="2" charset="0"/>
                          <a:cs typeface="SF Pro Semibold" pitchFamily="2" charset="0"/>
                        </a:rPr>
                        <a:t>As a general rule, do not work on the same file at the same time</a:t>
                      </a:r>
                    </a:p>
                    <a:p>
                      <a:pPr marL="342900" indent="-342900">
                        <a:buFontTx/>
                        <a:buChar char="-"/>
                      </a:pPr>
                      <a:r>
                        <a:rPr lang="en-US" sz="1400" b="0" i="0" dirty="0">
                          <a:latin typeface="SF Pro Semibold" pitchFamily="2" charset="0"/>
                          <a:ea typeface="SF Pro Semibold" pitchFamily="2" charset="0"/>
                          <a:cs typeface="SF Pro Semibold" pitchFamily="2" charset="0"/>
                        </a:rPr>
                        <a:t>Alternatively, always work on different files and push and pull back and forth to share code</a:t>
                      </a:r>
                    </a:p>
                    <a:p>
                      <a:pPr marL="342900" indent="-342900">
                        <a:buFontTx/>
                        <a:buChar char="-"/>
                      </a:pPr>
                      <a:r>
                        <a:rPr lang="en-US" sz="1400" b="0" i="0" dirty="0">
                          <a:latin typeface="SF Pro Semibold" pitchFamily="2" charset="0"/>
                          <a:ea typeface="SF Pro Semibold" pitchFamily="2" charset="0"/>
                          <a:cs typeface="SF Pro Semibold" pitchFamily="2" charset="0"/>
                        </a:rPr>
                        <a:t>TALK TO YOUR PARTNER WHEN YOU/THEY ARE CODING</a:t>
                      </a:r>
                    </a:p>
                  </a:txBody>
                  <a:tcPr/>
                </a:tc>
                <a:extLst>
                  <a:ext uri="{0D108BD9-81ED-4DB2-BD59-A6C34878D82A}">
                    <a16:rowId xmlns:a16="http://schemas.microsoft.com/office/drawing/2014/main" val="4132908783"/>
                  </a:ext>
                </a:extLst>
              </a:tr>
              <a:tr h="6154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latin typeface="SF Pro Semibold" pitchFamily="2" charset="0"/>
                          <a:ea typeface="SF Pro Semibold" pitchFamily="2" charset="0"/>
                          <a:cs typeface="SF Pro Semibold" pitchFamily="2" charset="0"/>
                        </a:rPr>
                        <a:t>When you delete a file some one else is working on</a:t>
                      </a:r>
                    </a:p>
                  </a:txBody>
                  <a:tcPr/>
                </a:tc>
                <a:tc>
                  <a:txBody>
                    <a:bodyPr/>
                    <a:lstStyle/>
                    <a:p>
                      <a:pPr marL="342900" indent="-342900">
                        <a:buFontTx/>
                        <a:buChar char="-"/>
                      </a:pPr>
                      <a:r>
                        <a:rPr lang="en-US" sz="1400" b="0" i="0" dirty="0">
                          <a:latin typeface="SF Pro Semibold" pitchFamily="2" charset="0"/>
                          <a:ea typeface="SF Pro Semibold" pitchFamily="2" charset="0"/>
                          <a:cs typeface="SF Pro Semibold" pitchFamily="2" charset="0"/>
                        </a:rPr>
                        <a:t>Don’t delete files without talking to your partner first</a:t>
                      </a:r>
                    </a:p>
                    <a:p>
                      <a:pPr marL="342900" indent="-342900">
                        <a:buFontTx/>
                        <a:buChar char="-"/>
                      </a:pPr>
                      <a:r>
                        <a:rPr lang="en-US" sz="1400" b="0" i="0" dirty="0">
                          <a:latin typeface="SF Pro Semibold" pitchFamily="2" charset="0"/>
                          <a:ea typeface="SF Pro Semibold" pitchFamily="2" charset="0"/>
                          <a:cs typeface="SF Pro Semibold" pitchFamily="2" charset="0"/>
                        </a:rPr>
                        <a:t>Don’t move files around without talking to your partner first</a:t>
                      </a:r>
                    </a:p>
                  </a:txBody>
                  <a:tcPr/>
                </a:tc>
                <a:extLst>
                  <a:ext uri="{0D108BD9-81ED-4DB2-BD59-A6C34878D82A}">
                    <a16:rowId xmlns:a16="http://schemas.microsoft.com/office/drawing/2014/main" val="3356316058"/>
                  </a:ext>
                </a:extLst>
              </a:tr>
              <a:tr h="7929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dirty="0">
                          <a:latin typeface="SF Pro Semibold" pitchFamily="2" charset="0"/>
                          <a:ea typeface="SF Pro Semibold" pitchFamily="2" charset="0"/>
                          <a:cs typeface="SF Pro Semibold" pitchFamily="2" charset="0"/>
                        </a:rPr>
                        <a:t>When you add a file with the same name that someone else has, and try to push them both to the remote branch</a:t>
                      </a:r>
                    </a:p>
                  </a:txBody>
                  <a:tcPr/>
                </a:tc>
                <a:tc>
                  <a:txBody>
                    <a:bodyPr/>
                    <a:lstStyle/>
                    <a:p>
                      <a:pPr marL="342900" indent="-342900">
                        <a:buFontTx/>
                        <a:buChar char="-"/>
                      </a:pPr>
                      <a:r>
                        <a:rPr lang="en-US" sz="1400" b="0" i="0" dirty="0">
                          <a:latin typeface="SF Pro Semibold" pitchFamily="2" charset="0"/>
                          <a:ea typeface="SF Pro Semibold" pitchFamily="2" charset="0"/>
                          <a:cs typeface="SF Pro Semibold" pitchFamily="2" charset="0"/>
                        </a:rPr>
                        <a:t>Include your first or last name in your own file names</a:t>
                      </a:r>
                    </a:p>
                    <a:p>
                      <a:pPr marL="342900" indent="-342900">
                        <a:buFontTx/>
                        <a:buChar char="-"/>
                      </a:pPr>
                      <a:r>
                        <a:rPr lang="en-US" sz="1400" b="0" i="0" dirty="0">
                          <a:latin typeface="SF Pro Semibold" pitchFamily="2" charset="0"/>
                          <a:ea typeface="SF Pro Semibold" pitchFamily="2" charset="0"/>
                          <a:cs typeface="SF Pro Semibold" pitchFamily="2" charset="0"/>
                        </a:rPr>
                        <a:t>For shared files (like your final notebook), do not try to make duplicates</a:t>
                      </a:r>
                    </a:p>
                    <a:p>
                      <a:pPr marL="342900" indent="-342900">
                        <a:buFontTx/>
                        <a:buChar char="-"/>
                      </a:pPr>
                      <a:r>
                        <a:rPr lang="en-US" sz="1400" b="0" i="0" dirty="0">
                          <a:latin typeface="SF Pro Semibold" pitchFamily="2" charset="0"/>
                          <a:ea typeface="SF Pro Semibold" pitchFamily="2" charset="0"/>
                          <a:cs typeface="SF Pro Semibold" pitchFamily="2" charset="0"/>
                        </a:rPr>
                        <a:t>Add clear indications to the file name for when code should be used or if it is test code or unused</a:t>
                      </a:r>
                    </a:p>
                  </a:txBody>
                  <a:tcPr/>
                </a:tc>
                <a:extLst>
                  <a:ext uri="{0D108BD9-81ED-4DB2-BD59-A6C34878D82A}">
                    <a16:rowId xmlns:a16="http://schemas.microsoft.com/office/drawing/2014/main" val="600335208"/>
                  </a:ext>
                </a:extLst>
              </a:tr>
              <a:tr h="567559">
                <a:tc>
                  <a:txBody>
                    <a:bodyPr/>
                    <a:lstStyle/>
                    <a:p>
                      <a:r>
                        <a:rPr lang="en-US" sz="1400" b="0" i="0" dirty="0">
                          <a:latin typeface="SF Pro Semibold" pitchFamily="2" charset="0"/>
                          <a:ea typeface="SF Pro Semibold" pitchFamily="2" charset="0"/>
                          <a:cs typeface="SF Pro Semibold" pitchFamily="2" charset="0"/>
                        </a:rPr>
                        <a:t>When you forget to ignore certain files that you really don’t care about</a:t>
                      </a:r>
                    </a:p>
                  </a:txBody>
                  <a:tcPr/>
                </a:tc>
                <a:tc>
                  <a:txBody>
                    <a:bodyPr/>
                    <a:lstStyle/>
                    <a:p>
                      <a:pPr marL="342900" indent="-342900">
                        <a:buFontTx/>
                        <a:buChar char="-"/>
                      </a:pPr>
                      <a:r>
                        <a:rPr lang="en-US" sz="1400" b="0" i="0" dirty="0">
                          <a:latin typeface="SF Pro Semibold" pitchFamily="2" charset="0"/>
                          <a:ea typeface="SF Pro Semibold" pitchFamily="2" charset="0"/>
                          <a:cs typeface="SF Pro Semibold" pitchFamily="2" charset="0"/>
                        </a:rPr>
                        <a:t>Add things to .</a:t>
                      </a:r>
                      <a:r>
                        <a:rPr lang="en-US" sz="1400" b="0" i="0" dirty="0" err="1">
                          <a:latin typeface="SF Pro Semibold" pitchFamily="2" charset="0"/>
                          <a:ea typeface="SF Pro Semibold" pitchFamily="2" charset="0"/>
                          <a:cs typeface="SF Pro Semibold" pitchFamily="2" charset="0"/>
                        </a:rPr>
                        <a:t>gitignore</a:t>
                      </a:r>
                      <a:r>
                        <a:rPr lang="en-US" sz="1400" b="0" i="0" dirty="0">
                          <a:latin typeface="SF Pro Semibold" pitchFamily="2" charset="0"/>
                          <a:ea typeface="SF Pro Semibold" pitchFamily="2" charset="0"/>
                          <a:cs typeface="SF Pro Semibold" pitchFamily="2" charset="0"/>
                        </a:rPr>
                        <a:t> to automatically “lose track” of them</a:t>
                      </a:r>
                    </a:p>
                  </a:txBody>
                  <a:tcPr/>
                </a:tc>
                <a:extLst>
                  <a:ext uri="{0D108BD9-81ED-4DB2-BD59-A6C34878D82A}">
                    <a16:rowId xmlns:a16="http://schemas.microsoft.com/office/drawing/2014/main" val="2196341328"/>
                  </a:ext>
                </a:extLst>
              </a:tr>
              <a:tr h="742618">
                <a:tc>
                  <a:txBody>
                    <a:bodyPr/>
                    <a:lstStyle/>
                    <a:p>
                      <a:r>
                        <a:rPr lang="en-US" sz="1400" b="0" i="0" dirty="0">
                          <a:latin typeface="SF Pro Semibold" pitchFamily="2" charset="0"/>
                          <a:ea typeface="SF Pro Semibold" pitchFamily="2" charset="0"/>
                          <a:cs typeface="SF Pro Semibold" pitchFamily="2" charset="0"/>
                        </a:rPr>
                        <a:t>When you are trying to commit a file &gt; GitHub’s file size limit (100Mb)</a:t>
                      </a:r>
                    </a:p>
                  </a:txBody>
                  <a:tcPr/>
                </a:tc>
                <a:tc>
                  <a:txBody>
                    <a:bodyPr/>
                    <a:lstStyle/>
                    <a:p>
                      <a:pPr marL="342900" indent="-342900">
                        <a:buFontTx/>
                        <a:buChar char="-"/>
                      </a:pPr>
                      <a:r>
                        <a:rPr lang="en-US" sz="1400" b="0" i="0" dirty="0">
                          <a:latin typeface="SF Pro Semibold" pitchFamily="2" charset="0"/>
                          <a:ea typeface="SF Pro Semibold" pitchFamily="2" charset="0"/>
                          <a:cs typeface="SF Pro Semibold" pitchFamily="2" charset="0"/>
                        </a:rPr>
                        <a:t>These files must remain locally on each partner’s computer to be used. You can share them through box.</a:t>
                      </a:r>
                    </a:p>
                    <a:p>
                      <a:pPr marL="342900" indent="-342900">
                        <a:buFontTx/>
                        <a:buChar char="-"/>
                      </a:pPr>
                      <a:r>
                        <a:rPr lang="en-US" sz="1400" b="0" i="0" dirty="0">
                          <a:latin typeface="SF Pro Semibold" pitchFamily="2" charset="0"/>
                          <a:ea typeface="SF Pro Semibold" pitchFamily="2" charset="0"/>
                          <a:cs typeface="SF Pro Semibold" pitchFamily="2" charset="0"/>
                        </a:rPr>
                        <a:t>Add these files to .</a:t>
                      </a:r>
                      <a:r>
                        <a:rPr lang="en-US" sz="1400" b="0" i="0" dirty="0" err="1">
                          <a:latin typeface="SF Pro Semibold" pitchFamily="2" charset="0"/>
                          <a:ea typeface="SF Pro Semibold" pitchFamily="2" charset="0"/>
                          <a:cs typeface="SF Pro Semibold" pitchFamily="2" charset="0"/>
                        </a:rPr>
                        <a:t>gitignore</a:t>
                      </a:r>
                      <a:r>
                        <a:rPr lang="en-US" sz="1400" b="0" i="0" dirty="0">
                          <a:latin typeface="SF Pro Semibold" pitchFamily="2" charset="0"/>
                          <a:ea typeface="SF Pro Semibold" pitchFamily="2" charset="0"/>
                          <a:cs typeface="SF Pro Semibold" pitchFamily="2" charset="0"/>
                        </a:rPr>
                        <a:t> so you never accidentally push them.</a:t>
                      </a:r>
                    </a:p>
                  </a:txBody>
                  <a:tcPr/>
                </a:tc>
                <a:extLst>
                  <a:ext uri="{0D108BD9-81ED-4DB2-BD59-A6C34878D82A}">
                    <a16:rowId xmlns:a16="http://schemas.microsoft.com/office/drawing/2014/main" val="895630247"/>
                  </a:ext>
                </a:extLst>
              </a:tr>
              <a:tr h="637784">
                <a:tc>
                  <a:txBody>
                    <a:bodyPr/>
                    <a:lstStyle/>
                    <a:p>
                      <a:r>
                        <a:rPr lang="en-US" sz="1400" b="0" i="0" dirty="0">
                          <a:latin typeface="SF Pro Semibold" pitchFamily="2" charset="0"/>
                          <a:ea typeface="SF Pro Semibold" pitchFamily="2" charset="0"/>
                          <a:cs typeface="SF Pro Semibold" pitchFamily="2" charset="0"/>
                        </a:rPr>
                        <a:t>When you test code that doesn’t work, but now you can’t get back to what was working</a:t>
                      </a:r>
                    </a:p>
                  </a:txBody>
                  <a:tcPr/>
                </a:tc>
                <a:tc>
                  <a:txBody>
                    <a:bodyPr/>
                    <a:lstStyle/>
                    <a:p>
                      <a:pPr marL="342900" indent="-342900">
                        <a:buFontTx/>
                        <a:buChar char="-"/>
                      </a:pPr>
                      <a:r>
                        <a:rPr lang="en-US" sz="1400" b="0" i="0" dirty="0">
                          <a:latin typeface="SF Pro Semibold" pitchFamily="2" charset="0"/>
                          <a:ea typeface="SF Pro Semibold" pitchFamily="2" charset="0"/>
                          <a:cs typeface="SF Pro Semibold" pitchFamily="2" charset="0"/>
                        </a:rPr>
                        <a:t>Work on the outside of the </a:t>
                      </a:r>
                      <a:r>
                        <a:rPr lang="en-US" sz="1400" b="0" i="0" dirty="0" err="1">
                          <a:latin typeface="SF Pro Semibold" pitchFamily="2" charset="0"/>
                          <a:ea typeface="SF Pro Semibold" pitchFamily="2" charset="0"/>
                          <a:cs typeface="SF Pro Semibold" pitchFamily="2" charset="0"/>
                        </a:rPr>
                        <a:t>github</a:t>
                      </a:r>
                      <a:r>
                        <a:rPr lang="en-US" sz="1400" b="0" i="0" dirty="0">
                          <a:latin typeface="SF Pro Semibold" pitchFamily="2" charset="0"/>
                          <a:ea typeface="SF Pro Semibold" pitchFamily="2" charset="0"/>
                          <a:cs typeface="SF Pro Semibold" pitchFamily="2" charset="0"/>
                        </a:rPr>
                        <a:t> repo then copy/paste working code into the repo </a:t>
                      </a:r>
                    </a:p>
                    <a:p>
                      <a:pPr marL="342900" indent="-342900">
                        <a:buFontTx/>
                        <a:buChar char="-"/>
                      </a:pPr>
                      <a:r>
                        <a:rPr lang="en-US" sz="1400" b="0" i="0" dirty="0">
                          <a:latin typeface="SF Pro Semibold" pitchFamily="2" charset="0"/>
                          <a:ea typeface="SF Pro Semibold" pitchFamily="2" charset="0"/>
                          <a:cs typeface="SF Pro Semibold" pitchFamily="2" charset="0"/>
                        </a:rPr>
                        <a:t>Make a brand-new file (e.g. </a:t>
                      </a:r>
                      <a:r>
                        <a:rPr lang="en-US" sz="1400" b="0" i="0" dirty="0" err="1">
                          <a:latin typeface="SF Pro Semibold" pitchFamily="2" charset="0"/>
                          <a:ea typeface="SF Pro Semibold" pitchFamily="2" charset="0"/>
                          <a:cs typeface="SF Pro Semibold" pitchFamily="2" charset="0"/>
                        </a:rPr>
                        <a:t>test_lastname.py</a:t>
                      </a:r>
                      <a:r>
                        <a:rPr lang="en-US" sz="1400" b="0" i="0" dirty="0">
                          <a:latin typeface="SF Pro Semibold" pitchFamily="2" charset="0"/>
                          <a:ea typeface="SF Pro Semibold" pitchFamily="2" charset="0"/>
                          <a:cs typeface="SF Pro Semibold" pitchFamily="2" charset="0"/>
                        </a:rPr>
                        <a:t>) and only change code in that file, then copy/paste when it’s working into the repo</a:t>
                      </a:r>
                    </a:p>
                    <a:p>
                      <a:pPr marL="342900" indent="-342900">
                        <a:buFontTx/>
                        <a:buChar char="-"/>
                      </a:pPr>
                      <a:r>
                        <a:rPr lang="en-US" sz="1400" b="0" i="0" dirty="0">
                          <a:latin typeface="SF Pro Semibold" pitchFamily="2" charset="0"/>
                          <a:ea typeface="SF Pro Semibold" pitchFamily="2" charset="0"/>
                          <a:cs typeface="SF Pro Semibold" pitchFamily="2" charset="0"/>
                        </a:rPr>
                        <a:t>Make a branch in your repository for test code </a:t>
                      </a:r>
                    </a:p>
                    <a:p>
                      <a:pPr marL="342900" indent="-342900">
                        <a:buFontTx/>
                        <a:buChar char="-"/>
                      </a:pPr>
                      <a:r>
                        <a:rPr lang="en-US" sz="1400" b="0" i="0" dirty="0">
                          <a:latin typeface="SF Pro Semibold" pitchFamily="2" charset="0"/>
                          <a:ea typeface="SF Pro Semibold" pitchFamily="2" charset="0"/>
                          <a:cs typeface="SF Pro Semibold" pitchFamily="2" charset="0"/>
                        </a:rPr>
                        <a:t>Worst case scenario: git reset (</a:t>
                      </a:r>
                      <a:r>
                        <a:rPr lang="en-US" sz="1400" b="0" i="0" dirty="0">
                          <a:solidFill>
                            <a:srgbClr val="FF0000"/>
                          </a:solidFill>
                          <a:latin typeface="SF Pro Semibold" pitchFamily="2" charset="0"/>
                          <a:ea typeface="SF Pro Semibold" pitchFamily="2" charset="0"/>
                          <a:cs typeface="SF Pro Semibold" pitchFamily="2" charset="0"/>
                        </a:rPr>
                        <a:t>advanced</a:t>
                      </a:r>
                      <a:r>
                        <a:rPr lang="en-US" sz="1400" b="0" i="0" dirty="0">
                          <a:latin typeface="SF Pro Semibold" pitchFamily="2" charset="0"/>
                          <a:ea typeface="SF Pro Semibold" pitchFamily="2" charset="0"/>
                          <a:cs typeface="SF Pro Semibold" pitchFamily="2" charset="0"/>
                        </a:rPr>
                        <a:t>, ask for help if you haven’t done this before)</a:t>
                      </a:r>
                    </a:p>
                  </a:txBody>
                  <a:tcPr/>
                </a:tc>
                <a:extLst>
                  <a:ext uri="{0D108BD9-81ED-4DB2-BD59-A6C34878D82A}">
                    <a16:rowId xmlns:a16="http://schemas.microsoft.com/office/drawing/2014/main" val="4246980628"/>
                  </a:ext>
                </a:extLst>
              </a:tr>
            </a:tbl>
          </a:graphicData>
        </a:graphic>
      </p:graphicFrame>
    </p:spTree>
    <p:extLst>
      <p:ext uri="{BB962C8B-B14F-4D97-AF65-F5344CB8AC3E}">
        <p14:creationId xmlns:p14="http://schemas.microsoft.com/office/powerpoint/2010/main" val="642607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16845</TotalTime>
  <Words>2958</Words>
  <Application>Microsoft Macintosh PowerPoint</Application>
  <PresentationFormat>Widescreen</PresentationFormat>
  <Paragraphs>360</Paragraphs>
  <Slides>35</Slides>
  <Notes>21</Notes>
  <HiddenSlides>12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Charlie Text</vt:lpstr>
      <vt:lpstr>Google Sans</vt:lpstr>
      <vt:lpstr>Menlo</vt:lpstr>
      <vt:lpstr>Roboto</vt:lpstr>
      <vt:lpstr>SF Pro Heavy</vt:lpstr>
      <vt:lpstr>SF Pro Semibold</vt:lpstr>
      <vt:lpstr>Office Theme</vt:lpstr>
      <vt:lpstr>Introduction to Coding in Python</vt:lpstr>
      <vt:lpstr>PowerPoint Presentation</vt:lpstr>
      <vt:lpstr>How do coding tools fit together?</vt:lpstr>
      <vt:lpstr>Folder Organization: The recipe book</vt:lpstr>
      <vt:lpstr>Python interpreter:  The Chef</vt:lpstr>
      <vt:lpstr>Terminal &amp; Command Prompt: The Order Counter</vt:lpstr>
      <vt:lpstr>The Restaurant: The Big Picture</vt:lpstr>
      <vt:lpstr>VS Code &amp; Integrated Development Environments: The Restaurant</vt:lpstr>
      <vt:lpstr>PowerPoint Presentation</vt:lpstr>
      <vt:lpstr>VS Code IDE</vt:lpstr>
      <vt:lpstr>Let’s practice!</vt:lpstr>
      <vt:lpstr>Anaconda: The supplier &amp; pantry  Conda environments:  The kitchens</vt:lpstr>
      <vt:lpstr>The Restaurant: The Big Picture</vt:lpstr>
      <vt:lpstr>PowerPoint Presentation</vt:lpstr>
      <vt:lpstr>Importing packages (adding food to the pantry)</vt:lpstr>
      <vt:lpstr>The Restaurant: The Big Picture</vt:lpstr>
      <vt:lpstr>We could share recipes by…</vt:lpstr>
      <vt:lpstr>Outside the restaurant: sharing recipes</vt:lpstr>
      <vt:lpstr>This is how GitHub works </vt:lpstr>
      <vt:lpstr>GitHub Repositories</vt:lpstr>
      <vt:lpstr>GitHub Branches</vt:lpstr>
      <vt:lpstr>GitHub (remote, online)</vt:lpstr>
      <vt:lpstr>LET’S PRACTICE! Getting set up with GitHub</vt:lpstr>
      <vt:lpstr>General protocol for EVERY coding session</vt:lpstr>
      <vt:lpstr>Getting set up with GitHub Desktop &amp; git on command line</vt:lpstr>
      <vt:lpstr>Getting set up with GitHub Desktop &amp; git on command line</vt:lpstr>
      <vt:lpstr>Getting set up with GitHub Desktop &amp; git on command line</vt:lpstr>
      <vt:lpstr>Getting set up with GitHub Desktop &amp; git on command line</vt:lpstr>
      <vt:lpstr>Pull Requests (PRs) and Merging: Recipe testing on a different branch</vt:lpstr>
      <vt:lpstr>PowerPoint Presentation</vt:lpstr>
      <vt:lpstr>PowerPoint Presentation</vt:lpstr>
      <vt:lpstr>PowerPoint Presentation</vt:lpstr>
      <vt:lpstr>PowerPoint Presentation</vt:lpstr>
      <vt:lpstr>PowerPoint Presentation</vt:lpstr>
      <vt:lpstr>When can GitHub be problematic?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Coding with Python</dc:title>
  <dc:creator>Microsoft Office User</dc:creator>
  <cp:lastModifiedBy>Groves, Sarah</cp:lastModifiedBy>
  <cp:revision>408</cp:revision>
  <dcterms:created xsi:type="dcterms:W3CDTF">2025-12-30T19:01:21Z</dcterms:created>
  <dcterms:modified xsi:type="dcterms:W3CDTF">2026-08-24T16:22:06Z</dcterms:modified>
</cp:coreProperties>
</file>