
<file path=[Content_Types].xml><?xml version="1.0" encoding="utf-8"?>
<Types xmlns="http://schemas.openxmlformats.org/package/2006/content-types">
  <Default Extension="gif" ContentType="image/gi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8" r:id="rId2"/>
    <p:sldId id="378" r:id="rId3"/>
    <p:sldId id="389" r:id="rId4"/>
    <p:sldId id="257" r:id="rId5"/>
    <p:sldId id="262" r:id="rId6"/>
    <p:sldId id="315" r:id="rId7"/>
    <p:sldId id="261" r:id="rId8"/>
    <p:sldId id="398" r:id="rId9"/>
    <p:sldId id="333" r:id="rId10"/>
    <p:sldId id="286" r:id="rId11"/>
    <p:sldId id="379" r:id="rId12"/>
    <p:sldId id="380" r:id="rId13"/>
    <p:sldId id="390" r:id="rId14"/>
    <p:sldId id="287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872615-5424-CD10-70F5-8B6F5ABD9C2D}" name="Bako, Hannah (znf3ft)" initials="BH(" userId="S::znf3ft@virginia.edu::924d98da-1223-44d8-a077-e3bcce5ad88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53F95E-E8CA-B606-BAD5-109300B93404}" v="98" dt="2026-01-12T15:09:04.908"/>
    <p1510:client id="{F3196B69-65F2-4247-A93C-1B32A38E5BC5}" v="1" dt="2026-01-12T18:10:50.39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10"/>
    <p:restoredTop sz="96277"/>
  </p:normalViewPr>
  <p:slideViewPr>
    <p:cSldViewPr snapToGrid="0">
      <p:cViewPr varScale="1">
        <p:scale>
          <a:sx n="65" d="100"/>
          <a:sy n="65" d="100"/>
        </p:scale>
        <p:origin x="14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ko, Hannah (znf3ft)" userId="924d98da-1223-44d8-a077-e3bcce5ad882" providerId="ADAL" clId="{077658EA-3E5E-5D35-9C0C-E503AACADC5F}"/>
    <pc:docChg chg="modSld">
      <pc:chgData name="Bako, Hannah (znf3ft)" userId="924d98da-1223-44d8-a077-e3bcce5ad882" providerId="ADAL" clId="{077658EA-3E5E-5D35-9C0C-E503AACADC5F}" dt="2026-01-12T18:10:55.461" v="4" actId="1076"/>
      <pc:docMkLst>
        <pc:docMk/>
      </pc:docMkLst>
      <pc:sldChg chg="addSp modSp mod">
        <pc:chgData name="Bako, Hannah (znf3ft)" userId="924d98da-1223-44d8-a077-e3bcce5ad882" providerId="ADAL" clId="{077658EA-3E5E-5D35-9C0C-E503AACADC5F}" dt="2026-01-12T18:10:55.461" v="4" actId="1076"/>
        <pc:sldMkLst>
          <pc:docMk/>
          <pc:sldMk cId="0" sldId="259"/>
        </pc:sldMkLst>
        <pc:picChg chg="add mod">
          <ac:chgData name="Bako, Hannah (znf3ft)" userId="924d98da-1223-44d8-a077-e3bcce5ad882" providerId="ADAL" clId="{077658EA-3E5E-5D35-9C0C-E503AACADC5F}" dt="2026-01-12T18:10:55.461" v="4" actId="1076"/>
          <ac:picMkLst>
            <pc:docMk/>
            <pc:sldMk cId="0" sldId="259"/>
            <ac:picMk id="3" creationId="{64942CE1-7461-F7C1-3C08-94E68BDFF0D2}"/>
          </ac:picMkLst>
        </pc:picChg>
      </pc:sldChg>
    </pc:docChg>
  </pc:docChgLst>
  <pc:docChgLst>
    <pc:chgData name="Bako, Hannah (znf3ft)" userId="S::znf3ft@virginia.edu::924d98da-1223-44d8-a077-e3bcce5ad882" providerId="AD" clId="Web-{6B53F95E-E8CA-B606-BAD5-109300B93404}"/>
    <pc:docChg chg="modSld sldOrd">
      <pc:chgData name="Bako, Hannah (znf3ft)" userId="S::znf3ft@virginia.edu::924d98da-1223-44d8-a077-e3bcce5ad882" providerId="AD" clId="Web-{6B53F95E-E8CA-B606-BAD5-109300B93404}" dt="2026-01-12T15:09:04.908" v="95" actId="20577"/>
      <pc:docMkLst>
        <pc:docMk/>
      </pc:docMkLst>
      <pc:sldChg chg="addSp modSp">
        <pc:chgData name="Bako, Hannah (znf3ft)" userId="S::znf3ft@virginia.edu::924d98da-1223-44d8-a077-e3bcce5ad882" providerId="AD" clId="Web-{6B53F95E-E8CA-B606-BAD5-109300B93404}" dt="2026-01-12T14:51:45.513" v="83" actId="1076"/>
        <pc:sldMkLst>
          <pc:docMk/>
          <pc:sldMk cId="0" sldId="260"/>
        </pc:sldMkLst>
        <pc:spChg chg="mod ord">
          <ac:chgData name="Bako, Hannah (znf3ft)" userId="S::znf3ft@virginia.edu::924d98da-1223-44d8-a077-e3bcce5ad882" providerId="AD" clId="Web-{6B53F95E-E8CA-B606-BAD5-109300B93404}" dt="2026-01-12T14:51:45.513" v="83" actId="1076"/>
          <ac:spMkLst>
            <pc:docMk/>
            <pc:sldMk cId="0" sldId="260"/>
            <ac:spMk id="235" creationId="{00000000-0000-0000-0000-000000000000}"/>
          </ac:spMkLst>
        </pc:spChg>
        <pc:spChg chg="mod ord">
          <ac:chgData name="Bako, Hannah (znf3ft)" userId="S::znf3ft@virginia.edu::924d98da-1223-44d8-a077-e3bcce5ad882" providerId="AD" clId="Web-{6B53F95E-E8CA-B606-BAD5-109300B93404}" dt="2026-01-12T14:49:47.567" v="7"/>
          <ac:spMkLst>
            <pc:docMk/>
            <pc:sldMk cId="0" sldId="260"/>
            <ac:spMk id="236" creationId="{00000000-0000-0000-0000-000000000000}"/>
          </ac:spMkLst>
        </pc:spChg>
        <pc:spChg chg="mod">
          <ac:chgData name="Bako, Hannah (znf3ft)" userId="S::znf3ft@virginia.edu::924d98da-1223-44d8-a077-e3bcce5ad882" providerId="AD" clId="Web-{6B53F95E-E8CA-B606-BAD5-109300B93404}" dt="2026-01-12T14:49:47.567" v="7"/>
          <ac:spMkLst>
            <pc:docMk/>
            <pc:sldMk cId="0" sldId="260"/>
            <ac:spMk id="237" creationId="{00000000-0000-0000-0000-000000000000}"/>
          </ac:spMkLst>
        </pc:spChg>
        <pc:picChg chg="add mod">
          <ac:chgData name="Bako, Hannah (znf3ft)" userId="S::znf3ft@virginia.edu::924d98da-1223-44d8-a077-e3bcce5ad882" providerId="AD" clId="Web-{6B53F95E-E8CA-B606-BAD5-109300B93404}" dt="2026-01-12T14:49:52.645" v="8" actId="1076"/>
          <ac:picMkLst>
            <pc:docMk/>
            <pc:sldMk cId="0" sldId="260"/>
            <ac:picMk id="2" creationId="{8FF75273-C087-6E21-5D99-8B24151DD54C}"/>
          </ac:picMkLst>
        </pc:picChg>
      </pc:sldChg>
      <pc:sldChg chg="modSp">
        <pc:chgData name="Bako, Hannah (znf3ft)" userId="S::znf3ft@virginia.edu::924d98da-1223-44d8-a077-e3bcce5ad882" providerId="AD" clId="Web-{6B53F95E-E8CA-B606-BAD5-109300B93404}" dt="2026-01-12T14:54:37.741" v="86" actId="20577"/>
        <pc:sldMkLst>
          <pc:docMk/>
          <pc:sldMk cId="0" sldId="262"/>
        </pc:sldMkLst>
        <pc:spChg chg="mod">
          <ac:chgData name="Bako, Hannah (znf3ft)" userId="S::znf3ft@virginia.edu::924d98da-1223-44d8-a077-e3bcce5ad882" providerId="AD" clId="Web-{6B53F95E-E8CA-B606-BAD5-109300B93404}" dt="2026-01-12T14:54:37.741" v="86" actId="20577"/>
          <ac:spMkLst>
            <pc:docMk/>
            <pc:sldMk cId="0" sldId="262"/>
            <ac:spMk id="243" creationId="{00000000-0000-0000-0000-000000000000}"/>
          </ac:spMkLst>
        </pc:spChg>
      </pc:sldChg>
      <pc:sldChg chg="addSp delSp modSp mod modClrScheme chgLayout">
        <pc:chgData name="Bako, Hannah (znf3ft)" userId="S::znf3ft@virginia.edu::924d98da-1223-44d8-a077-e3bcce5ad882" providerId="AD" clId="Web-{6B53F95E-E8CA-B606-BAD5-109300B93404}" dt="2026-01-11T21:57:06.100" v="2"/>
        <pc:sldMkLst>
          <pc:docMk/>
          <pc:sldMk cId="0" sldId="276"/>
        </pc:sldMkLst>
        <pc:spChg chg="mod ord">
          <ac:chgData name="Bako, Hannah (znf3ft)" userId="S::znf3ft@virginia.edu::924d98da-1223-44d8-a077-e3bcce5ad882" providerId="AD" clId="Web-{6B53F95E-E8CA-B606-BAD5-109300B93404}" dt="2026-01-11T21:57:06.100" v="2"/>
          <ac:spMkLst>
            <pc:docMk/>
            <pc:sldMk cId="0" sldId="276"/>
            <ac:spMk id="302" creationId="{00000000-0000-0000-0000-000000000000}"/>
          </ac:spMkLst>
        </pc:spChg>
        <pc:spChg chg="del">
          <ac:chgData name="Bako, Hannah (znf3ft)" userId="S::znf3ft@virginia.edu::924d98da-1223-44d8-a077-e3bcce5ad882" providerId="AD" clId="Web-{6B53F95E-E8CA-B606-BAD5-109300B93404}" dt="2026-01-11T21:57:06.100" v="2"/>
          <ac:spMkLst>
            <pc:docMk/>
            <pc:sldMk cId="0" sldId="276"/>
            <ac:spMk id="303" creationId="{00000000-0000-0000-0000-000000000000}"/>
          </ac:spMkLst>
        </pc:spChg>
        <pc:spChg chg="mod">
          <ac:chgData name="Bako, Hannah (znf3ft)" userId="S::znf3ft@virginia.edu::924d98da-1223-44d8-a077-e3bcce5ad882" providerId="AD" clId="Web-{6B53F95E-E8CA-B606-BAD5-109300B93404}" dt="2026-01-11T21:57:06.100" v="2"/>
          <ac:spMkLst>
            <pc:docMk/>
            <pc:sldMk cId="0" sldId="276"/>
            <ac:spMk id="304" creationId="{00000000-0000-0000-0000-000000000000}"/>
          </ac:spMkLst>
        </pc:spChg>
        <pc:spChg chg="add mod">
          <ac:chgData name="Bako, Hannah (znf3ft)" userId="S::znf3ft@virginia.edu::924d98da-1223-44d8-a077-e3bcce5ad882" providerId="AD" clId="Web-{6B53F95E-E8CA-B606-BAD5-109300B93404}" dt="2026-01-11T21:57:06.100" v="2"/>
          <ac:spMkLst>
            <pc:docMk/>
            <pc:sldMk cId="0" sldId="276"/>
            <ac:spMk id="309" creationId="{4821FABD-3FD1-A3E3-64C4-72B0DC2CE1C5}"/>
          </ac:spMkLst>
        </pc:spChg>
        <pc:picChg chg="add mod">
          <ac:chgData name="Bako, Hannah (znf3ft)" userId="S::znf3ft@virginia.edu::924d98da-1223-44d8-a077-e3bcce5ad882" providerId="AD" clId="Web-{6B53F95E-E8CA-B606-BAD5-109300B93404}" dt="2026-01-11T21:57:06.100" v="2"/>
          <ac:picMkLst>
            <pc:docMk/>
            <pc:sldMk cId="0" sldId="276"/>
            <ac:picMk id="2" creationId="{DA17A567-17B7-0A66-7EA1-D945235A75AF}"/>
          </ac:picMkLst>
        </pc:picChg>
      </pc:sldChg>
      <pc:sldChg chg="modSp">
        <pc:chgData name="Bako, Hannah (znf3ft)" userId="S::znf3ft@virginia.edu::924d98da-1223-44d8-a077-e3bcce5ad882" providerId="AD" clId="Web-{6B53F95E-E8CA-B606-BAD5-109300B93404}" dt="2026-01-12T15:09:04.908" v="95" actId="20577"/>
        <pc:sldMkLst>
          <pc:docMk/>
          <pc:sldMk cId="0" sldId="281"/>
        </pc:sldMkLst>
        <pc:spChg chg="mod">
          <ac:chgData name="Bako, Hannah (znf3ft)" userId="S::znf3ft@virginia.edu::924d98da-1223-44d8-a077-e3bcce5ad882" providerId="AD" clId="Web-{6B53F95E-E8CA-B606-BAD5-109300B93404}" dt="2026-01-12T15:09:04.908" v="95" actId="20577"/>
          <ac:spMkLst>
            <pc:docMk/>
            <pc:sldMk cId="0" sldId="281"/>
            <ac:spMk id="324" creationId="{00000000-0000-0000-0000-000000000000}"/>
          </ac:spMkLst>
        </pc:spChg>
      </pc:sldChg>
      <pc:sldChg chg="modNotes">
        <pc:chgData name="Bako, Hannah (znf3ft)" userId="S::znf3ft@virginia.edu::924d98da-1223-44d8-a077-e3bcce5ad882" providerId="AD" clId="Web-{6B53F95E-E8CA-B606-BAD5-109300B93404}" dt="2026-01-12T15:02:52.689" v="88"/>
        <pc:sldMkLst>
          <pc:docMk/>
          <pc:sldMk cId="3693932547" sldId="316"/>
        </pc:sldMkLst>
      </pc:sldChg>
      <pc:sldChg chg="ord">
        <pc:chgData name="Bako, Hannah (znf3ft)" userId="S::znf3ft@virginia.edu::924d98da-1223-44d8-a077-e3bcce5ad882" providerId="AD" clId="Web-{6B53F95E-E8CA-B606-BAD5-109300B93404}" dt="2026-01-12T15:04:13.052" v="89"/>
        <pc:sldMkLst>
          <pc:docMk/>
          <pc:sldMk cId="3503927713" sldId="32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7518600000000001"/>
          <c:y val="9.1870900000000005E-2"/>
          <c:w val="0.64962699999999995"/>
          <c:h val="0.89562900000000001"/>
        </c:manualLayout>
      </c:layout>
      <c:pieChart>
        <c:varyColors val="0"/>
        <c:ser>
          <c:idx val="0"/>
          <c:order val="0"/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FCFC-8048-B5BC-EB14E76E855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FCFC-8048-B5BC-EB14E76E8552}"/>
              </c:ext>
            </c:extLst>
          </c:dPt>
          <c:dPt>
            <c:idx val="2"/>
            <c:bubble3D val="0"/>
            <c:spPr>
              <a:solidFill>
                <a:srgbClr val="92929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FCFC-8048-B5BC-EB14E76E8552}"/>
              </c:ext>
            </c:extLst>
          </c:dPt>
          <c:dPt>
            <c:idx val="3"/>
            <c:bubble3D val="0"/>
            <c:spPr>
              <a:solidFill>
                <a:srgbClr val="F8BA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7-FCFC-8048-B5BC-EB14E76E8552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7-D927-3D48-B5BA-4986E3AF4F01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D927-3D48-B5BA-4986E3AF4F01}"/>
              </c:ext>
            </c:extLst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5000" b="0" i="0" u="none" strike="noStrike">
                      <a:solidFill>
                        <a:srgbClr val="FFFFFF"/>
                      </a:solidFill>
                      <a:latin typeface="Helvetica Neue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FCFC-8048-B5BC-EB14E76E8552}"/>
                </c:ext>
              </c:extLst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>
                    <a:defRPr sz="5000" b="0" i="0" u="none" strike="noStrike">
                      <a:solidFill>
                        <a:srgbClr val="FFFFFF"/>
                      </a:solidFill>
                      <a:latin typeface="Helvetica Neue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FCFC-8048-B5BC-EB14E76E8552}"/>
                </c:ext>
              </c:extLst>
            </c:dLbl>
            <c:dLbl>
              <c:idx val="2"/>
              <c:numFmt formatCode="#,##0%" sourceLinked="0"/>
              <c:spPr/>
              <c:txPr>
                <a:bodyPr/>
                <a:lstStyle/>
                <a:p>
                  <a:pPr>
                    <a:defRPr sz="5000" b="0" i="0" u="none" strike="noStrike">
                      <a:solidFill>
                        <a:srgbClr val="FFFFFF"/>
                      </a:solidFill>
                      <a:latin typeface="Helvetica Neue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FCFC-8048-B5BC-EB14E76E8552}"/>
                </c:ext>
              </c:extLst>
            </c:dLbl>
            <c:dLbl>
              <c:idx val="3"/>
              <c:numFmt formatCode="#,##0%" sourceLinked="0"/>
              <c:spPr/>
              <c:txPr>
                <a:bodyPr/>
                <a:lstStyle/>
                <a:p>
                  <a:pPr>
                    <a:defRPr sz="5000" b="0" i="0" u="none" strike="noStrike">
                      <a:solidFill>
                        <a:srgbClr val="FFFFFF"/>
                      </a:solidFill>
                      <a:latin typeface="Helvetica Neue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FCFC-8048-B5BC-EB14E76E8552}"/>
                </c:ext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5000" b="0" i="0" u="none" strike="noStrike">
                    <a:solidFill>
                      <a:srgbClr val="FFFFFF"/>
                    </a:solidFill>
                    <a:latin typeface="Helvetica Neue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Labs</c:v>
                </c:pt>
                <c:pt idx="1">
                  <c:v>Quizzes</c:v>
                </c:pt>
                <c:pt idx="2">
                  <c:v>Homework</c:v>
                </c:pt>
                <c:pt idx="3">
                  <c:v>Midterm</c:v>
                </c:pt>
                <c:pt idx="4">
                  <c:v>Final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30</c:v>
                </c:pt>
                <c:pt idx="1">
                  <c:v>10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FC-8048-B5BC-EB14E76E8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"/>
          <c:y val="0"/>
          <c:w val="1"/>
          <c:h val="8.1762757897261937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 rtl="0">
            <a:defRPr sz="2900" b="0" i="0" u="none" strike="noStrike">
              <a:solidFill>
                <a:srgbClr val="000000"/>
              </a:solidFill>
              <a:latin typeface="Helvetica Neue"/>
            </a:defRPr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hape 2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78DF8-6420-5F42-A2DF-7D2827F5AF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41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66268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2" name="Shape 4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20 min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2139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69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</a:defRPr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>
                <a:solidFill>
                  <a:srgbClr val="000000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>
                <a:solidFill>
                  <a:srgbClr val="000000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>
                <a:solidFill>
                  <a:srgbClr val="000000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>
                <a:solidFill>
                  <a:srgbClr val="000000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>
                <a:solidFill>
                  <a:srgbClr val="000000"/>
                </a:solidFill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7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175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609600" indent="-609600">
              <a:spcBef>
                <a:spcPts val="4500"/>
              </a:spcBef>
              <a:defRPr sz="4800">
                <a:solidFill>
                  <a:srgbClr val="000000"/>
                </a:solidFill>
              </a:defRPr>
            </a:lvl1pPr>
            <a:lvl2pPr marL="1219200" indent="-609600">
              <a:spcBef>
                <a:spcPts val="4500"/>
              </a:spcBef>
              <a:defRPr sz="4800">
                <a:solidFill>
                  <a:srgbClr val="000000"/>
                </a:solidFill>
              </a:defRPr>
            </a:lvl2pPr>
            <a:lvl3pPr marL="1828800" indent="-609600">
              <a:spcBef>
                <a:spcPts val="4500"/>
              </a:spcBef>
              <a:defRPr sz="4800">
                <a:solidFill>
                  <a:srgbClr val="000000"/>
                </a:solidFill>
              </a:defRPr>
            </a:lvl3pPr>
            <a:lvl4pPr marL="2438400" indent="-609600">
              <a:spcBef>
                <a:spcPts val="4500"/>
              </a:spcBef>
              <a:defRPr sz="4800">
                <a:solidFill>
                  <a:srgbClr val="000000"/>
                </a:solidFill>
              </a:defRPr>
            </a:lvl4pPr>
            <a:lvl5pPr marL="3048000" indent="-609600">
              <a:spcBef>
                <a:spcPts val="4500"/>
              </a:spcBef>
              <a:defRPr sz="4800">
                <a:solidFill>
                  <a:srgbClr val="000000"/>
                </a:solidFill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20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>
            <a:lvl1pPr marL="609600" indent="-609600">
              <a:spcBef>
                <a:spcPts val="4500"/>
              </a:spcBef>
              <a:defRPr sz="4800">
                <a:solidFill>
                  <a:srgbClr val="000000"/>
                </a:solidFill>
              </a:defRPr>
            </a:lvl1pPr>
            <a:lvl2pPr marL="1219200" indent="-609600">
              <a:spcBef>
                <a:spcPts val="4500"/>
              </a:spcBef>
              <a:defRPr sz="4800">
                <a:solidFill>
                  <a:srgbClr val="000000"/>
                </a:solidFill>
              </a:defRPr>
            </a:lvl2pPr>
            <a:lvl3pPr marL="1828800" indent="-609600">
              <a:spcBef>
                <a:spcPts val="4500"/>
              </a:spcBef>
              <a:defRPr sz="4800">
                <a:solidFill>
                  <a:srgbClr val="000000"/>
                </a:solidFill>
              </a:defRPr>
            </a:lvl3pPr>
            <a:lvl4pPr marL="2438400" indent="-609600">
              <a:spcBef>
                <a:spcPts val="4500"/>
              </a:spcBef>
              <a:defRPr sz="4800">
                <a:solidFill>
                  <a:srgbClr val="000000"/>
                </a:solidFill>
              </a:defRPr>
            </a:lvl4pPr>
            <a:lvl5pPr marL="3048000" indent="-609600">
              <a:spcBef>
                <a:spcPts val="4500"/>
              </a:spcBef>
              <a:defRPr sz="4800">
                <a:solidFill>
                  <a:srgbClr val="000000"/>
                </a:solidFill>
              </a:defRPr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09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1A59-E960-BFC0-CD2F-DB2377D51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3EC99-CDCB-4760-BD96-B4656EA76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FBA64-F57A-782D-2796-F0A0D022C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2D53F-84CC-AE8C-CF72-FC5C693D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91F5-9418-E6D6-ED2E-1779F303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011024" y="13076008"/>
            <a:ext cx="349455" cy="379591"/>
          </a:xfrm>
        </p:spPr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97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7" r:id="rId6"/>
    <p:sldLayoutId id="2147483659" r:id="rId7"/>
    <p:sldLayoutId id="2147483661" r:id="rId8"/>
    <p:sldLayoutId id="2147483666" r:id="rId9"/>
    <p:sldLayoutId id="2147483670" r:id="rId10"/>
    <p:sldLayoutId id="2147483671" r:id="rId11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558800" marR="0" indent="-558800" algn="l" defTabSz="2438338" rtl="0" latinLnBrk="0">
        <a:lnSpc>
          <a:spcPct val="90000"/>
        </a:lnSpc>
        <a:spcBef>
          <a:spcPts val="210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Helvetica Neue"/>
        </a:defRPr>
      </a:lvl1pPr>
      <a:lvl2pPr marL="1168400" marR="0" indent="-558800" algn="l" defTabSz="2438338" rtl="0" latinLnBrk="0">
        <a:lnSpc>
          <a:spcPct val="90000"/>
        </a:lnSpc>
        <a:spcBef>
          <a:spcPts val="210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Helvetica Neue"/>
        </a:defRPr>
      </a:lvl2pPr>
      <a:lvl3pPr marL="1778000" marR="0" indent="-558800" algn="l" defTabSz="2438338" rtl="0" latinLnBrk="0">
        <a:lnSpc>
          <a:spcPct val="90000"/>
        </a:lnSpc>
        <a:spcBef>
          <a:spcPts val="210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Helvetica Neue"/>
        </a:defRPr>
      </a:lvl3pPr>
      <a:lvl4pPr marL="2387600" marR="0" indent="-558800" algn="l" defTabSz="2438338" rtl="0" latinLnBrk="0">
        <a:lnSpc>
          <a:spcPct val="90000"/>
        </a:lnSpc>
        <a:spcBef>
          <a:spcPts val="210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Helvetica Neue"/>
        </a:defRPr>
      </a:lvl4pPr>
      <a:lvl5pPr marL="2997200" marR="0" indent="-558800" algn="l" defTabSz="2438338" rtl="0" latinLnBrk="0">
        <a:lnSpc>
          <a:spcPct val="90000"/>
        </a:lnSpc>
        <a:spcBef>
          <a:spcPts val="210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Helvetica Neue"/>
        </a:defRPr>
      </a:lvl5pPr>
      <a:lvl6pPr marL="3606800" marR="0" indent="-558800" algn="l" defTabSz="2438338" rtl="0" latinLnBrk="0">
        <a:lnSpc>
          <a:spcPct val="90000"/>
        </a:lnSpc>
        <a:spcBef>
          <a:spcPts val="210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Helvetica Neue"/>
        </a:defRPr>
      </a:lvl6pPr>
      <a:lvl7pPr marL="4216400" marR="0" indent="-558800" algn="l" defTabSz="2438338" rtl="0" latinLnBrk="0">
        <a:lnSpc>
          <a:spcPct val="90000"/>
        </a:lnSpc>
        <a:spcBef>
          <a:spcPts val="210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Helvetica Neue"/>
        </a:defRPr>
      </a:lvl7pPr>
      <a:lvl8pPr marL="4826000" marR="0" indent="-558800" algn="l" defTabSz="2438338" rtl="0" latinLnBrk="0">
        <a:lnSpc>
          <a:spcPct val="90000"/>
        </a:lnSpc>
        <a:spcBef>
          <a:spcPts val="210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Helvetica Neue"/>
        </a:defRPr>
      </a:lvl8pPr>
      <a:lvl9pPr marL="5435600" marR="0" indent="-558800" algn="l" defTabSz="2438338" rtl="0" latinLnBrk="0">
        <a:lnSpc>
          <a:spcPct val="90000"/>
        </a:lnSpc>
        <a:spcBef>
          <a:spcPts val="210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535353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5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Welcome!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Welcome</a:t>
            </a:r>
            <a:r>
              <a:rPr lang="en-US" dirty="0"/>
              <a:t> to DS5030</a:t>
            </a:r>
            <a:r>
              <a:rPr dirty="0"/>
              <a:t>!</a:t>
            </a:r>
          </a:p>
        </p:txBody>
      </p:sp>
      <p:sp>
        <p:nvSpPr>
          <p:cNvPr id="229" name="We are glad you are joining us 🎉"/>
          <p:cNvSpPr txBox="1">
            <a:spLocks noGrp="1"/>
          </p:cNvSpPr>
          <p:nvPr>
            <p:ph type="body" sz="quarter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767715">
              <a:defRPr sz="5115"/>
            </a:lvl1pPr>
          </a:lstStyle>
          <a:p>
            <a:r>
              <a:t>We are glad you are joining us 🎉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71028C62-A36C-3E5E-15CF-B3444C6DDA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316" y="1402792"/>
            <a:ext cx="4410300" cy="45340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AEBF4A-73F1-024F-1EEF-7353B0C4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483" y="245084"/>
            <a:ext cx="17928765" cy="2260043"/>
          </a:xfrm>
        </p:spPr>
        <p:txBody>
          <a:bodyPr/>
          <a:lstStyle/>
          <a:p>
            <a:r>
              <a:rPr lang="en-US" dirty="0"/>
              <a:t>Sarah Groves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6FBA5B8-D4AA-0147-3778-EACA638DFE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199" y="2149098"/>
            <a:ext cx="4054209" cy="54056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42B8976-8BDD-8784-9EE3-18F11DE1B7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380" y="6089672"/>
            <a:ext cx="4353591" cy="460538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E45BD94-8E2D-ABF9-AAC9-FE4BE2EC59C6}"/>
              </a:ext>
            </a:extLst>
          </p:cNvPr>
          <p:cNvSpPr txBox="1"/>
          <p:nvPr/>
        </p:nvSpPr>
        <p:spPr>
          <a:xfrm>
            <a:off x="-29329" y="6089672"/>
            <a:ext cx="3331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Vanderbilt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6AEB02-A60A-CBFE-C147-0923D17FE202}"/>
              </a:ext>
            </a:extLst>
          </p:cNvPr>
          <p:cNvSpPr txBox="1"/>
          <p:nvPr/>
        </p:nvSpPr>
        <p:spPr>
          <a:xfrm>
            <a:off x="4725667" y="2194374"/>
            <a:ext cx="4551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Virginia Beach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03CFE13-D695-C1EF-3336-51823320192B}"/>
              </a:ext>
            </a:extLst>
          </p:cNvPr>
          <p:cNvGrpSpPr/>
          <p:nvPr/>
        </p:nvGrpSpPr>
        <p:grpSpPr>
          <a:xfrm>
            <a:off x="10434370" y="7799647"/>
            <a:ext cx="4060577" cy="5530450"/>
            <a:chOff x="14695642" y="7093177"/>
            <a:chExt cx="4060577" cy="553045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97FDCF9-8FD7-F7B3-6A20-A61C40BAC6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695642" y="7093177"/>
              <a:ext cx="4008973" cy="553045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9BEE86A-7119-BDC8-82AD-97AA4065D5EE}"/>
                </a:ext>
              </a:extLst>
            </p:cNvPr>
            <p:cNvSpPr txBox="1"/>
            <p:nvPr/>
          </p:nvSpPr>
          <p:spPr>
            <a:xfrm>
              <a:off x="15837027" y="11707575"/>
              <a:ext cx="29191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</a:rPr>
                <a:t>Hiking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72D7F629-D940-C884-5114-A075B38F99F4}"/>
              </a:ext>
            </a:extLst>
          </p:cNvPr>
          <p:cNvSpPr txBox="1"/>
          <p:nvPr/>
        </p:nvSpPr>
        <p:spPr>
          <a:xfrm>
            <a:off x="-202246" y="5085358"/>
            <a:ext cx="252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W&amp;M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25A282-63E3-E864-AD86-654EC4E5F94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02907" y="9370821"/>
            <a:ext cx="3603401" cy="391587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AA44EEE-870D-8042-1993-0A5A28FFCAF7}"/>
              </a:ext>
            </a:extLst>
          </p:cNvPr>
          <p:cNvSpPr txBox="1"/>
          <p:nvPr/>
        </p:nvSpPr>
        <p:spPr>
          <a:xfrm>
            <a:off x="1864371" y="12578811"/>
            <a:ext cx="3270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Hannah, 1 </a:t>
            </a:r>
            <a:r>
              <a:rPr lang="en-US" sz="4000" dirty="0" err="1">
                <a:solidFill>
                  <a:schemeClr val="bg1"/>
                </a:solidFill>
              </a:rPr>
              <a:t>yo</a:t>
            </a:r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F763254-50AB-800E-7D2B-5DD959DADB98}"/>
              </a:ext>
            </a:extLst>
          </p:cNvPr>
          <p:cNvGrpSpPr/>
          <p:nvPr/>
        </p:nvGrpSpPr>
        <p:grpSpPr>
          <a:xfrm>
            <a:off x="19992047" y="7250210"/>
            <a:ext cx="4289791" cy="6228278"/>
            <a:chOff x="10020613" y="6879858"/>
            <a:chExt cx="4289791" cy="622827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F7BEED8-BC04-149E-8051-F6EFF8633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020613" y="6879858"/>
              <a:ext cx="4047462" cy="622827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C910E7F-BC4B-1AA7-1C8B-A53B8D4A19EA}"/>
                </a:ext>
              </a:extLst>
            </p:cNvPr>
            <p:cNvSpPr txBox="1"/>
            <p:nvPr/>
          </p:nvSpPr>
          <p:spPr>
            <a:xfrm>
              <a:off x="11244650" y="12128748"/>
              <a:ext cx="306575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</a:rPr>
                <a:t>Cooking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C46E2C59-9AA4-2C0C-336B-7AB17A4BFCC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8631" y="8496586"/>
            <a:ext cx="3374034" cy="462795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0D97A8A-B44E-F6F1-0EE5-6BF3CF19C0A9}"/>
              </a:ext>
            </a:extLst>
          </p:cNvPr>
          <p:cNvSpPr txBox="1"/>
          <p:nvPr/>
        </p:nvSpPr>
        <p:spPr>
          <a:xfrm>
            <a:off x="6333587" y="11623970"/>
            <a:ext cx="2919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Mary, 3.5yo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95E506E-CCED-9CD3-FB6D-60D4DC0C30F7}"/>
              </a:ext>
            </a:extLst>
          </p:cNvPr>
          <p:cNvGrpSpPr/>
          <p:nvPr/>
        </p:nvGrpSpPr>
        <p:grpSpPr>
          <a:xfrm>
            <a:off x="14987094" y="7206772"/>
            <a:ext cx="4736365" cy="6315153"/>
            <a:chOff x="13455382" y="6464693"/>
            <a:chExt cx="4736365" cy="631515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9C7999F-418A-B4CF-0E46-DCC318815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55382" y="6464693"/>
              <a:ext cx="4736365" cy="6315153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C699034-387B-91FB-5D90-8DC4229E3CCA}"/>
                </a:ext>
              </a:extLst>
            </p:cNvPr>
            <p:cNvSpPr txBox="1"/>
            <p:nvPr/>
          </p:nvSpPr>
          <p:spPr>
            <a:xfrm>
              <a:off x="13575253" y="12123256"/>
              <a:ext cx="4389022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8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3600" b="0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Card &amp; board games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89E5556-990F-B048-9E8B-4627030452AC}"/>
              </a:ext>
            </a:extLst>
          </p:cNvPr>
          <p:cNvGrpSpPr/>
          <p:nvPr/>
        </p:nvGrpSpPr>
        <p:grpSpPr>
          <a:xfrm>
            <a:off x="9642665" y="2565030"/>
            <a:ext cx="4926711" cy="4292970"/>
            <a:chOff x="16862007" y="1437143"/>
            <a:chExt cx="5816183" cy="5068026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CFDC65B-F791-E99D-B816-3D4D83230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862007" y="1481063"/>
              <a:ext cx="5816183" cy="5024106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27BAB2B-AB17-1D5D-29FE-B2E2B59FC9DE}"/>
                </a:ext>
              </a:extLst>
            </p:cNvPr>
            <p:cNvSpPr txBox="1"/>
            <p:nvPr/>
          </p:nvSpPr>
          <p:spPr>
            <a:xfrm>
              <a:off x="16862007" y="1437143"/>
              <a:ext cx="291919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</a:rPr>
                <a:t>Biking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57AA0DE-5C57-AA81-5D7B-942C7315375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934477" y="532693"/>
            <a:ext cx="4861361" cy="6325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203E3D-ABA4-5FE7-FCB3-6ECF0D0E125F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068574" y="1344354"/>
            <a:ext cx="3295130" cy="4572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EDF226-B178-9C94-3A52-4F543890EB5E}"/>
              </a:ext>
            </a:extLst>
          </p:cNvPr>
          <p:cNvSpPr txBox="1"/>
          <p:nvPr/>
        </p:nvSpPr>
        <p:spPr>
          <a:xfrm>
            <a:off x="14039803" y="5122560"/>
            <a:ext cx="4551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Coffee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71469A-A18E-91FA-5778-770BC6A83AF7}"/>
              </a:ext>
            </a:extLst>
          </p:cNvPr>
          <p:cNvSpPr txBox="1"/>
          <p:nvPr/>
        </p:nvSpPr>
        <p:spPr>
          <a:xfrm>
            <a:off x="18934477" y="5500856"/>
            <a:ext cx="3065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Baking</a:t>
            </a:r>
          </a:p>
        </p:txBody>
      </p:sp>
    </p:spTree>
    <p:extLst>
      <p:ext uri="{BB962C8B-B14F-4D97-AF65-F5344CB8AC3E}">
        <p14:creationId xmlns:p14="http://schemas.microsoft.com/office/powerpoint/2010/main" val="4293186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creen Recording 2026-07-29 at 11.29.05 AM">
            <a:hlinkClick r:id="" action="ppaction://media"/>
            <a:extLst>
              <a:ext uri="{FF2B5EF4-FFF2-40B4-BE49-F238E27FC236}">
                <a16:creationId xmlns:a16="http://schemas.microsoft.com/office/drawing/2014/main" id="{90C0FD2A-F02A-5F7C-AC22-8980A7FBBC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67636" y="6931048"/>
            <a:ext cx="11954269" cy="650013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F21243F-9BAE-E448-617A-A5DF293B3C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04080" y="1605269"/>
            <a:ext cx="7575064" cy="5031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FDD78A-48AB-7FF2-A897-EA09AFCDA9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357" y="5304984"/>
            <a:ext cx="7546386" cy="83663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72E1E8-4EE8-EA82-FF5D-07B13BF99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0" y="494902"/>
            <a:ext cx="21971000" cy="1433163"/>
          </a:xfrm>
        </p:spPr>
        <p:txBody>
          <a:bodyPr/>
          <a:lstStyle/>
          <a:p>
            <a:r>
              <a:rPr lang="en-US" dirty="0"/>
              <a:t>My research: biomedical network science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EA0AE-52EB-3581-7A1F-3C7AF29C82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1087" y="10054220"/>
            <a:ext cx="3467430" cy="3467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27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00BC4F-195C-41EB-8FA8-AF51C7E78B0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67636" y="1115713"/>
            <a:ext cx="8800099" cy="586673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8869A5B-DC61-A0A1-566B-922550EDDD30}"/>
              </a:ext>
            </a:extLst>
          </p:cNvPr>
          <p:cNvSpPr txBox="1"/>
          <p:nvPr/>
        </p:nvSpPr>
        <p:spPr>
          <a:xfrm>
            <a:off x="20104913" y="3146393"/>
            <a:ext cx="3681603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Transit networks and traffic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3D5D8E3-AAF0-D314-FA77-D1B5E473300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940" y="2276096"/>
            <a:ext cx="6717870" cy="28664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E473506-B485-E5F4-8870-681B62768D54}"/>
              </a:ext>
            </a:extLst>
          </p:cNvPr>
          <p:cNvSpPr txBox="1"/>
          <p:nvPr/>
        </p:nvSpPr>
        <p:spPr>
          <a:xfrm>
            <a:off x="3431833" y="4606124"/>
            <a:ext cx="2879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dies under therapy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0004CD-6C7F-448B-2931-6C71F1505024}"/>
              </a:ext>
            </a:extLst>
          </p:cNvPr>
          <p:cNvSpPr txBox="1"/>
          <p:nvPr/>
        </p:nvSpPr>
        <p:spPr>
          <a:xfrm>
            <a:off x="2391420" y="1928065"/>
            <a:ext cx="4482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acquires resistance to therapy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C7D22FEB-09BD-CF8C-634B-9AAA01855FB0}"/>
              </a:ext>
            </a:extLst>
          </p:cNvPr>
          <p:cNvSpPr/>
          <p:nvPr/>
        </p:nvSpPr>
        <p:spPr>
          <a:xfrm>
            <a:off x="1313449" y="2476909"/>
            <a:ext cx="3398084" cy="436718"/>
          </a:xfrm>
          <a:custGeom>
            <a:avLst/>
            <a:gdLst>
              <a:gd name="connsiteX0" fmla="*/ 0 w 2732809"/>
              <a:gd name="connsiteY0" fmla="*/ 317832 h 317832"/>
              <a:gd name="connsiteX1" fmla="*/ 1963882 w 2732809"/>
              <a:gd name="connsiteY1" fmla="*/ 6104 h 317832"/>
              <a:gd name="connsiteX2" fmla="*/ 2732809 w 2732809"/>
              <a:gd name="connsiteY2" fmla="*/ 141186 h 31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32809" h="317832">
                <a:moveTo>
                  <a:pt x="0" y="317832"/>
                </a:moveTo>
                <a:cubicBezTo>
                  <a:pt x="754207" y="176688"/>
                  <a:pt x="1508414" y="35545"/>
                  <a:pt x="1963882" y="6104"/>
                </a:cubicBezTo>
                <a:cubicBezTo>
                  <a:pt x="2419350" y="-23337"/>
                  <a:pt x="2576079" y="58924"/>
                  <a:pt x="2732809" y="141186"/>
                </a:cubicBezTo>
              </a:path>
            </a:pathLst>
          </a:custGeom>
          <a:ln w="285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BE580EC-4A32-254B-A2FB-AC8ADDACD0FD}"/>
              </a:ext>
            </a:extLst>
          </p:cNvPr>
          <p:cNvCxnSpPr>
            <a:cxnSpLocks/>
          </p:cNvCxnSpPr>
          <p:nvPr/>
        </p:nvCxnSpPr>
        <p:spPr>
          <a:xfrm>
            <a:off x="3250080" y="3664621"/>
            <a:ext cx="115859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F066F95-2B88-711E-0DD4-A2C24E935FBE}"/>
              </a:ext>
            </a:extLst>
          </p:cNvPr>
          <p:cNvSpPr txBox="1"/>
          <p:nvPr/>
        </p:nvSpPr>
        <p:spPr>
          <a:xfrm>
            <a:off x="3110450" y="3298507"/>
            <a:ext cx="142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Treatment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4A9CCBF-FE92-03B3-8E79-ED8AF98E22EA}"/>
              </a:ext>
            </a:extLst>
          </p:cNvPr>
          <p:cNvSpPr/>
          <p:nvPr/>
        </p:nvSpPr>
        <p:spPr>
          <a:xfrm>
            <a:off x="2438285" y="4457197"/>
            <a:ext cx="3398082" cy="188564"/>
          </a:xfrm>
          <a:custGeom>
            <a:avLst/>
            <a:gdLst>
              <a:gd name="connsiteX0" fmla="*/ 0 w 2514600"/>
              <a:gd name="connsiteY0" fmla="*/ 0 h 322119"/>
              <a:gd name="connsiteX1" fmla="*/ 883228 w 2514600"/>
              <a:gd name="connsiteY1" fmla="*/ 322119 h 322119"/>
              <a:gd name="connsiteX2" fmla="*/ 2514600 w 2514600"/>
              <a:gd name="connsiteY2" fmla="*/ 0 h 322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4600" h="322119">
                <a:moveTo>
                  <a:pt x="0" y="0"/>
                </a:moveTo>
                <a:cubicBezTo>
                  <a:pt x="232064" y="161059"/>
                  <a:pt x="464128" y="322119"/>
                  <a:pt x="883228" y="322119"/>
                </a:cubicBezTo>
                <a:cubicBezTo>
                  <a:pt x="1302328" y="322119"/>
                  <a:pt x="1908464" y="161059"/>
                  <a:pt x="2514600" y="0"/>
                </a:cubicBezTo>
              </a:path>
            </a:pathLst>
          </a:custGeom>
          <a:ln w="28575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14600"/>
                      <a:gd name="connsiteY0" fmla="*/ 0 h 322119"/>
                      <a:gd name="connsiteX1" fmla="*/ 883228 w 2514600"/>
                      <a:gd name="connsiteY1" fmla="*/ 322119 h 322119"/>
                      <a:gd name="connsiteX2" fmla="*/ 2514600 w 2514600"/>
                      <a:gd name="connsiteY2" fmla="*/ 0 h 322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514600" h="322119" extrusionOk="0">
                        <a:moveTo>
                          <a:pt x="0" y="0"/>
                        </a:moveTo>
                        <a:cubicBezTo>
                          <a:pt x="218008" y="152389"/>
                          <a:pt x="427251" y="335960"/>
                          <a:pt x="883228" y="322119"/>
                        </a:cubicBezTo>
                        <a:cubicBezTo>
                          <a:pt x="1473918" y="358243"/>
                          <a:pt x="1785329" y="164974"/>
                          <a:pt x="2514600" y="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41D2EA-D723-B252-91B1-5495B1DFA447}"/>
              </a:ext>
            </a:extLst>
          </p:cNvPr>
          <p:cNvSpPr txBox="1"/>
          <p:nvPr/>
        </p:nvSpPr>
        <p:spPr>
          <a:xfrm>
            <a:off x="19478302" y="10918885"/>
            <a:ext cx="4430486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Visualizations for curriculum design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9DCC5B0-1816-B503-53AB-D853079109C1}"/>
              </a:ext>
            </a:extLst>
          </p:cNvPr>
          <p:cNvSpPr txBox="1"/>
          <p:nvPr/>
        </p:nvSpPr>
        <p:spPr>
          <a:xfrm>
            <a:off x="7692081" y="3763468"/>
            <a:ext cx="442321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“NETWORKS, NETWORKS EVERYWHERE”</a:t>
            </a:r>
          </a:p>
        </p:txBody>
      </p:sp>
    </p:spTree>
    <p:extLst>
      <p:ext uri="{BB962C8B-B14F-4D97-AF65-F5344CB8AC3E}">
        <p14:creationId xmlns:p14="http://schemas.microsoft.com/office/powerpoint/2010/main" val="367152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ACDB9-42F5-30AC-A5C2-96C20C7C6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43" y="1188131"/>
            <a:ext cx="11753558" cy="11761226"/>
          </a:xfrm>
        </p:spPr>
        <p:txBody>
          <a:bodyPr>
            <a:normAutofit fontScale="90000"/>
          </a:bodyPr>
          <a:lstStyle/>
          <a:p>
            <a:r>
              <a:rPr lang="en-US" dirty="0"/>
              <a:t>About Me!</a:t>
            </a:r>
            <a:br>
              <a:rPr lang="en-US" sz="7200" dirty="0"/>
            </a:br>
            <a:r>
              <a:rPr lang="en-US" sz="6200" dirty="0"/>
              <a:t>Hometown: Sudbury, MA</a:t>
            </a:r>
            <a:br>
              <a:rPr lang="en-US" sz="6200" dirty="0"/>
            </a:br>
            <a:r>
              <a:rPr lang="en-US" sz="6200" dirty="0"/>
              <a:t>Undergrad: Stats @ UVA</a:t>
            </a:r>
            <a:br>
              <a:rPr lang="en-US" sz="6200" dirty="0"/>
            </a:br>
            <a:r>
              <a:rPr lang="en-US" sz="6200" dirty="0"/>
              <a:t>Grad: MSDS @ UVA ’26</a:t>
            </a:r>
            <a:br>
              <a:rPr lang="en-US" sz="6200" dirty="0"/>
            </a:br>
            <a:r>
              <a:rPr lang="en-US" sz="6200" dirty="0"/>
              <a:t>ECs: Club Swim, Graduate Data Science Council, Peer Financial Counseling</a:t>
            </a:r>
            <a:br>
              <a:rPr lang="en-US" sz="6200" dirty="0"/>
            </a:br>
            <a:r>
              <a:rPr lang="en-US" sz="6200" dirty="0"/>
              <a:t>Interests: Watching my favorite soccer team lose on Saturday mornings (Chelsea FC), World Cup</a:t>
            </a:r>
            <a:br>
              <a:rPr lang="en-US" sz="6200" dirty="0"/>
            </a:br>
            <a:r>
              <a:rPr lang="en-US" sz="6200" dirty="0"/>
              <a:t>Hobbies: Visiting National Parks</a:t>
            </a:r>
            <a:br>
              <a:rPr lang="en-US" sz="6200" dirty="0"/>
            </a:br>
            <a:r>
              <a:rPr lang="en-US" sz="6200" dirty="0"/>
              <a:t>- Favorite: Zion</a:t>
            </a:r>
            <a:br>
              <a:rPr lang="en-US" sz="6200" dirty="0"/>
            </a:br>
            <a:r>
              <a:rPr lang="en-US" sz="6200" dirty="0"/>
              <a:t>- Dream: Patagonia</a:t>
            </a:r>
            <a:br>
              <a:rPr lang="en-US" sz="6200" dirty="0"/>
            </a:br>
            <a:r>
              <a:rPr lang="en-US" sz="6200" dirty="0"/>
              <a:t>Things I Did This Summer: Data Science Internship, Hawaii, Noah Kahan @ Fenway</a:t>
            </a:r>
            <a:br>
              <a:rPr lang="en-US" sz="6200" dirty="0"/>
            </a:br>
            <a:endParaRPr lang="en-US" sz="6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F27F41-CCE6-50EA-D445-DE2062EA0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9808" y="821056"/>
            <a:ext cx="6827520" cy="5120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AD7B30-EF94-9BB3-076F-39C2EA8BF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1" y="5625219"/>
            <a:ext cx="4816586" cy="64221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FEEE63-3763-DB38-25C7-4A1BB52D8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88066" y="4921811"/>
            <a:ext cx="5117744" cy="68236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B9C19F-C699-55C4-6EA0-0B20DA1F87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88066" y="977386"/>
            <a:ext cx="5916636" cy="394442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BBB003E-8324-1C9B-DBA2-53084820747C}"/>
              </a:ext>
            </a:extLst>
          </p:cNvPr>
          <p:cNvSpPr txBox="1">
            <a:spLocks/>
          </p:cNvSpPr>
          <p:nvPr/>
        </p:nvSpPr>
        <p:spPr>
          <a:xfrm>
            <a:off x="184308" y="104474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5400"/>
              <a:t>Instructional Assistant: Jeffrey Zhang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016217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8A5687-BD95-2690-CDE8-2A5B1C5EF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a name card!</a:t>
            </a:r>
          </a:p>
        </p:txBody>
      </p:sp>
      <p:sp>
        <p:nvSpPr>
          <p:cNvPr id="243" name="We’d like to get to know you"/>
          <p:cNvSpPr txBox="1">
            <a:spLocks noGrp="1"/>
          </p:cNvSpPr>
          <p:nvPr>
            <p:ph type="body" idx="1"/>
          </p:nvPr>
        </p:nvSpPr>
        <p:spPr>
          <a:xfrm>
            <a:off x="1206500" y="2512663"/>
            <a:ext cx="21971000" cy="9991853"/>
          </a:xfrm>
          <a:prstGeom prst="rect">
            <a:avLst/>
          </a:prstGeom>
        </p:spPr>
        <p:txBody>
          <a:bodyPr lIns="50800" tIns="50800" rIns="50800" bIns="50800" anchor="t">
            <a:normAutofit/>
          </a:bodyPr>
          <a:lstStyle/>
          <a:p>
            <a:r>
              <a:rPr lang="en-US" sz="9600" dirty="0"/>
              <a:t>Your name</a:t>
            </a:r>
          </a:p>
          <a:p>
            <a:r>
              <a:rPr lang="en-US" sz="9600" dirty="0"/>
              <a:t>What field are you in or interested in?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What is…"/>
          <p:cNvSpPr txBox="1">
            <a:spLocks noGrp="1"/>
          </p:cNvSpPr>
          <p:nvPr>
            <p:ph type="body" idx="1"/>
          </p:nvPr>
        </p:nvSpPr>
        <p:spPr>
          <a:xfrm>
            <a:off x="77331" y="3819537"/>
            <a:ext cx="24229338" cy="6076926"/>
          </a:xfrm>
          <a:prstGeom prst="rect">
            <a:avLst/>
          </a:prstGeom>
        </p:spPr>
        <p:txBody>
          <a:bodyPr anchor="ctr"/>
          <a:lstStyle/>
          <a:p>
            <a:pPr>
              <a:defRPr sz="19800" spc="-197"/>
            </a:pPr>
            <a:r>
              <a:rPr dirty="0"/>
              <a:t>What is </a:t>
            </a:r>
          </a:p>
          <a:p>
            <a:pPr>
              <a:defRPr sz="19800" spc="-197"/>
            </a:pPr>
            <a:r>
              <a:rPr lang="en-US" dirty="0"/>
              <a:t>this class?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807285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70743-9FE1-34FA-81E2-1AD81DBE4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EA313-4F3A-D7CB-4748-3EE8AFAF7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08" y="457202"/>
            <a:ext cx="21031200" cy="2076772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Course Learning Objectives: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550851-BCFF-AEA9-114D-B2F2768C2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2011680"/>
            <a:ext cx="21971000" cy="11247118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solidFill>
                  <a:schemeClr val="accent6"/>
                </a:solidFill>
              </a:rPr>
              <a:t>Complement</a:t>
            </a:r>
            <a:r>
              <a:rPr lang="en-US" dirty="0"/>
              <a:t> and </a:t>
            </a:r>
            <a:r>
              <a:rPr lang="en-US" b="1" dirty="0">
                <a:solidFill>
                  <a:schemeClr val="accent6"/>
                </a:solidFill>
              </a:rPr>
              <a:t>foreshadow</a:t>
            </a:r>
            <a:r>
              <a:rPr lang="en-US" dirty="0"/>
              <a:t> your machine learning courses</a:t>
            </a:r>
          </a:p>
          <a:p>
            <a:r>
              <a:rPr lang="en-US" b="1" dirty="0">
                <a:solidFill>
                  <a:schemeClr val="accent6"/>
                </a:solidFill>
              </a:rPr>
              <a:t>AI-proof your career</a:t>
            </a:r>
            <a:r>
              <a:rPr lang="en-US" dirty="0"/>
              <a:t>, as you build </a:t>
            </a:r>
            <a:r>
              <a:rPr lang="en-US" b="1" dirty="0"/>
              <a:t>foundational knowledge of the inner mathematical workings</a:t>
            </a:r>
            <a:r>
              <a:rPr lang="en-US" dirty="0"/>
              <a:t> of modeling approaches that you will learn in other classes and use in your career as a data scientist (or data science-adjacent field)</a:t>
            </a:r>
          </a:p>
          <a:p>
            <a:pPr lvl="0"/>
            <a:r>
              <a:rPr lang="en-US" dirty="0"/>
              <a:t>Develop a </a:t>
            </a:r>
            <a:r>
              <a:rPr lang="en-US" b="1" dirty="0">
                <a:solidFill>
                  <a:schemeClr val="accent6"/>
                </a:solidFill>
              </a:rPr>
              <a:t>mathematical mindset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and feel comfortable manipulating variables, working with mathematical equations, and reading/understanding statistical plots</a:t>
            </a:r>
          </a:p>
          <a:p>
            <a:pPr lvl="0"/>
            <a:r>
              <a:rPr lang="en-US" dirty="0"/>
              <a:t>Understand how to work with </a:t>
            </a:r>
            <a:r>
              <a:rPr lang="en-US" b="1" dirty="0"/>
              <a:t>random variables</a:t>
            </a:r>
            <a:r>
              <a:rPr lang="en-US" dirty="0"/>
              <a:t> and </a:t>
            </a:r>
            <a:r>
              <a:rPr lang="en-US" b="1" dirty="0"/>
              <a:t>uncertainty</a:t>
            </a:r>
            <a:r>
              <a:rPr lang="en-US" dirty="0"/>
              <a:t> to mitigate risk</a:t>
            </a:r>
          </a:p>
          <a:p>
            <a:pPr lvl="0"/>
            <a:r>
              <a:rPr lang="en-US" dirty="0"/>
              <a:t>Develop your </a:t>
            </a:r>
            <a:r>
              <a:rPr lang="en-US" b="1" dirty="0"/>
              <a:t>probabilistic toolbox</a:t>
            </a:r>
            <a:r>
              <a:rPr lang="en-US" dirty="0"/>
              <a:t> of common distributions and densities, axioms, and theorems needed for data science</a:t>
            </a:r>
          </a:p>
          <a:p>
            <a:pPr lvl="0"/>
            <a:r>
              <a:rPr lang="en-US" dirty="0"/>
              <a:t>Understand and use </a:t>
            </a:r>
            <a:r>
              <a:rPr lang="en-US" b="1" dirty="0"/>
              <a:t>maximum likelihood estimation</a:t>
            </a:r>
            <a:r>
              <a:rPr lang="en-US" dirty="0"/>
              <a:t>, </a:t>
            </a:r>
            <a:r>
              <a:rPr lang="en-US" b="1" dirty="0"/>
              <a:t>Markov chain </a:t>
            </a:r>
            <a:r>
              <a:rPr lang="en-US" dirty="0"/>
              <a:t>modeling, and </a:t>
            </a:r>
            <a:r>
              <a:rPr lang="en-US" b="1" dirty="0"/>
              <a:t>optimization</a:t>
            </a: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29279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77958-F6C7-3FAE-F38F-0C69F568A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 of the semester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7B2BC-F2A8-32CB-D02A-F4DD86A66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6500" y="2781300"/>
            <a:ext cx="21971000" cy="9723216"/>
          </a:xfrm>
        </p:spPr>
        <p:txBody>
          <a:bodyPr/>
          <a:lstStyle/>
          <a:p>
            <a:pPr marL="742950" indent="-742950">
              <a:buAutoNum type="arabicPeriod"/>
            </a:pPr>
            <a:r>
              <a:rPr lang="en-US" dirty="0"/>
              <a:t>Introduction to describing data: data wrangling, vectors, matrices, and probability</a:t>
            </a:r>
          </a:p>
          <a:p>
            <a:pPr marL="742950" indent="-742950">
              <a:buAutoNum type="arabicPeriod"/>
            </a:pPr>
            <a:r>
              <a:rPr lang="en-US" dirty="0"/>
              <a:t>Probability, in depth: random variables, densities, and distributions</a:t>
            </a:r>
          </a:p>
          <a:p>
            <a:pPr marL="742950" indent="-742950">
              <a:buAutoNum type="arabicPeriod"/>
            </a:pPr>
            <a:r>
              <a:rPr lang="en-US" dirty="0"/>
              <a:t>Uncertainty about estimates: sampling distributions, bootstrapping, the CLT, simulations</a:t>
            </a:r>
          </a:p>
          <a:p>
            <a:pPr marL="742950" indent="-742950">
              <a:buAutoNum type="arabicPeriod"/>
            </a:pPr>
            <a:r>
              <a:rPr lang="en-US" dirty="0"/>
              <a:t>Modeling uncertainty: likelihood, MLE, regression</a:t>
            </a:r>
          </a:p>
          <a:p>
            <a:pPr marL="742950" indent="-742950">
              <a:buAutoNum type="arabicPeriod"/>
            </a:pPr>
            <a:r>
              <a:rPr lang="en-US" dirty="0"/>
              <a:t>Conditional probability in action: Markov chains</a:t>
            </a:r>
          </a:p>
          <a:p>
            <a:pPr marL="742950" indent="-742950">
              <a:buAutoNum type="arabicPeriod"/>
            </a:pPr>
            <a:r>
              <a:rPr lang="en-US" dirty="0"/>
              <a:t>Optimization under uncertainty</a:t>
            </a:r>
          </a:p>
          <a:p>
            <a:pPr marL="742950" indent="-742950">
              <a:buAutoNum type="arabicPeriod"/>
            </a:pPr>
            <a:endParaRPr lang="en-US" dirty="0"/>
          </a:p>
          <a:p>
            <a:pPr marL="742950" indent="-742950">
              <a:buAutoNum type="arabicPeriod"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chemeClr val="accent6"/>
                </a:solidFill>
              </a:rPr>
              <a:t>almost everything this course estimates is the answer to a minimization problem</a:t>
            </a:r>
          </a:p>
        </p:txBody>
      </p:sp>
    </p:spTree>
    <p:extLst>
      <p:ext uri="{BB962C8B-B14F-4D97-AF65-F5344CB8AC3E}">
        <p14:creationId xmlns:p14="http://schemas.microsoft.com/office/powerpoint/2010/main" val="390680689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15EBA-2BCA-94A9-1340-EA69B27E3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Class Schedule">
            <a:extLst>
              <a:ext uri="{FF2B5EF4-FFF2-40B4-BE49-F238E27FC236}">
                <a16:creationId xmlns:a16="http://schemas.microsoft.com/office/drawing/2014/main" id="{AF5E0AEC-978D-E149-5B0E-D82CC31A57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Class Schedule</a:t>
            </a:r>
            <a:r>
              <a:rPr lang="en-US" dirty="0"/>
              <a:t> &amp; Assignments</a:t>
            </a:r>
            <a:endParaRPr dirty="0"/>
          </a:p>
        </p:txBody>
      </p:sp>
      <p:sp>
        <p:nvSpPr>
          <p:cNvPr id="292" name="Lectures (Mo|We)…">
            <a:extLst>
              <a:ext uri="{FF2B5EF4-FFF2-40B4-BE49-F238E27FC236}">
                <a16:creationId xmlns:a16="http://schemas.microsoft.com/office/drawing/2014/main" id="{7D3F8EE2-51B0-E857-CC14-CC07B0D67A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06500" y="2360427"/>
            <a:ext cx="21971000" cy="1045055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/>
              <a:t>BEFORE CLASS EACH WEEK</a:t>
            </a:r>
          </a:p>
          <a:p>
            <a:pPr lvl="1"/>
            <a:r>
              <a:rPr lang="en-US" dirty="0"/>
              <a:t>You will have a </a:t>
            </a:r>
            <a:r>
              <a:rPr lang="en-US" dirty="0">
                <a:solidFill>
                  <a:schemeClr val="accent1"/>
                </a:solidFill>
              </a:rPr>
              <a:t>video</a:t>
            </a:r>
            <a:r>
              <a:rPr lang="en-US" dirty="0"/>
              <a:t> to watch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Problem set </a:t>
            </a:r>
            <a:r>
              <a:rPr lang="en-US" dirty="0"/>
              <a:t>at home, assigned Tuesday and turned in the </a:t>
            </a:r>
            <a:r>
              <a:rPr lang="en-US" b="1" dirty="0"/>
              <a:t>following</a:t>
            </a:r>
            <a:r>
              <a:rPr lang="en-US" dirty="0"/>
              <a:t> </a:t>
            </a:r>
            <a:r>
              <a:rPr lang="en-US" b="1" dirty="0"/>
              <a:t>Wednesday</a:t>
            </a:r>
          </a:p>
          <a:p>
            <a:r>
              <a:rPr lang="en-US" b="1" dirty="0"/>
              <a:t>TUESDAY: QUIZ, LECTURE, MATH </a:t>
            </a:r>
            <a:r>
              <a:rPr lang="en-US" b="1" u="sng" dirty="0">
                <a:solidFill>
                  <a:schemeClr val="accent6"/>
                </a:solidFill>
              </a:rPr>
              <a:t>[FIRST QUIZ IS NEXT TUESDAY 9/1]</a:t>
            </a:r>
          </a:p>
          <a:p>
            <a:pPr lvl="1"/>
            <a:r>
              <a:rPr lang="en-US" dirty="0"/>
              <a:t>Starts with a short </a:t>
            </a:r>
            <a:r>
              <a:rPr lang="en-US" dirty="0">
                <a:solidFill>
                  <a:schemeClr val="accent6"/>
                </a:solidFill>
              </a:rPr>
              <a:t>quiz</a:t>
            </a:r>
            <a:r>
              <a:rPr lang="en-US" dirty="0"/>
              <a:t>; recall of previous weeks’ material, lowest 2 dropped</a:t>
            </a:r>
          </a:p>
          <a:p>
            <a:pPr lvl="1"/>
            <a:r>
              <a:rPr lang="en-US" dirty="0"/>
              <a:t>No make-ups for unexcused absences</a:t>
            </a:r>
          </a:p>
          <a:p>
            <a:pPr lvl="1"/>
            <a:r>
              <a:rPr lang="en-US" dirty="0"/>
              <a:t>In class lecture, working through problems</a:t>
            </a:r>
          </a:p>
          <a:p>
            <a:pPr lvl="1"/>
            <a:r>
              <a:rPr lang="en-US" dirty="0"/>
              <a:t>Don’t let AI learn for you!</a:t>
            </a:r>
          </a:p>
          <a:p>
            <a:r>
              <a:rPr lang="en-US" b="1" dirty="0"/>
              <a:t>THURSDAY: RECAP, LAB </a:t>
            </a:r>
            <a:r>
              <a:rPr lang="en-US" b="1" u="sng" dirty="0">
                <a:solidFill>
                  <a:schemeClr val="accent6"/>
                </a:solidFill>
              </a:rPr>
              <a:t>[FIRST LAB NEXT CLASS 8/27]</a:t>
            </a:r>
          </a:p>
          <a:p>
            <a:pPr lvl="1"/>
            <a:r>
              <a:rPr lang="en-US" dirty="0"/>
              <a:t>Short lecture/review and </a:t>
            </a:r>
            <a:r>
              <a:rPr lang="en-US" dirty="0">
                <a:solidFill>
                  <a:schemeClr val="accent6"/>
                </a:solidFill>
              </a:rPr>
              <a:t>lab </a:t>
            </a:r>
            <a:r>
              <a:rPr lang="en-US" dirty="0"/>
              <a:t>(I do, we do, you do)</a:t>
            </a:r>
            <a:r>
              <a:rPr lang="en-US" dirty="0">
                <a:solidFill>
                  <a:schemeClr val="tx1"/>
                </a:solidFill>
              </a:rPr>
              <a:t>: due the </a:t>
            </a:r>
            <a:r>
              <a:rPr lang="en-US" b="1" dirty="0">
                <a:solidFill>
                  <a:schemeClr val="tx1"/>
                </a:solidFill>
              </a:rPr>
              <a:t>following Wednesday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dirty="0"/>
              <a:t>Midterm/Final</a:t>
            </a:r>
          </a:p>
          <a:p>
            <a:pPr lvl="1"/>
            <a:r>
              <a:rPr lang="en-US" dirty="0"/>
              <a:t>You will have two </a:t>
            </a:r>
            <a:r>
              <a:rPr lang="en-US" dirty="0">
                <a:solidFill>
                  <a:schemeClr val="accent6"/>
                </a:solidFill>
              </a:rPr>
              <a:t>exams</a:t>
            </a:r>
            <a:r>
              <a:rPr lang="en-US" dirty="0"/>
              <a:t>: </a:t>
            </a:r>
            <a:r>
              <a:rPr lang="en-US" b="1" dirty="0"/>
              <a:t>October 8 </a:t>
            </a:r>
            <a:r>
              <a:rPr lang="en-US" dirty="0"/>
              <a:t>(after Fall break) and on </a:t>
            </a:r>
            <a:r>
              <a:rPr lang="en-US" b="1" dirty="0"/>
              <a:t>December 10 </a:t>
            </a:r>
            <a:r>
              <a:rPr lang="en-US" dirty="0"/>
              <a:t>(9-12)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99E8C2-6404-8AA3-57B4-CE4F4B391AE0}"/>
              </a:ext>
            </a:extLst>
          </p:cNvPr>
          <p:cNvSpPr txBox="1"/>
          <p:nvPr/>
        </p:nvSpPr>
        <p:spPr>
          <a:xfrm>
            <a:off x="19193602" y="7887312"/>
            <a:ext cx="10265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EE0A5C-7309-BEBA-656D-D146501C87BF}"/>
              </a:ext>
            </a:extLst>
          </p:cNvPr>
          <p:cNvSpPr txBox="1"/>
          <p:nvPr/>
        </p:nvSpPr>
        <p:spPr>
          <a:xfrm>
            <a:off x="19628862" y="484390"/>
            <a:ext cx="4203074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Graded assignments in 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accent6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pink</a:t>
            </a: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Not all graded for correctness</a:t>
            </a:r>
          </a:p>
        </p:txBody>
      </p:sp>
    </p:spTree>
    <p:extLst>
      <p:ext uri="{BB962C8B-B14F-4D97-AF65-F5344CB8AC3E}">
        <p14:creationId xmlns:p14="http://schemas.microsoft.com/office/powerpoint/2010/main" val="16479529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rad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Grading</a:t>
            </a:r>
          </a:p>
        </p:txBody>
      </p:sp>
      <p:sp>
        <p:nvSpPr>
          <p:cNvPr id="342" name="5%: P1: Sketching Data…"/>
          <p:cNvSpPr txBox="1">
            <a:spLocks noGrp="1"/>
          </p:cNvSpPr>
          <p:nvPr>
            <p:ph type="body" idx="1"/>
          </p:nvPr>
        </p:nvSpPr>
        <p:spPr>
          <a:xfrm>
            <a:off x="1206500" y="3082644"/>
            <a:ext cx="11412220" cy="8256012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</a:t>
            </a:r>
            <a:r>
              <a:rPr dirty="0"/>
              <a:t>%: </a:t>
            </a:r>
            <a:r>
              <a:rPr lang="en-US" dirty="0"/>
              <a:t>Problem Sets </a:t>
            </a:r>
          </a:p>
          <a:p>
            <a:r>
              <a:rPr lang="en-US" dirty="0"/>
              <a:t>10</a:t>
            </a:r>
            <a:r>
              <a:t>%: </a:t>
            </a:r>
            <a:r>
              <a:rPr lang="en-US"/>
              <a:t>Quizzes </a:t>
            </a:r>
            <a:r>
              <a:rPr lang="en-US" dirty="0"/>
              <a:t>[drop lowest 2]</a:t>
            </a:r>
            <a:endParaRPr dirty="0"/>
          </a:p>
          <a:p>
            <a:r>
              <a:rPr lang="en-US" dirty="0"/>
              <a:t>3</a:t>
            </a:r>
            <a:r>
              <a:rPr dirty="0"/>
              <a:t>0%: </a:t>
            </a:r>
            <a:r>
              <a:rPr lang="en-US" dirty="0"/>
              <a:t>Labs</a:t>
            </a:r>
          </a:p>
          <a:p>
            <a:r>
              <a:rPr lang="en-US" dirty="0"/>
              <a:t>20%: Midterm</a:t>
            </a:r>
          </a:p>
          <a:p>
            <a:r>
              <a:rPr lang="en-US" dirty="0"/>
              <a:t>20%: Final</a:t>
            </a:r>
            <a:endParaRPr dirty="0"/>
          </a:p>
        </p:txBody>
      </p:sp>
      <p:graphicFrame>
        <p:nvGraphicFramePr>
          <p:cNvPr id="343" name="2D Pie Chart"/>
          <p:cNvGraphicFramePr/>
          <p:nvPr>
            <p:extLst>
              <p:ext uri="{D42A27DB-BD31-4B8C-83A1-F6EECF244321}">
                <p14:modId xmlns:p14="http://schemas.microsoft.com/office/powerpoint/2010/main" val="4124920717"/>
              </p:ext>
            </p:extLst>
          </p:nvPr>
        </p:nvGraphicFramePr>
        <p:xfrm>
          <a:off x="12119024" y="3387145"/>
          <a:ext cx="11690116" cy="8362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EC37A90-DDCA-1B0E-9793-00C677CA8EEE}"/>
              </a:ext>
            </a:extLst>
          </p:cNvPr>
          <p:cNvSpPr txBox="1"/>
          <p:nvPr/>
        </p:nvSpPr>
        <p:spPr>
          <a:xfrm>
            <a:off x="3629892" y="8877051"/>
            <a:ext cx="4968868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If you can’t make class, please email me as soon as possible (preferably before class!)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5ECA9-1B9A-2184-37F7-9FA9A712C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B3C32-B565-419B-B2C6-95941C45B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619" y="640081"/>
            <a:ext cx="23620162" cy="2651126"/>
          </a:xfrm>
        </p:spPr>
        <p:txBody>
          <a:bodyPr/>
          <a:lstStyle/>
          <a:p>
            <a:r>
              <a:rPr lang="en-US" dirty="0"/>
              <a:t>My expectations of each student: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3B59F1D-C754-BF04-AEB3-8CDFECB77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2404340"/>
            <a:ext cx="22615072" cy="10923732"/>
          </a:xfrm>
        </p:spPr>
        <p:txBody>
          <a:bodyPr>
            <a:normAutofit/>
          </a:bodyPr>
          <a:lstStyle/>
          <a:p>
            <a:r>
              <a:rPr lang="en-US" sz="6000" dirty="0"/>
              <a:t>Show up </a:t>
            </a:r>
          </a:p>
          <a:p>
            <a:r>
              <a:rPr lang="en-US" sz="6000" i="1" dirty="0"/>
              <a:t>Engage</a:t>
            </a:r>
          </a:p>
          <a:p>
            <a:r>
              <a:rPr lang="en-US" sz="6000" dirty="0"/>
              <a:t>Be kind to peers and yourself; </a:t>
            </a:r>
            <a:r>
              <a:rPr lang="en-US" sz="6000"/>
              <a:t>let yourself fail</a:t>
            </a:r>
            <a:endParaRPr lang="en-US" sz="6000" dirty="0"/>
          </a:p>
          <a:p>
            <a:r>
              <a:rPr lang="en-US" sz="6000" dirty="0"/>
              <a:t>Trust that the course structure and assessments are intentional for your learning but ask me for my reasoning if it isn’t clear!</a:t>
            </a:r>
          </a:p>
          <a:p>
            <a:r>
              <a:rPr lang="en-US" sz="6000" dirty="0"/>
              <a:t>Ask questions and reach out for help when you need it </a:t>
            </a:r>
          </a:p>
          <a:p>
            <a:r>
              <a:rPr lang="en-US" sz="6000" dirty="0"/>
              <a:t>Give me feedback about how your learning is going and how we can help</a:t>
            </a:r>
          </a:p>
          <a:p>
            <a:r>
              <a:rPr lang="en-US" sz="6000" dirty="0"/>
              <a:t>Be patient with me as I teach this course for the first 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2678F6-E39D-B3AF-5521-4277490B0DBC}"/>
              </a:ext>
            </a:extLst>
          </p:cNvPr>
          <p:cNvSpPr txBox="1"/>
          <p:nvPr/>
        </p:nvSpPr>
        <p:spPr>
          <a:xfrm>
            <a:off x="1218705" y="11881522"/>
            <a:ext cx="22615071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/>
              <a:t>We have a social contract: I will teach to the best of my ability and you will learn to the best of your ability. Neither of us can do our part without the other</a:t>
            </a:r>
          </a:p>
        </p:txBody>
      </p:sp>
    </p:spTree>
    <p:extLst>
      <p:ext uri="{BB962C8B-B14F-4D97-AF65-F5344CB8AC3E}">
        <p14:creationId xmlns:p14="http://schemas.microsoft.com/office/powerpoint/2010/main" val="374577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5D593-758D-291B-183F-79C741B38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F665E-A198-1C31-6EE1-862FF32EE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480061"/>
            <a:ext cx="21031200" cy="2651126"/>
          </a:xfrm>
        </p:spPr>
        <p:txBody>
          <a:bodyPr/>
          <a:lstStyle/>
          <a:p>
            <a:r>
              <a:rPr lang="en-US" dirty="0"/>
              <a:t>Student expectations of me &amp; this class: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8B2344-F813-4FE4-D3C1-05BB9226E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0" y="2080260"/>
            <a:ext cx="21971000" cy="10424256"/>
          </a:xfrm>
        </p:spPr>
        <p:txBody>
          <a:bodyPr/>
          <a:lstStyle/>
          <a:p>
            <a:r>
              <a:rPr lang="en-US" dirty="0"/>
              <a:t>Clear communication</a:t>
            </a:r>
          </a:p>
          <a:p>
            <a:r>
              <a:rPr lang="en-US" dirty="0"/>
              <a:t>Office hours/availability</a:t>
            </a:r>
          </a:p>
          <a:p>
            <a:r>
              <a:rPr lang="en-US" dirty="0"/>
              <a:t>Making sure you are introduced to the material before an assignment</a:t>
            </a:r>
          </a:p>
          <a:p>
            <a:r>
              <a:rPr lang="en-US" dirty="0"/>
              <a:t>Flexibility/adaptability</a:t>
            </a:r>
          </a:p>
          <a:p>
            <a:r>
              <a:rPr lang="en-US" dirty="0"/>
              <a:t>Challenge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030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5C09B-1383-3EBA-237C-9B28A5F3D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AI Policy">
            <a:extLst>
              <a:ext uri="{FF2B5EF4-FFF2-40B4-BE49-F238E27FC236}">
                <a16:creationId xmlns:a16="http://schemas.microsoft.com/office/drawing/2014/main" id="{CBDD88D3-5545-74FD-69F6-7C4F100E69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AI: the good and bad</a:t>
            </a:r>
            <a:endParaRPr dirty="0"/>
          </a:p>
        </p:txBody>
      </p:sp>
      <p:sp>
        <p:nvSpPr>
          <p:cNvPr id="346" name="Slide Subtitle">
            <a:extLst>
              <a:ext uri="{FF2B5EF4-FFF2-40B4-BE49-F238E27FC236}">
                <a16:creationId xmlns:a16="http://schemas.microsoft.com/office/drawing/2014/main" id="{4EF0CBD0-06BF-5CDC-FF6A-F96CA848CE7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1206500" y="2372962"/>
            <a:ext cx="10985500" cy="93478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GOOD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347" name="Permitted only when working on the Projects for:…">
            <a:extLst>
              <a:ext uri="{FF2B5EF4-FFF2-40B4-BE49-F238E27FC236}">
                <a16:creationId xmlns:a16="http://schemas.microsoft.com/office/drawing/2014/main" id="{56065F19-9353-B2F6-1949-0616149FEA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06501" y="3307742"/>
            <a:ext cx="10763826" cy="10468455"/>
          </a:xfrm>
          <a:prstGeom prst="rect">
            <a:avLst/>
          </a:prstGeom>
        </p:spPr>
        <p:txBody>
          <a:bodyPr/>
          <a:lstStyle/>
          <a:p>
            <a:pPr>
              <a:buSzTx/>
              <a:buFontTx/>
              <a:buChar char="-"/>
            </a:pPr>
            <a:r>
              <a:rPr lang="en-US" dirty="0"/>
              <a:t>Researching and editing/tool</a:t>
            </a:r>
          </a:p>
          <a:p>
            <a:pPr>
              <a:buSzTx/>
              <a:buFontTx/>
              <a:buChar char="-"/>
            </a:pPr>
            <a:r>
              <a:rPr lang="en-US" dirty="0"/>
              <a:t>Learning tool/critiquing tool</a:t>
            </a:r>
          </a:p>
          <a:p>
            <a:pPr>
              <a:buSzTx/>
              <a:buFontTx/>
              <a:buChar char="-"/>
            </a:pPr>
            <a:r>
              <a:rPr lang="en-US" dirty="0"/>
              <a:t>Brainstorming</a:t>
            </a:r>
          </a:p>
          <a:p>
            <a:pPr>
              <a:buSzTx/>
              <a:buFontTx/>
              <a:buChar char="-"/>
            </a:pPr>
            <a:r>
              <a:rPr lang="en-US" dirty="0"/>
              <a:t>Personalization/memory</a:t>
            </a:r>
            <a:br>
              <a:rPr dirty="0"/>
            </a:br>
            <a:endParaRPr dirty="0"/>
          </a:p>
        </p:txBody>
      </p:sp>
      <p:sp>
        <p:nvSpPr>
          <p:cNvPr id="2" name="Permitted only when working on the Projects for:…">
            <a:extLst>
              <a:ext uri="{FF2B5EF4-FFF2-40B4-BE49-F238E27FC236}">
                <a16:creationId xmlns:a16="http://schemas.microsoft.com/office/drawing/2014/main" id="{2F50AC7F-3D6E-FF83-598D-B6209C9E7F6B}"/>
              </a:ext>
            </a:extLst>
          </p:cNvPr>
          <p:cNvSpPr txBox="1">
            <a:spLocks/>
          </p:cNvSpPr>
          <p:nvPr/>
        </p:nvSpPr>
        <p:spPr>
          <a:xfrm>
            <a:off x="12413675" y="3307742"/>
            <a:ext cx="10763826" cy="10468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marL="5588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1684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7780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3876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29972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068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164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260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356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buSzTx/>
              <a:buFontTx/>
              <a:buChar char="-"/>
            </a:pPr>
            <a:endParaRPr lang="en-US" dirty="0"/>
          </a:p>
        </p:txBody>
      </p:sp>
      <p:sp>
        <p:nvSpPr>
          <p:cNvPr id="3" name="Slide Subtitle">
            <a:extLst>
              <a:ext uri="{FF2B5EF4-FFF2-40B4-BE49-F238E27FC236}">
                <a16:creationId xmlns:a16="http://schemas.microsoft.com/office/drawing/2014/main" id="{7B490594-F4F4-ABA5-A543-2A5D454DB6D7}"/>
              </a:ext>
            </a:extLst>
          </p:cNvPr>
          <p:cNvSpPr txBox="1">
            <a:spLocks/>
          </p:cNvSpPr>
          <p:nvPr/>
        </p:nvSpPr>
        <p:spPr>
          <a:xfrm>
            <a:off x="12635348" y="2372962"/>
            <a:ext cx="10985500" cy="934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19" rIns="45719" bIns="45719">
            <a:norm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1684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7780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3876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29972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068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164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260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356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dirty="0">
                <a:solidFill>
                  <a:schemeClr val="accent6"/>
                </a:solidFill>
              </a:rPr>
              <a:t>BAD</a:t>
            </a:r>
          </a:p>
        </p:txBody>
      </p:sp>
      <p:sp>
        <p:nvSpPr>
          <p:cNvPr id="4" name="Permitted only when working on the Projects for:…">
            <a:extLst>
              <a:ext uri="{FF2B5EF4-FFF2-40B4-BE49-F238E27FC236}">
                <a16:creationId xmlns:a16="http://schemas.microsoft.com/office/drawing/2014/main" id="{9820725A-516A-E9C3-28E2-12EDC01576F4}"/>
              </a:ext>
            </a:extLst>
          </p:cNvPr>
          <p:cNvSpPr txBox="1">
            <a:spLocks/>
          </p:cNvSpPr>
          <p:nvPr/>
        </p:nvSpPr>
        <p:spPr>
          <a:xfrm>
            <a:off x="12746185" y="3247545"/>
            <a:ext cx="10763826" cy="10468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marL="5588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1684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7780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3876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29972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068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164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260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356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buSzTx/>
              <a:buFontTx/>
              <a:buChar char="-"/>
            </a:pPr>
            <a:r>
              <a:rPr lang="en-US" dirty="0"/>
              <a:t>Don’t use it to learn for you </a:t>
            </a:r>
          </a:p>
          <a:p>
            <a:pPr hangingPunct="1">
              <a:buSzTx/>
              <a:buFontTx/>
              <a:buChar char="-"/>
            </a:pPr>
            <a:r>
              <a:rPr lang="en-US" dirty="0"/>
              <a:t>We need to fail to learn</a:t>
            </a:r>
          </a:p>
          <a:p>
            <a:pPr hangingPunct="1">
              <a:buSzTx/>
              <a:buFontTx/>
              <a:buChar char="-"/>
            </a:pPr>
            <a:r>
              <a:rPr lang="en-US" dirty="0"/>
              <a:t>Takes out critical thinking</a:t>
            </a:r>
          </a:p>
          <a:p>
            <a:pPr hangingPunct="1">
              <a:buSzTx/>
              <a:buFontTx/>
              <a:buChar char="-"/>
            </a:pPr>
            <a:r>
              <a:rPr lang="en-US" dirty="0"/>
              <a:t>Hallucination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24523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AI Polic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AI Policy</a:t>
            </a:r>
            <a:r>
              <a:rPr lang="en-US" dirty="0"/>
              <a:t>: my expectations for you</a:t>
            </a:r>
            <a:endParaRPr dirty="0"/>
          </a:p>
        </p:txBody>
      </p:sp>
      <p:sp>
        <p:nvSpPr>
          <p:cNvPr id="347" name="Permitted only when working on the Projects for:…"/>
          <p:cNvSpPr txBox="1">
            <a:spLocks noGrp="1"/>
          </p:cNvSpPr>
          <p:nvPr>
            <p:ph type="body" idx="1"/>
          </p:nvPr>
        </p:nvSpPr>
        <p:spPr>
          <a:xfrm>
            <a:off x="1206500" y="2335122"/>
            <a:ext cx="12646660" cy="582589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buSzTx/>
              <a:buFontTx/>
              <a:buChar char="-"/>
            </a:pPr>
            <a:r>
              <a:rPr lang="en-US" dirty="0"/>
              <a:t>See the syllabus</a:t>
            </a:r>
          </a:p>
          <a:p>
            <a:pPr>
              <a:buSzTx/>
              <a:buFontTx/>
              <a:buChar char="-"/>
            </a:pPr>
            <a:r>
              <a:rPr lang="en-US" dirty="0"/>
              <a:t>In general, you can use AI to help your learning, but don’t use AI to replace your learning</a:t>
            </a:r>
          </a:p>
          <a:p>
            <a:pPr lvl="1">
              <a:buSzTx/>
              <a:buFontTx/>
              <a:buChar char="-"/>
            </a:pPr>
            <a:r>
              <a:rPr lang="en-US" dirty="0"/>
              <a:t>AI convinces you that you </a:t>
            </a:r>
            <a:r>
              <a:rPr lang="en-US" i="1" dirty="0"/>
              <a:t>know</a:t>
            </a:r>
            <a:r>
              <a:rPr lang="en-US" dirty="0"/>
              <a:t> something, without ever encoding it in long term memory</a:t>
            </a:r>
          </a:p>
          <a:p>
            <a:pPr lvl="1">
              <a:buSzTx/>
              <a:buFontTx/>
              <a:buChar char="-"/>
            </a:pPr>
            <a:r>
              <a:rPr lang="en-US" dirty="0"/>
              <a:t>Using AI to do things for you handicaps the procedural learning process severely</a:t>
            </a:r>
          </a:p>
          <a:p>
            <a:pPr>
              <a:buSzTx/>
              <a:buFontTx/>
              <a:buChar char="-"/>
            </a:pPr>
            <a:r>
              <a:rPr lang="en-US" dirty="0"/>
              <a:t>If you do use AI, cite it</a:t>
            </a:r>
            <a:br>
              <a:rPr dirty="0"/>
            </a:br>
            <a:endParaRPr dirty="0"/>
          </a:p>
        </p:txBody>
      </p:sp>
      <p:sp>
        <p:nvSpPr>
          <p:cNvPr id="2" name="AI Policy">
            <a:extLst>
              <a:ext uri="{FF2B5EF4-FFF2-40B4-BE49-F238E27FC236}">
                <a16:creationId xmlns:a16="http://schemas.microsoft.com/office/drawing/2014/main" id="{0C02189E-892E-2AEE-E455-A1C8E4CC33B1}"/>
              </a:ext>
            </a:extLst>
          </p:cNvPr>
          <p:cNvSpPr txBox="1">
            <a:spLocks/>
          </p:cNvSpPr>
          <p:nvPr/>
        </p:nvSpPr>
        <p:spPr>
          <a:xfrm>
            <a:off x="1344522" y="7800894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dirty="0"/>
              <a:t>AI: your expectations for me</a:t>
            </a:r>
          </a:p>
        </p:txBody>
      </p:sp>
      <p:sp>
        <p:nvSpPr>
          <p:cNvPr id="3" name="Permitted only when working on the Projects for:…">
            <a:extLst>
              <a:ext uri="{FF2B5EF4-FFF2-40B4-BE49-F238E27FC236}">
                <a16:creationId xmlns:a16="http://schemas.microsoft.com/office/drawing/2014/main" id="{F649A4FB-E887-3989-FEAF-4B523278A76C}"/>
              </a:ext>
            </a:extLst>
          </p:cNvPr>
          <p:cNvSpPr txBox="1">
            <a:spLocks/>
          </p:cNvSpPr>
          <p:nvPr/>
        </p:nvSpPr>
        <p:spPr>
          <a:xfrm>
            <a:off x="1206500" y="8873930"/>
            <a:ext cx="21971000" cy="376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marL="5588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1684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7780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3876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29972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068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164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260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35600" marR="0" indent="-558800" algn="l" defTabSz="2438338" rtl="0" latinLnBrk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400" b="0" i="0" u="none" strike="noStrike" cap="none" spc="0" baseline="0">
                <a:solidFill>
                  <a:srgbClr val="535353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hangingPunct="1">
              <a:buSzTx/>
              <a:buNone/>
            </a:pPr>
            <a:r>
              <a:rPr lang="en-US" dirty="0"/>
              <a:t>-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2DFB88-8C58-1B95-955E-ECEFD7AEB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670" y="2375503"/>
            <a:ext cx="7772400" cy="51431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0CCCDD-E7AD-237A-FECC-5256C1F8E463}"/>
              </a:ext>
            </a:extLst>
          </p:cNvPr>
          <p:cNvSpPr txBox="1"/>
          <p:nvPr/>
        </p:nvSpPr>
        <p:spPr>
          <a:xfrm>
            <a:off x="17108531" y="7576057"/>
            <a:ext cx="6068969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“What I cannot create, I do not understand”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i="1" dirty="0"/>
              <a:t>Feynman’s blackboard</a:t>
            </a:r>
            <a:endParaRPr kumimoji="0" lang="en-US" sz="2400" b="0" i="1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216A6E-8C8F-079C-684A-E658844DB1C4}"/>
              </a:ext>
            </a:extLst>
          </p:cNvPr>
          <p:cNvSpPr txBox="1"/>
          <p:nvPr/>
        </p:nvSpPr>
        <p:spPr>
          <a:xfrm>
            <a:off x="1689355" y="8813428"/>
            <a:ext cx="5006179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Don’t use it grade</a:t>
            </a:r>
          </a:p>
        </p:txBody>
      </p:sp>
    </p:spTree>
    <p:extLst>
      <p:ext uri="{BB962C8B-B14F-4D97-AF65-F5344CB8AC3E}">
        <p14:creationId xmlns:p14="http://schemas.microsoft.com/office/powerpoint/2010/main" val="227234689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7893ce20-a697-4fd6-a4da-14011f6a471d}" enabled="1" method="Standard" siteId="{a8eec281-aaa3-4dae-ac9b-9a398b9215e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</TotalTime>
  <Words>837</Words>
  <Application>Microsoft Macintosh PowerPoint</Application>
  <PresentationFormat>Custom</PresentationFormat>
  <Paragraphs>111</Paragraphs>
  <Slides>14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Helvetica Neue</vt:lpstr>
      <vt:lpstr>21_BasicWhite</vt:lpstr>
      <vt:lpstr>PowerPoint Presentation</vt:lpstr>
      <vt:lpstr>Sarah Groves</vt:lpstr>
      <vt:lpstr>My research: biomedical network science</vt:lpstr>
      <vt:lpstr>About Me! Hometown: Sudbury, MA Undergrad: Stats @ UVA Grad: MSDS @ UVA ’26 ECs: Club Swim, Graduate Data Science Council, Peer Financial Counseling Interests: Watching my favorite soccer team lose on Saturday mornings (Chelsea FC), World Cup Hobbies: Visiting National Parks - Favorite: Zion - Dream: Patagonia Things I Did This Summer: Data Science Internship, Hawaii, Noah Kahan @ Fenway </vt:lpstr>
      <vt:lpstr>Make a name card!</vt:lpstr>
      <vt:lpstr>PowerPoint Presentation</vt:lpstr>
      <vt:lpstr>Course Learning Objectives:</vt:lpstr>
      <vt:lpstr>Shape of the semester</vt:lpstr>
      <vt:lpstr>Class Schedule &amp; Assignments</vt:lpstr>
      <vt:lpstr>Grading</vt:lpstr>
      <vt:lpstr>My expectations of each student:</vt:lpstr>
      <vt:lpstr>Student expectations of me &amp; this class:</vt:lpstr>
      <vt:lpstr>AI: the good and bad</vt:lpstr>
      <vt:lpstr>AI Policy: my expectations for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Groves, Sarah</cp:lastModifiedBy>
  <cp:revision>180</cp:revision>
  <dcterms:modified xsi:type="dcterms:W3CDTF">2026-08-25T16:30:18Z</dcterms:modified>
</cp:coreProperties>
</file>