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384" r:id="rId2"/>
    <p:sldId id="603" r:id="rId3"/>
    <p:sldId id="601" r:id="rId4"/>
    <p:sldId id="273" r:id="rId5"/>
    <p:sldId id="274" r:id="rId6"/>
    <p:sldId id="421" r:id="rId7"/>
    <p:sldId id="429" r:id="rId8"/>
    <p:sldId id="604" r:id="rId9"/>
    <p:sldId id="607" r:id="rId10"/>
    <p:sldId id="59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90"/>
    <p:restoredTop sz="85108"/>
  </p:normalViewPr>
  <p:slideViewPr>
    <p:cSldViewPr snapToGrid="0">
      <p:cViewPr varScale="1">
        <p:scale>
          <a:sx n="134" d="100"/>
          <a:sy n="134" d="100"/>
        </p:scale>
        <p:origin x="90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5T02:39:49.842"/>
    </inkml:context>
    <inkml:brush xml:id="br0">
      <inkml:brushProperty name="width" value="0.1" units="cm"/>
      <inkml:brushProperty name="height" value="0.1" units="cm"/>
      <inkml:brushProperty name="color" value="#66CC00"/>
    </inkml:brush>
  </inkml:definitions>
  <inkml:trace contextRef="#ctx0" brushRef="#br0">1 3072 24575,'57'-26'0,"-1"0"0,-16 12 0,17-13 0,3-4 0,8-6 0,2-1 0,-14 7 0,1-1 0,-12 9 0,0 0 0,43-18 0,-9 5 0,-14 7 0,-10 6 0,-8 2 0,-4 0 0,5-5 0,3-2 0,0 3 0,-3 2 0,-7 4 0,-5 0 0,-1-1 0,0-2 0,1-2 0,0 0 0,1 0 0,-1 2 0,-2 0 0,0 0 0,2 1 0,4-1 0,5-1 0,3 0 0,0-2 0,3 0 0,1-3 0,-1-1 0,-2 2 0,-1 4 0,-2 1 0,-1 1 0,-1-2 0,-2 2 0,-6 5 0,-6 6 0,-9 5 0,-5 3 0,6-3 0,17-9 0,17-11 0,15-9 0,3-1 0,-6 3 0,-8 5 0,-7 6 0,-3 0 0,0 2 0,5-3 0,1-3 0,2 0 0,1-1 0,-2 1 0,2 1 0,-5 0 0,-3 0 0,-5 0 0,-3-1 0,0-1 0,0-1 0,1-1 0,1 0 0,3-2 0,5-2 0,9-5 0,7-6 0,1-1 0,-1 2 0,-9 3 0,-7 5 0,-1 1 0,-4 1 0,4-1 0,-1 0 0,1 0 0,3-1 0,3-3 0,6-4 0,7-2 0,1-1 0,-3-2 0,-8 4 0,-7 1 0,-3 3 0,1 0 0,5-5 0,6-4 0,5-2 0,3-2 0,-2 5 0,-6 3 0,-3 7 0,-9 6 0,-7 4 0,-6 4 0,-7 4 0,-3 2 0,-5 4 0,-6 5 0,-5 3 0,-6 3 0,-4 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5T02:39:54.277"/>
    </inkml:context>
    <inkml:brush xml:id="br0">
      <inkml:brushProperty name="width" value="0.1" units="cm"/>
      <inkml:brushProperty name="height" value="0.1" units="cm"/>
      <inkml:brushProperty name="color" value="#66CC00"/>
    </inkml:brush>
  </inkml:definitions>
  <inkml:trace contextRef="#ctx0" brushRef="#br0">1 4276 24575,'0'-33'0,"4"-13"0,4-13 0,2-9 0,3-1 0,-1-2 0,3-4 0,2-3 0,2 0 0,0 3 0,0 4 0,0 2 0,-1 0 0,1-2 0,0-6 0,1-1 0,-1 3 0,-1 8 0,0 11 0,-1 9 0,0 8 0,-1 3 0,2-1 0,3-5 0,4-3 0,3-3 0,-1-2 0,2-1 0,0-4 0,4-6 0,3-3 0,0-1 0,3 1 0,-2 4 0,-1 4 0,-3 3 0,-6 7 0,1 3 0,-1 1 0,2 1 0,1-1 0,5-2 0,2 0 0,4-1 0,2-1 0,4 1 0,0 1 0,7-2 0,3-4 0,3-4 0,6-4 0,-2 2 0,-4 3 0,-7 5 0,-8 4 0,-3 5 0,-2 1 0,4 0 0,8-2 0,9-4 0,11-4 0,4-1 0,2 3 0,-5 3 0,-9 3 0,-2 4 0,1 2 0,9-2 0,9 0 0,8-1 0,-41 17 0,1-1 0,3-2 0,1-2 0,-1 0 0,1-1 0,0-1 0,-1-1 0,0 1 0,0 1 0,-2 2 0,1 1 0,0 2 0,-1 0 0,-1 4 0,0 1 0,45-10 0,-4 1 0,-3 2 0,-3 0 0,-4-1 0,-3 2 0,0 2 0,-3 3 0,-1 4 0,-2 4 0,-3 1 0,-1 1 0,-5-1 0,-5 2 0,-10 1 0,-12 1 0,-10 1 0,-4 0 0,2 0 0,6 1 0,0 1 0,-4 1 0,-7 0 0,-6 0 0,-5 0 0,-4 2 0,-3 1 0,-2 0 0,1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5T02:40:02.726"/>
    </inkml:context>
    <inkml:brush xml:id="br0">
      <inkml:brushProperty name="width" value="0.1" units="cm"/>
      <inkml:brushProperty name="height" value="0.1" units="cm"/>
      <inkml:brushProperty name="color" value="#66CC00"/>
    </inkml:brush>
  </inkml:definitions>
  <inkml:trace contextRef="#ctx0" brushRef="#br0">1 4180 24575,'0'-41'0,"0"1"0,0 5 0,0 10 0,0 9 0,0 2 0,0-3 0,0-5 0,1 1 0,1 4 0,0 6 0,1 6 0,-1 1 0,-1 1 0,1-9 0,-2-11 0,0-12 0,0-4 0,0 6 0,0 9 0,0 8 0,0 6 0,0-3 0,0-1 0,0-2 0,0 2 0,0 4 0,1 1 0,2-4 0,3-7 0,3-7 0,1-2 0,0 1 0,-3 8 0,-1 5 0,1 1 0,0 1 0,3-7 0,2-5 0,2-3 0,2-2 0,-1 2 0,1 3 0,-1 3 0,0 0 0,-1 0 0,-1 0 0,0-1 0,1-1 0,-1 3 0,0 1 0,-1-1 0,-1 0 0,3-1 0,-3-1 0,2 2 0,0 0 0,0 3 0,2-1 0,0 0 0,-1 4 0,-4 1 0,-1 3 0,-1 1 0,2-2 0,2-2 0,-1-3 0,0 1 0,-3 2 0,-2 4 0,-2 4 0,1-1 0,3-2 0,0-5 0,3-5 0,-1-1 0,0-1 0,-1 2 0,-3 3 0,-2-1 0,-1-4 0,1-9 0,0-10 0,0-7 0,-3 2 0,-1 8 0,0 11 0,0 9 0,0-1 0,0-8 0,2-9 0,1-7 0,-1-3 0,0 5 0,-2 2 0,0 1 0,0-4 0,0-7 0,0-7 0,0-3 0,0 2 0,0 5 0,0 6 0,0-1 0,0-1 0,0-7 0,0-6 0,0-5 0,0 4 0,0 2 0,0 6 0,0 6 0,0 3 0,0 2 0,0 1 0,1 1 0,5 5 0,2 3 0,4 2 0,2-1 0,2-5 0,3 0 0,1 1 0,1 3 0,-1 7 0,1 4 0,0 2 0,2 1 0,1 0 0,-4 2 0,-2 4 0,-3 5 0,1 3 0,1 3 0,2 1 0,-1 0 0,-3 0 0,-4 0 0,-4 0 0,-1 0 0,-1 3 0,0 5 0,-2 4 0,-1 2 0,-1 1 0,-1 1 0,0 3 0,2 2 0,0 1 0,2 1 0,2 1 0,1 1 0,4 1 0,1 1 0,0 0 0,0-2 0,-2-4 0,0-2 0,-1-3 0,2-1 0,2 1 0,1 0 0,1 3 0,0 2 0,0 0 0,0 0 0,0-2 0,1-3 0,5-1 0,2 0 0,2 1 0,1-1 0,-3-1 0,-3-3 0,-5-5 0,1-3 0,7-2 0,13-1 0,15 0 0,6 0 0,1 4 0,-6 2 0,-9 3 0,-3 1 0,-5-2 0,2-1 0,0-2 0,-4-1 0,-2-2 0,-8-2 0,-1 0 0,1 0 0,9 0 0,8 0 0,3 0 0,-5 0 0,-11 0 0,-5-3 0,2-5 0,9-10 0,11-10 0,0-5 0,-7 0 0,-10 8 0,-11 7 0,-3 0 0,0-2 0,-2-1 0,1-9 0,1-4 0,-3-2 0,0 0 0,-3 11 0,-5 10 0,0 4 0,-1 3 0,3-5 0,5-9 0,4-12 0,4-13 0,1-4 0,-1 2 0,0 7 0,-1 7 0,1 5 0,2 0 0,1 1 0,-1 4 0,-3 6 0,-5 3 0,-1-9 0,3-12 0,6-13 0,10-9 0,9-2 0,6 0 0,7 4 0,5 13 0,1 11 0,4 10 0,-1 7 0,-4 4 0,-6 3 0,-5 2 0,-4 1 0,-4 2 0,-3 2 0,-1 1 0,-1-1 0,0 0 0,2 0 0,1 0 0,3 2 0,3 0 0,1 0 0,2 0 0,-3 3 0,-1 5 0,-3 4 0,-2 3 0,-2 2 0,-3 1 0,-2 4 0,-1 5 0,-1 4 0,-1 1 0,-1-1 0,-1-1 0,-1-2 0,-1-2 0,0 2 0,2 0 0,1 2 0,-1-2 0,1-2 0,-3-5 0,1-2 0,-1-2 0,3-2 0,6 1 0,4 0 0,1 1 0,-3-1 0,-4-3 0,0-1 0,-2-2 0,2-2 0,2-1 0,0-1 0,2-1 0,2-1 0,4-2 0,5 0 0,4 0 0,-1 0 0,-5 0 0,-6-2 0,0 0 0,5-8 0,10-10 0,2-10 0,-4-6 0,-9 4 0,-11 3 0,-2-1 0,2-9 0,8-17 0,6-9 0,-1-1 0,-5 14 0,-13 17 0,-9 14 0,-4 8 0,-1 0 0,3 0 0,1-2 0,-3 3 0,-3 4 0,-4 3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7T18:04:04.162"/>
    </inkml:context>
    <inkml:brush xml:id="br0">
      <inkml:brushProperty name="width" value="0.1" units="cm"/>
      <inkml:brushProperty name="height" value="0.1" units="cm"/>
      <inkml:brushProperty name="color" value="#66CC00"/>
    </inkml:brush>
  </inkml:definitions>
  <inkml:trace contextRef="#ctx0" brushRef="#br0">1 2577 24575,'0'-26'0,"0"2"0,0 2 0,0 7 0,0 5 0,0 1 0,0-1 0,0-4 0,1 1 0,0 3 0,0 3 0,1 4 0,-1 0 0,0 2 0,0-7 0,-1-6 0,0-8 0,0-2 0,0 4 0,0 5 0,0 5 0,0 4 0,0-2 0,0 0 0,0-2 0,0 1 0,0 3 0,1 0 0,0-2 0,3-4 0,2-5 0,0 0 0,0-1 0,-2 6 0,0 3 0,0 0 0,1 1 0,1-4 0,1-4 0,2-1 0,1-1 0,-1 0 0,1 3 0,-1 1 0,0 1 0,0-1 0,-1 1 0,0-2 0,1 1 0,-1 1 0,0 0 0,-1 0 0,0 1 0,1-2 0,-1 0 0,1 1 0,0 0 0,0 2 0,2-1 0,-1 0 0,-1 3 0,-1 0 0,-2 3 0,0 0 0,1-2 0,2 0 0,-2-3 0,1 1 0,-2 2 0,-1 1 0,-2 4 0,1-2 0,2 0 0,0-4 0,2-3 0,-1 0 0,0-1 0,0 1 0,-2 3 0,-2-2 0,0-2 0,0-5 0,1-7 0,-1-4 0,-1 1 0,-1 6 0,0 6 0,0 5 0,0 0 0,0-5 0,1-6 0,1-4 0,-1-1 0,0 2 0,-1 2 0,0 0 0,0-2 0,0-5 0,0-4 0,0-2 0,0 2 0,0 2 0,0 5 0,0-2 0,0 0 0,0-4 0,0-4 0,0-3 0,0 2 0,0 2 0,0 3 0,0 4 0,0 2 0,0 1 0,0 1 0,1 0 0,3 4 0,1 1 0,2 2 0,2-2 0,1-2 0,1 0 0,2 1 0,0 1 0,-1 4 0,1 3 0,0 2 0,1 0 0,1 0 0,-3 1 0,-1 2 0,-2 4 0,1 1 0,1 3 0,0 0 0,1 0 0,-3 0 0,-2 0 0,-3 0 0,0 0 0,-1 2 0,0 3 0,-1 2 0,-1 2 0,-1 0 0,0 1 0,0 2 0,2 0 0,-1 2 0,1 0 0,2 1 0,0 0 0,3 1 0,1 1 0,-1 0 0,0-2 0,0-2 0,-1-1 0,-1-2 0,2-1 0,1 1 0,1 0 0,0 1 0,0 2 0,0 0 0,1 0 0,-1-1 0,1-2 0,3-1 0,1 0 0,1 1 0,1-1 0,-1 0 0,-3-2 0,-3-4 0,1-1 0,4-1 0,8-1 0,10 0 0,3 0 0,1 2 0,-4 2 0,-6 2 0,-1 0 0,-4-1 0,2-1 0,0-1 0,-3 0 0,0-2 0,-6-1 0,-1 0 0,1 0 0,6 0 0,5 0 0,1 0 0,-2 0 0,-8 0 0,-2-2 0,1-3 0,5-6 0,7-6 0,0-4 0,-4 1 0,-6 5 0,-7 3 0,-2 1 0,0-1 0,-2-1 0,2-5 0,0-3 0,-2-2 0,0 1 0,-1 7 0,-4 6 0,0 2 0,0 2 0,1-3 0,4-6 0,2-7 0,2-8 0,1-2 0,0 1 0,-1 4 0,0 4 0,1 4 0,0-1 0,2 1 0,-2 3 0,-1 3 0,-3 2 0,-1-5 0,2-8 0,4-8 0,6-5 0,5-2 0,4 1 0,5 2 0,2 8 0,1 6 0,3 7 0,-1 4 0,-3 3 0,-3 1 0,-3 2 0,-3 0 0,-2 2 0,-2 1 0,-1 0 0,0 0 0,0-1 0,1 1 0,0 0 0,3 1 0,1 0 0,1 0 0,1 0 0,-2 2 0,0 3 0,-2 2 0,-2 2 0,0 2 0,-3 0 0,-1 3 0,0 2 0,-1 3 0,0 1 0,-2-1 0,1 0 0,-2-2 0,0-1 0,0 1 0,1 0 0,1 2 0,-1-2 0,1-1 0,-2-3 0,0-1 0,0-2 0,2 0 0,4-1 0,2 1 0,0 1 0,-1-1 0,-3-2 0,0-1 0,-1-1 0,2-1 0,0-1 0,1 0 0,0-1 0,2 0 0,3-2 0,2 0 0,3 0 0,0 1 0,-4-1 0,-4-1 0,1 0 0,3-5 0,6-6 0,1-6 0,-3-4 0,-5 2 0,-7 3 0,0-2 0,0-5 0,5-10 0,4-6 0,-1 0 0,-3 8 0,-8 11 0,-5 8 0,-3 5 0,0 0 0,1 1 0,1-2 0,-2 1 0,-1 4 0,-3 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7T18:04:26.814"/>
    </inkml:context>
    <inkml:brush xml:id="br0">
      <inkml:brushProperty name="width" value="0.1" units="cm"/>
      <inkml:brushProperty name="height" value="0.1" units="cm"/>
      <inkml:brushProperty name="color" value="#66CC00"/>
    </inkml:brush>
  </inkml:definitions>
  <inkml:trace contextRef="#ctx0" brushRef="#br0">1 1894 24575,'35'-16'0,"0"0"0,-11 7 0,11-7 0,2-3 0,5-4 0,2-1 0,-10 5 0,1 0 0,-7 4 0,0 1 0,26-11 0,-5 3 0,-9 4 0,-6 4 0,-5 1 0,-3 0 0,4-3 0,1-2 0,0 3 0,-1 1 0,-5 2 0,-2 0 0,-2 0 0,1-1 0,0-2 0,0 0 0,1 0 0,-1 2 0,-1-1 0,0 1 0,1 0 0,3-1 0,3 0 0,1 0 0,1-2 0,1 1 0,1-2 0,0-1 0,-2 1 0,-1 3 0,0 0 0,-1 1 0,-1-1 0,-1 1 0,-4 3 0,-4 4 0,-5 3 0,-3 2 0,4-2 0,10-6 0,10-6 0,10-6 0,2-1 0,-5 3 0,-4 2 0,-4 4 0,-2 0 0,0 1 0,3-1 0,0-3 0,2 1 0,0-1 0,-1 0 0,2 2 0,-4-1 0,-1 0 0,-4 0 0,-2 0 0,1-1 0,-1-1 0,2 0 0,-1 0 0,3-2 0,3-1 0,5-2 0,4-5 0,1 0 0,0 1 0,-6 2 0,-4 3 0,-1 1 0,-3 0 0,3 0 0,0-1 0,0 1 0,2-1 0,1-2 0,5-2 0,4-2 0,0 0 0,-1-1 0,-6 2 0,-3 1 0,-3 1 0,1 1 0,3-4 0,4-1 0,3-3 0,2 0 0,-2 3 0,-3 1 0,-2 5 0,-6 3 0,-3 3 0,-5 3 0,-4 2 0,-2 1 0,-2 2 0,-5 4 0,-3 2 0,-3 1 0,-3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1C103-1834-A643-AA44-57D5BC6D3D43}" type="datetimeFigureOut">
              <a:rPr lang="en-US" smtClean="0"/>
              <a:t>4/27/26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DFA75E-F909-B648-8039-B89F82847968}" type="slidenum">
              <a:rPr lang="en-US" smtClean="0"/>
              <a:t>‹#›</a:t>
            </a:fld>
            <a:endParaRPr lang="en-US"/>
          </a:p>
        </p:txBody>
      </p:sp>
    </p:spTree>
    <p:extLst>
      <p:ext uri="{BB962C8B-B14F-4D97-AF65-F5344CB8AC3E}">
        <p14:creationId xmlns:p14="http://schemas.microsoft.com/office/powerpoint/2010/main" val="1345923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a:t>
            </a:fld>
            <a:endParaRPr lang="en-US"/>
          </a:p>
        </p:txBody>
      </p:sp>
    </p:spTree>
    <p:extLst>
      <p:ext uri="{BB962C8B-B14F-4D97-AF65-F5344CB8AC3E}">
        <p14:creationId xmlns:p14="http://schemas.microsoft.com/office/powerpoint/2010/main" val="1764518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33333"/>
                </a:solidFill>
                <a:effectLst/>
                <a:latin typeface="-apple-system"/>
              </a:rPr>
              <a:t>The most important parameter is </a:t>
            </a:r>
            <a:r>
              <a:rPr lang="en-US" b="0" i="0" dirty="0" err="1">
                <a:solidFill>
                  <a:srgbClr val="333333"/>
                </a:solidFill>
                <a:effectLst/>
                <a:latin typeface="-apple-system"/>
              </a:rPr>
              <a:t>n_neighbors</a:t>
            </a:r>
            <a:r>
              <a:rPr lang="en-US" b="0" i="0" dirty="0">
                <a:solidFill>
                  <a:srgbClr val="333333"/>
                </a:solidFill>
                <a:effectLst/>
                <a:latin typeface="-apple-system"/>
              </a:rPr>
              <a:t> - the number of approximate nearest neighbors used to construct the initial high-dimensional graph. It effectively controls how UMAP balances local versus global structure - low values will push UMAP to focus more on local structure by constraining the number of neighboring points considered when analyzing the data in high dimensions, while high values will push UMAP towards representing the big-picture structure while losing fine detail.</a:t>
            </a:r>
          </a:p>
          <a:p>
            <a:pPr algn="l"/>
            <a:r>
              <a:rPr lang="en-US" b="0" i="0" dirty="0">
                <a:solidFill>
                  <a:srgbClr val="333333"/>
                </a:solidFill>
                <a:effectLst/>
                <a:latin typeface="-apple-system"/>
              </a:rPr>
              <a:t>The second parameter we’ll investigate is </a:t>
            </a:r>
            <a:r>
              <a:rPr lang="en-US" b="0" i="0" dirty="0" err="1">
                <a:solidFill>
                  <a:srgbClr val="333333"/>
                </a:solidFill>
                <a:effectLst/>
                <a:latin typeface="-apple-system"/>
              </a:rPr>
              <a:t>min_dist</a:t>
            </a:r>
            <a:r>
              <a:rPr lang="en-US" b="0" i="0" dirty="0">
                <a:solidFill>
                  <a:srgbClr val="333333"/>
                </a:solidFill>
                <a:effectLst/>
                <a:latin typeface="-apple-system"/>
              </a:rPr>
              <a:t>, or the minimum distance between points in low-dimensional space. This parameter controls how tightly UMAP clumps points together, with low values leading to more tightly packed embeddings. Larger values of </a:t>
            </a:r>
            <a:r>
              <a:rPr lang="en-US" b="0" i="0" dirty="0" err="1">
                <a:solidFill>
                  <a:srgbClr val="333333"/>
                </a:solidFill>
                <a:effectLst/>
                <a:latin typeface="-apple-system"/>
              </a:rPr>
              <a:t>min_dist</a:t>
            </a:r>
            <a:r>
              <a:rPr lang="en-US" b="0" i="0" dirty="0">
                <a:solidFill>
                  <a:srgbClr val="333333"/>
                </a:solidFill>
                <a:effectLst/>
                <a:latin typeface="-apple-system"/>
              </a:rPr>
              <a:t> will make UMAP pack points together more loosely, focusing instead on the preservation of the broad topological structure.</a:t>
            </a:r>
          </a:p>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2</a:t>
            </a:fld>
            <a:endParaRPr lang="en-US"/>
          </a:p>
        </p:txBody>
      </p:sp>
    </p:spTree>
    <p:extLst>
      <p:ext uri="{BB962C8B-B14F-4D97-AF65-F5344CB8AC3E}">
        <p14:creationId xmlns:p14="http://schemas.microsoft.com/office/powerpoint/2010/main" val="1432128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10</a:t>
            </a:fld>
            <a:endParaRPr lang="en-US"/>
          </a:p>
        </p:txBody>
      </p:sp>
    </p:spTree>
    <p:extLst>
      <p:ext uri="{BB962C8B-B14F-4D97-AF65-F5344CB8AC3E}">
        <p14:creationId xmlns:p14="http://schemas.microsoft.com/office/powerpoint/2010/main" val="2915447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B45D-D147-8897-02D4-759D8D54D5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2EBA8F-266A-84AA-AC1F-334D96AB81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FC37FE-22F6-6828-D950-F4CAAB16B970}"/>
              </a:ext>
            </a:extLst>
          </p:cNvPr>
          <p:cNvSpPr>
            <a:spLocks noGrp="1"/>
          </p:cNvSpPr>
          <p:nvPr>
            <p:ph type="dt" sz="half" idx="10"/>
          </p:nvPr>
        </p:nvSpPr>
        <p:spPr/>
        <p:txBody>
          <a:bodyPr/>
          <a:lstStyle/>
          <a:p>
            <a:fld id="{938E468B-E7DB-1244-8914-F7B7F6133B99}" type="datetimeFigureOut">
              <a:rPr lang="en-US" smtClean="0"/>
              <a:t>4/27/26</a:t>
            </a:fld>
            <a:endParaRPr lang="en-US"/>
          </a:p>
        </p:txBody>
      </p:sp>
      <p:sp>
        <p:nvSpPr>
          <p:cNvPr id="5" name="Footer Placeholder 4">
            <a:extLst>
              <a:ext uri="{FF2B5EF4-FFF2-40B4-BE49-F238E27FC236}">
                <a16:creationId xmlns:a16="http://schemas.microsoft.com/office/drawing/2014/main" id="{161AB8C2-DCA9-C310-26EF-5E139CEA53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92C45B-D047-BEE3-5B58-30B5DE30499B}"/>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835130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71A59-E960-BFC0-CD2F-DB2377D510BF}"/>
              </a:ext>
            </a:extLst>
          </p:cNvPr>
          <p:cNvSpPr>
            <a:spLocks noGrp="1"/>
          </p:cNvSpPr>
          <p:nvPr>
            <p:ph type="title"/>
          </p:nvPr>
        </p:nvSpPr>
        <p:spPr>
          <a:xfrm>
            <a:off x="-1" y="0"/>
            <a:ext cx="12251267" cy="100739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2B3EC99-CDCB-4760-BD96-B4656EA76A14}"/>
              </a:ext>
            </a:extLst>
          </p:cNvPr>
          <p:cNvSpPr>
            <a:spLocks noGrp="1"/>
          </p:cNvSpPr>
          <p:nvPr>
            <p:ph idx="1"/>
          </p:nvPr>
        </p:nvSpPr>
        <p:spPr>
          <a:xfrm>
            <a:off x="135467" y="1185333"/>
            <a:ext cx="11861800" cy="49916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BFBA64-F57A-782D-2796-F0A0D022C197}"/>
              </a:ext>
            </a:extLst>
          </p:cNvPr>
          <p:cNvSpPr>
            <a:spLocks noGrp="1"/>
          </p:cNvSpPr>
          <p:nvPr>
            <p:ph type="dt" sz="half" idx="10"/>
          </p:nvPr>
        </p:nvSpPr>
        <p:spPr/>
        <p:txBody>
          <a:bodyPr/>
          <a:lstStyle/>
          <a:p>
            <a:fld id="{938E468B-E7DB-1244-8914-F7B7F6133B99}" type="datetimeFigureOut">
              <a:rPr lang="en-US" smtClean="0"/>
              <a:t>4/27/26</a:t>
            </a:fld>
            <a:endParaRPr lang="en-US"/>
          </a:p>
        </p:txBody>
      </p:sp>
      <p:sp>
        <p:nvSpPr>
          <p:cNvPr id="5" name="Footer Placeholder 4">
            <a:extLst>
              <a:ext uri="{FF2B5EF4-FFF2-40B4-BE49-F238E27FC236}">
                <a16:creationId xmlns:a16="http://schemas.microsoft.com/office/drawing/2014/main" id="{E012D53F-84CC-AE8C-CF72-FC5C693D48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1D91F5-9418-E6D6-ED2E-1779F3035920}"/>
              </a:ext>
            </a:extLst>
          </p:cNvPr>
          <p:cNvSpPr>
            <a:spLocks noGrp="1"/>
          </p:cNvSpPr>
          <p:nvPr>
            <p:ph type="sldNum" sz="quarter" idx="12"/>
          </p:nvPr>
        </p:nvSpPr>
        <p:spPr/>
        <p:txBody>
          <a:bodyPr/>
          <a:lstStyle/>
          <a:p>
            <a:fld id="{1B0B4BCF-82CE-1142-8F86-CDBDFCE07149}" type="slidenum">
              <a:rPr lang="en-US" smtClean="0"/>
              <a:t>‹#›</a:t>
            </a:fld>
            <a:endParaRPr lang="en-US"/>
          </a:p>
        </p:txBody>
      </p:sp>
      <p:pic>
        <p:nvPicPr>
          <p:cNvPr id="7" name="Picture 6" descr="A computer screen with numbers&#10;&#10;AI-generated content may be incorrect.">
            <a:extLst>
              <a:ext uri="{FF2B5EF4-FFF2-40B4-BE49-F238E27FC236}">
                <a16:creationId xmlns:a16="http://schemas.microsoft.com/office/drawing/2014/main" id="{D1ADDD9E-3CAF-4403-78ED-FB4378391514}"/>
              </a:ext>
            </a:extLst>
          </p:cNvPr>
          <p:cNvPicPr>
            <a:picLocks noChangeAspect="1"/>
          </p:cNvPicPr>
          <p:nvPr userDrawn="1"/>
        </p:nvPicPr>
        <p:blipFill>
          <a:blip r:embed="rId2">
            <a:alphaModFix amt="41000"/>
            <a:extLst>
              <a:ext uri="{BEBA8EAE-BF5A-486C-A8C5-ECC9F3942E4B}">
                <a14:imgProps xmlns:a14="http://schemas.microsoft.com/office/drawing/2010/main">
                  <a14:imgLayer r:embed="rId3">
                    <a14:imgEffect>
                      <a14:brightnessContrast bright="40000"/>
                    </a14:imgEffect>
                  </a14:imgLayer>
                </a14:imgProps>
              </a:ext>
            </a:extLst>
          </a:blip>
          <a:srcRect l="63076" r="309" b="9091"/>
          <a:stretch>
            <a:fillRect/>
          </a:stretch>
        </p:blipFill>
        <p:spPr>
          <a:xfrm rot="5400000">
            <a:off x="5592304" y="-5592303"/>
            <a:ext cx="1007393" cy="12192002"/>
          </a:xfrm>
          <a:prstGeom prst="rect">
            <a:avLst/>
          </a:prstGeom>
          <a:scene3d>
            <a:camera prst="orthographicFront">
              <a:rot lat="0" lon="10800000" rev="0"/>
            </a:camera>
            <a:lightRig rig="threePt" dir="t"/>
          </a:scene3d>
        </p:spPr>
      </p:pic>
    </p:spTree>
    <p:extLst>
      <p:ext uri="{BB962C8B-B14F-4D97-AF65-F5344CB8AC3E}">
        <p14:creationId xmlns:p14="http://schemas.microsoft.com/office/powerpoint/2010/main" val="3901733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3DEDE-8A62-08A6-421A-F230E8A81E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0C2E6F-3203-4B11-9337-84418618605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38B312-F8F4-6820-F09B-23B2B19FFBA0}"/>
              </a:ext>
            </a:extLst>
          </p:cNvPr>
          <p:cNvSpPr>
            <a:spLocks noGrp="1"/>
          </p:cNvSpPr>
          <p:nvPr>
            <p:ph type="dt" sz="half" idx="10"/>
          </p:nvPr>
        </p:nvSpPr>
        <p:spPr/>
        <p:txBody>
          <a:bodyPr/>
          <a:lstStyle/>
          <a:p>
            <a:fld id="{938E468B-E7DB-1244-8914-F7B7F6133B99}" type="datetimeFigureOut">
              <a:rPr lang="en-US" smtClean="0"/>
              <a:t>4/27/26</a:t>
            </a:fld>
            <a:endParaRPr lang="en-US"/>
          </a:p>
        </p:txBody>
      </p:sp>
      <p:sp>
        <p:nvSpPr>
          <p:cNvPr id="5" name="Footer Placeholder 4">
            <a:extLst>
              <a:ext uri="{FF2B5EF4-FFF2-40B4-BE49-F238E27FC236}">
                <a16:creationId xmlns:a16="http://schemas.microsoft.com/office/drawing/2014/main" id="{A78E67FE-C459-E69B-31BC-C6BAF9214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4AF5E-9963-9E89-5231-D7416B7C1E5E}"/>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762343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FB265-2A2D-46CF-4193-C3F0372795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C7CCB5-97F6-0430-5054-0CBB8ADFC9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5F93DA-6178-6838-921A-D6FB37E7D0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FDEDC8-AEE3-2D61-BDF7-3F9FBA7BA831}"/>
              </a:ext>
            </a:extLst>
          </p:cNvPr>
          <p:cNvSpPr>
            <a:spLocks noGrp="1"/>
          </p:cNvSpPr>
          <p:nvPr>
            <p:ph type="dt" sz="half" idx="10"/>
          </p:nvPr>
        </p:nvSpPr>
        <p:spPr/>
        <p:txBody>
          <a:bodyPr/>
          <a:lstStyle/>
          <a:p>
            <a:fld id="{938E468B-E7DB-1244-8914-F7B7F6133B99}" type="datetimeFigureOut">
              <a:rPr lang="en-US" smtClean="0"/>
              <a:t>4/27/26</a:t>
            </a:fld>
            <a:endParaRPr lang="en-US"/>
          </a:p>
        </p:txBody>
      </p:sp>
      <p:sp>
        <p:nvSpPr>
          <p:cNvPr id="6" name="Footer Placeholder 5">
            <a:extLst>
              <a:ext uri="{FF2B5EF4-FFF2-40B4-BE49-F238E27FC236}">
                <a16:creationId xmlns:a16="http://schemas.microsoft.com/office/drawing/2014/main" id="{89C5A6C1-7C4D-224A-F781-D6386061BD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8335AA-0A6A-5655-BD0B-76402F0CF55F}"/>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204841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BE98-5FC8-ABF6-925A-DACA29BB3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FB2CC9-0A17-BD93-955B-03E90EE41C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A87A5A-7A55-0B58-02EC-58104A14A4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59CBFE-1C86-D6E9-71AF-1BD10A9E56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069F8D-A082-87A0-7EC9-7D28194929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12BEE0-4C4D-C877-79FE-B6508D0DCD1D}"/>
              </a:ext>
            </a:extLst>
          </p:cNvPr>
          <p:cNvSpPr>
            <a:spLocks noGrp="1"/>
          </p:cNvSpPr>
          <p:nvPr>
            <p:ph type="dt" sz="half" idx="10"/>
          </p:nvPr>
        </p:nvSpPr>
        <p:spPr/>
        <p:txBody>
          <a:bodyPr/>
          <a:lstStyle/>
          <a:p>
            <a:fld id="{938E468B-E7DB-1244-8914-F7B7F6133B99}" type="datetimeFigureOut">
              <a:rPr lang="en-US" smtClean="0"/>
              <a:t>4/27/26</a:t>
            </a:fld>
            <a:endParaRPr lang="en-US"/>
          </a:p>
        </p:txBody>
      </p:sp>
      <p:sp>
        <p:nvSpPr>
          <p:cNvPr id="8" name="Footer Placeholder 7">
            <a:extLst>
              <a:ext uri="{FF2B5EF4-FFF2-40B4-BE49-F238E27FC236}">
                <a16:creationId xmlns:a16="http://schemas.microsoft.com/office/drawing/2014/main" id="{848CB0E7-5FEA-1B52-0402-58167E4AF4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271C78B-0BB9-87A1-C59B-2322A3312EE8}"/>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709268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68271-A8C8-3129-3E46-26C9159ED3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CA0458-5B61-ADCA-B9A3-073C802DF73A}"/>
              </a:ext>
            </a:extLst>
          </p:cNvPr>
          <p:cNvSpPr>
            <a:spLocks noGrp="1"/>
          </p:cNvSpPr>
          <p:nvPr>
            <p:ph type="dt" sz="half" idx="10"/>
          </p:nvPr>
        </p:nvSpPr>
        <p:spPr/>
        <p:txBody>
          <a:bodyPr/>
          <a:lstStyle/>
          <a:p>
            <a:fld id="{938E468B-E7DB-1244-8914-F7B7F6133B99}" type="datetimeFigureOut">
              <a:rPr lang="en-US" smtClean="0"/>
              <a:t>4/27/26</a:t>
            </a:fld>
            <a:endParaRPr lang="en-US"/>
          </a:p>
        </p:txBody>
      </p:sp>
      <p:sp>
        <p:nvSpPr>
          <p:cNvPr id="4" name="Footer Placeholder 3">
            <a:extLst>
              <a:ext uri="{FF2B5EF4-FFF2-40B4-BE49-F238E27FC236}">
                <a16:creationId xmlns:a16="http://schemas.microsoft.com/office/drawing/2014/main" id="{548C6B71-3597-1C81-2B7B-A17EBB1497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2EBB9C-4A53-1E06-76FD-21527EC7DD15}"/>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3632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5FCA75-7D29-BD23-6506-18D0199D9F15}"/>
              </a:ext>
            </a:extLst>
          </p:cNvPr>
          <p:cNvSpPr>
            <a:spLocks noGrp="1"/>
          </p:cNvSpPr>
          <p:nvPr>
            <p:ph type="dt" sz="half" idx="10"/>
          </p:nvPr>
        </p:nvSpPr>
        <p:spPr/>
        <p:txBody>
          <a:bodyPr/>
          <a:lstStyle/>
          <a:p>
            <a:fld id="{938E468B-E7DB-1244-8914-F7B7F6133B99}" type="datetimeFigureOut">
              <a:rPr lang="en-US" smtClean="0"/>
              <a:t>4/27/26</a:t>
            </a:fld>
            <a:endParaRPr lang="en-US"/>
          </a:p>
        </p:txBody>
      </p:sp>
      <p:sp>
        <p:nvSpPr>
          <p:cNvPr id="3" name="Footer Placeholder 2">
            <a:extLst>
              <a:ext uri="{FF2B5EF4-FFF2-40B4-BE49-F238E27FC236}">
                <a16:creationId xmlns:a16="http://schemas.microsoft.com/office/drawing/2014/main" id="{4EFCF04B-7F1E-183F-5294-4209548812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AF5AC5-2556-5A05-96F6-B3044613A216}"/>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2845688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7EB17-617E-70DE-1F1A-B83832AC77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70DBF2-36BA-7D77-00BD-A1AE00DA0B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C870DA-842A-CD48-443B-362451498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9162D7-724B-F4B9-B210-AA7935F8AF14}"/>
              </a:ext>
            </a:extLst>
          </p:cNvPr>
          <p:cNvSpPr>
            <a:spLocks noGrp="1"/>
          </p:cNvSpPr>
          <p:nvPr>
            <p:ph type="dt" sz="half" idx="10"/>
          </p:nvPr>
        </p:nvSpPr>
        <p:spPr/>
        <p:txBody>
          <a:bodyPr/>
          <a:lstStyle/>
          <a:p>
            <a:fld id="{938E468B-E7DB-1244-8914-F7B7F6133B99}" type="datetimeFigureOut">
              <a:rPr lang="en-US" smtClean="0"/>
              <a:t>4/27/26</a:t>
            </a:fld>
            <a:endParaRPr lang="en-US"/>
          </a:p>
        </p:txBody>
      </p:sp>
      <p:sp>
        <p:nvSpPr>
          <p:cNvPr id="6" name="Footer Placeholder 5">
            <a:extLst>
              <a:ext uri="{FF2B5EF4-FFF2-40B4-BE49-F238E27FC236}">
                <a16:creationId xmlns:a16="http://schemas.microsoft.com/office/drawing/2014/main" id="{8CED2751-9043-E7E0-CBC5-223A47DB06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1E4AAF-6F23-BFA2-856C-E12FA3B8895E}"/>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17491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FA7D9-8380-8114-6DC1-C535BDC67C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7300AA-E963-E2B3-7C07-D29524762C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008EB7-9C70-CCA9-5BA5-8A83AC226D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4528F6-A0B8-4E27-A475-8B5873261DE2}"/>
              </a:ext>
            </a:extLst>
          </p:cNvPr>
          <p:cNvSpPr>
            <a:spLocks noGrp="1"/>
          </p:cNvSpPr>
          <p:nvPr>
            <p:ph type="dt" sz="half" idx="10"/>
          </p:nvPr>
        </p:nvSpPr>
        <p:spPr/>
        <p:txBody>
          <a:bodyPr/>
          <a:lstStyle/>
          <a:p>
            <a:fld id="{938E468B-E7DB-1244-8914-F7B7F6133B99}" type="datetimeFigureOut">
              <a:rPr lang="en-US" smtClean="0"/>
              <a:t>4/27/26</a:t>
            </a:fld>
            <a:endParaRPr lang="en-US"/>
          </a:p>
        </p:txBody>
      </p:sp>
      <p:sp>
        <p:nvSpPr>
          <p:cNvPr id="6" name="Footer Placeholder 5">
            <a:extLst>
              <a:ext uri="{FF2B5EF4-FFF2-40B4-BE49-F238E27FC236}">
                <a16:creationId xmlns:a16="http://schemas.microsoft.com/office/drawing/2014/main" id="{88B35D52-E24C-FEB0-5A32-F6FD0F8379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8D4D77-3C67-681E-5B54-183942AAC6EA}"/>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381051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2EB71-4F45-3661-B2ED-C0F3FFADB4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BE3A27-673A-011B-EA5A-AC6124BFFE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3E9434-86AE-3650-83FF-DACEB6D58E6F}"/>
              </a:ext>
            </a:extLst>
          </p:cNvPr>
          <p:cNvSpPr>
            <a:spLocks noGrp="1"/>
          </p:cNvSpPr>
          <p:nvPr>
            <p:ph type="dt" sz="half" idx="10"/>
          </p:nvPr>
        </p:nvSpPr>
        <p:spPr/>
        <p:txBody>
          <a:bodyPr/>
          <a:lstStyle/>
          <a:p>
            <a:fld id="{938E468B-E7DB-1244-8914-F7B7F6133B99}" type="datetimeFigureOut">
              <a:rPr lang="en-US" smtClean="0"/>
              <a:t>4/27/26</a:t>
            </a:fld>
            <a:endParaRPr lang="en-US"/>
          </a:p>
        </p:txBody>
      </p:sp>
      <p:sp>
        <p:nvSpPr>
          <p:cNvPr id="5" name="Footer Placeholder 4">
            <a:extLst>
              <a:ext uri="{FF2B5EF4-FFF2-40B4-BE49-F238E27FC236}">
                <a16:creationId xmlns:a16="http://schemas.microsoft.com/office/drawing/2014/main" id="{818ACC83-B773-978E-6BA7-B6CDF10BFA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322FAA-9FB6-22BE-3381-4038AC21A939}"/>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502864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BD2E5C-C9D4-0063-5D09-7F2469824F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13EE0E-386C-A8E6-B251-FF2E3350BD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DD307F-DB5D-4072-C4F0-555B05ED155F}"/>
              </a:ext>
            </a:extLst>
          </p:cNvPr>
          <p:cNvSpPr>
            <a:spLocks noGrp="1"/>
          </p:cNvSpPr>
          <p:nvPr>
            <p:ph type="dt" sz="half" idx="10"/>
          </p:nvPr>
        </p:nvSpPr>
        <p:spPr/>
        <p:txBody>
          <a:bodyPr/>
          <a:lstStyle/>
          <a:p>
            <a:fld id="{938E468B-E7DB-1244-8914-F7B7F6133B99}" type="datetimeFigureOut">
              <a:rPr lang="en-US" smtClean="0"/>
              <a:t>4/27/26</a:t>
            </a:fld>
            <a:endParaRPr lang="en-US"/>
          </a:p>
        </p:txBody>
      </p:sp>
      <p:sp>
        <p:nvSpPr>
          <p:cNvPr id="5" name="Footer Placeholder 4">
            <a:extLst>
              <a:ext uri="{FF2B5EF4-FFF2-40B4-BE49-F238E27FC236}">
                <a16:creationId xmlns:a16="http://schemas.microsoft.com/office/drawing/2014/main" id="{94F00148-8062-9A9D-6E6A-201194A879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E73C5-4418-421C-6EBC-8D7AB287071D}"/>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292926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3AC195-AA5B-CA66-10DC-A62137956A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0A5E35-1AD0-6A20-E2AB-6303683D1F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766F20-957A-0996-3D32-069DB8681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8E468B-E7DB-1244-8914-F7B7F6133B99}" type="datetimeFigureOut">
              <a:rPr lang="en-US" smtClean="0"/>
              <a:t>4/27/26</a:t>
            </a:fld>
            <a:endParaRPr lang="en-US"/>
          </a:p>
        </p:txBody>
      </p:sp>
      <p:sp>
        <p:nvSpPr>
          <p:cNvPr id="5" name="Footer Placeholder 4">
            <a:extLst>
              <a:ext uri="{FF2B5EF4-FFF2-40B4-BE49-F238E27FC236}">
                <a16:creationId xmlns:a16="http://schemas.microsoft.com/office/drawing/2014/main" id="{87C10B0D-B4A5-1039-287D-28F3BE1B8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E323B42-044A-869C-D3BB-A7797A3F5E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0B4BCF-82CE-1142-8F86-CDBDFCE07149}" type="slidenum">
              <a:rPr lang="en-US" smtClean="0"/>
              <a:t>‹#›</a:t>
            </a:fld>
            <a:endParaRPr lang="en-US"/>
          </a:p>
        </p:txBody>
      </p:sp>
    </p:spTree>
    <p:extLst>
      <p:ext uri="{BB962C8B-B14F-4D97-AF65-F5344CB8AC3E}">
        <p14:creationId xmlns:p14="http://schemas.microsoft.com/office/powerpoint/2010/main" val="708510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scikit-learn.org/stable/modules/classification_threshold.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customXml" Target="../ink/ink2.xml"/><Relationship Id="rId4" Type="http://schemas.openxmlformats.org/officeDocument/2006/relationships/image" Target="../media/image60.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customXml" Target="../ink/ink5.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customXml" Target="../ink/ink4.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omputer screen with numbers&#10;&#10;AI-generated content may be incorrect.">
            <a:extLst>
              <a:ext uri="{FF2B5EF4-FFF2-40B4-BE49-F238E27FC236}">
                <a16:creationId xmlns:a16="http://schemas.microsoft.com/office/drawing/2014/main" id="{1A8E1854-276F-9DFB-AB93-FCAFE794B2A7}"/>
              </a:ext>
            </a:extLst>
          </p:cNvPr>
          <p:cNvPicPr>
            <a:picLocks noChangeAspect="1"/>
          </p:cNvPicPr>
          <p:nvPr/>
        </p:nvPicPr>
        <p:blipFill>
          <a:blip r:embed="rId3"/>
          <a:srcRect r="23298" b="9091"/>
          <a:stretch>
            <a:fillRect/>
          </a:stretch>
        </p:blipFill>
        <p:spPr>
          <a:xfrm>
            <a:off x="3523488" y="10"/>
            <a:ext cx="8668512" cy="6857990"/>
          </a:xfrm>
          <a:prstGeom prst="rect">
            <a:avLst/>
          </a:prstGeom>
        </p:spPr>
      </p:pic>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E6B336-B8B3-CEA6-0B4E-374B9C705367}"/>
              </a:ext>
            </a:extLst>
          </p:cNvPr>
          <p:cNvSpPr>
            <a:spLocks noGrp="1"/>
          </p:cNvSpPr>
          <p:nvPr>
            <p:ph type="ctrTitle"/>
          </p:nvPr>
        </p:nvSpPr>
        <p:spPr>
          <a:xfrm>
            <a:off x="477980" y="1122363"/>
            <a:ext cx="5503720" cy="3204134"/>
          </a:xfrm>
        </p:spPr>
        <p:txBody>
          <a:bodyPr anchor="b">
            <a:normAutofit/>
          </a:bodyPr>
          <a:lstStyle/>
          <a:p>
            <a:pPr algn="l"/>
            <a:r>
              <a:rPr lang="en-US" sz="4800" dirty="0"/>
              <a:t>Module 4 </a:t>
            </a:r>
            <a:br>
              <a:rPr lang="en-US" sz="4800" dirty="0"/>
            </a:br>
            <a:r>
              <a:rPr lang="en-US" sz="2400" dirty="0"/>
              <a:t>Lecture 7 </a:t>
            </a:r>
            <a:r>
              <a:rPr lang="en-US" sz="4800" dirty="0"/>
              <a:t> </a:t>
            </a:r>
            <a:br>
              <a:rPr lang="en-US" sz="4800" dirty="0"/>
            </a:br>
            <a:r>
              <a:rPr lang="en-US" sz="4800" dirty="0"/>
              <a:t>How do I make my ML model better?</a:t>
            </a:r>
          </a:p>
        </p:txBody>
      </p:sp>
      <p:sp>
        <p:nvSpPr>
          <p:cNvPr id="3" name="Subtitle 2">
            <a:extLst>
              <a:ext uri="{FF2B5EF4-FFF2-40B4-BE49-F238E27FC236}">
                <a16:creationId xmlns:a16="http://schemas.microsoft.com/office/drawing/2014/main" id="{865B4456-8C04-FCD9-5636-5C60A9DDD74B}"/>
              </a:ext>
            </a:extLst>
          </p:cNvPr>
          <p:cNvSpPr>
            <a:spLocks noGrp="1"/>
          </p:cNvSpPr>
          <p:nvPr>
            <p:ph type="subTitle" idx="1"/>
          </p:nvPr>
        </p:nvSpPr>
        <p:spPr>
          <a:xfrm>
            <a:off x="477980" y="4872922"/>
            <a:ext cx="4023359" cy="1208141"/>
          </a:xfrm>
        </p:spPr>
        <p:txBody>
          <a:bodyPr>
            <a:normAutofit/>
          </a:bodyPr>
          <a:lstStyle/>
          <a:p>
            <a:pPr algn="l"/>
            <a:r>
              <a:rPr lang="en-US" sz="2000" dirty="0"/>
              <a:t>Sarah Groves, Ph.D.</a:t>
            </a:r>
          </a:p>
          <a:p>
            <a:pPr algn="l"/>
            <a:r>
              <a:rPr lang="en-US" sz="2000"/>
              <a:t>Shayn Peirce-Cottler, </a:t>
            </a:r>
            <a:r>
              <a:rPr lang="en-US" sz="2000" dirty="0"/>
              <a:t>Ph.D.</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09E6B7E-D08F-2A99-F462-48160AD6C4DF}"/>
              </a:ext>
            </a:extLst>
          </p:cNvPr>
          <p:cNvSpPr/>
          <p:nvPr/>
        </p:nvSpPr>
        <p:spPr>
          <a:xfrm>
            <a:off x="433953" y="573437"/>
            <a:ext cx="821410" cy="2479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0E3F555-4B0E-6ACF-6958-A0533FEFC41B}"/>
              </a:ext>
            </a:extLst>
          </p:cNvPr>
          <p:cNvSpPr txBox="1"/>
          <p:nvPr/>
        </p:nvSpPr>
        <p:spPr>
          <a:xfrm>
            <a:off x="6841358" y="233602"/>
            <a:ext cx="5183368" cy="3970318"/>
          </a:xfrm>
          <a:prstGeom prst="rect">
            <a:avLst/>
          </a:prstGeom>
          <a:solidFill>
            <a:schemeClr val="bg1"/>
          </a:solidFill>
        </p:spPr>
        <p:txBody>
          <a:bodyPr wrap="square" rtlCol="0">
            <a:spAutoFit/>
          </a:bodyPr>
          <a:lstStyle/>
          <a:p>
            <a:r>
              <a:rPr lang="en-US" sz="3600" b="1" dirty="0">
                <a:solidFill>
                  <a:srgbClr val="FF0000"/>
                </a:solidFill>
              </a:rPr>
              <a:t>1. DOWLOAD TEST DATA FROM CANVAS</a:t>
            </a:r>
          </a:p>
          <a:p>
            <a:r>
              <a:rPr lang="en-US" sz="3600" b="1" dirty="0">
                <a:solidFill>
                  <a:srgbClr val="FF0000"/>
                </a:solidFill>
              </a:rPr>
              <a:t>2. FILL OUT SET COURSE EVALUATION (email)</a:t>
            </a:r>
          </a:p>
          <a:p>
            <a:r>
              <a:rPr lang="en-US" sz="3600" b="1" dirty="0">
                <a:solidFill>
                  <a:srgbClr val="FF0000"/>
                </a:solidFill>
              </a:rPr>
              <a:t>3. FILL OUT MODULE 4 SURVEY ⬇</a:t>
            </a:r>
          </a:p>
        </p:txBody>
      </p:sp>
      <p:pic>
        <p:nvPicPr>
          <p:cNvPr id="8" name="Picture 7">
            <a:extLst>
              <a:ext uri="{FF2B5EF4-FFF2-40B4-BE49-F238E27FC236}">
                <a16:creationId xmlns:a16="http://schemas.microsoft.com/office/drawing/2014/main" id="{CCDC3AAC-0ADF-6C78-B6E4-05B9030A9974}"/>
              </a:ext>
            </a:extLst>
          </p:cNvPr>
          <p:cNvPicPr>
            <a:picLocks noChangeAspect="1"/>
          </p:cNvPicPr>
          <p:nvPr/>
        </p:nvPicPr>
        <p:blipFill>
          <a:blip r:embed="rId4"/>
          <a:stretch>
            <a:fillRect/>
          </a:stretch>
        </p:blipFill>
        <p:spPr>
          <a:xfrm>
            <a:off x="7682448" y="4238142"/>
            <a:ext cx="2548580" cy="2548580"/>
          </a:xfrm>
          <a:prstGeom prst="rect">
            <a:avLst/>
          </a:prstGeom>
        </p:spPr>
      </p:pic>
    </p:spTree>
    <p:extLst>
      <p:ext uri="{BB962C8B-B14F-4D97-AF65-F5344CB8AC3E}">
        <p14:creationId xmlns:p14="http://schemas.microsoft.com/office/powerpoint/2010/main" val="312729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3F781-E634-FBC5-9327-45283D8E5431}"/>
              </a:ext>
            </a:extLst>
          </p:cNvPr>
          <p:cNvSpPr>
            <a:spLocks noGrp="1"/>
          </p:cNvSpPr>
          <p:nvPr>
            <p:ph type="title"/>
          </p:nvPr>
        </p:nvSpPr>
        <p:spPr/>
        <p:txBody>
          <a:bodyPr/>
          <a:lstStyle/>
          <a:p>
            <a:r>
              <a:rPr lang="en-US" dirty="0"/>
              <a:t>How do I fix my model? (Validation step)</a:t>
            </a:r>
          </a:p>
        </p:txBody>
      </p:sp>
      <p:sp>
        <p:nvSpPr>
          <p:cNvPr id="3" name="Content Placeholder 2">
            <a:extLst>
              <a:ext uri="{FF2B5EF4-FFF2-40B4-BE49-F238E27FC236}">
                <a16:creationId xmlns:a16="http://schemas.microsoft.com/office/drawing/2014/main" id="{13C503FA-FCE7-1E01-F28A-B197398232A2}"/>
              </a:ext>
            </a:extLst>
          </p:cNvPr>
          <p:cNvSpPr>
            <a:spLocks noGrp="1"/>
          </p:cNvSpPr>
          <p:nvPr>
            <p:ph idx="1"/>
          </p:nvPr>
        </p:nvSpPr>
        <p:spPr>
          <a:xfrm>
            <a:off x="4642063" y="1143402"/>
            <a:ext cx="7259903" cy="4991630"/>
          </a:xfrm>
        </p:spPr>
        <p:txBody>
          <a:bodyPr>
            <a:normAutofit fontScale="70000" lnSpcReduction="20000"/>
          </a:bodyPr>
          <a:lstStyle/>
          <a:p>
            <a:r>
              <a:rPr lang="en-US" dirty="0"/>
              <a:t>If your model is </a:t>
            </a:r>
            <a:r>
              <a:rPr lang="en-US" dirty="0">
                <a:solidFill>
                  <a:srgbClr val="FF0000"/>
                </a:solidFill>
              </a:rPr>
              <a:t>underfitting</a:t>
            </a:r>
            <a:r>
              <a:rPr lang="en-US" dirty="0"/>
              <a:t>…</a:t>
            </a:r>
          </a:p>
          <a:p>
            <a:pPr lvl="1">
              <a:buFont typeface="Wingdings" pitchFamily="2" charset="2"/>
              <a:buChar char="Ø"/>
            </a:pPr>
            <a:r>
              <a:rPr lang="en-US" i="1" dirty="0"/>
              <a:t>If you aren’t seeing clear differences between classes in training or validation data</a:t>
            </a:r>
          </a:p>
          <a:p>
            <a:pPr lvl="1">
              <a:buFont typeface="Wingdings" pitchFamily="2" charset="2"/>
              <a:buChar char="Ø"/>
            </a:pPr>
            <a:r>
              <a:rPr lang="en-US" i="1" dirty="0"/>
              <a:t>If your regression model doesn’t predict well on your training or validation data</a:t>
            </a:r>
          </a:p>
          <a:p>
            <a:pPr lvl="1">
              <a:buFont typeface="Wingdings" pitchFamily="2" charset="2"/>
              <a:buChar char="ü"/>
            </a:pPr>
            <a:r>
              <a:rPr lang="en-US" dirty="0"/>
              <a:t>Increase model complexity (linear </a:t>
            </a:r>
            <a:r>
              <a:rPr lang="en-US" dirty="0">
                <a:sym typeface="Wingdings" pitchFamily="2" charset="2"/>
              </a:rPr>
              <a:t> nonlinear regression, change decision boundary or model type)</a:t>
            </a:r>
          </a:p>
          <a:p>
            <a:pPr lvl="1">
              <a:buFont typeface="Wingdings" pitchFamily="2" charset="2"/>
              <a:buChar char="ü"/>
            </a:pPr>
            <a:r>
              <a:rPr lang="en-US" dirty="0">
                <a:sym typeface="Wingdings" pitchFamily="2" charset="2"/>
              </a:rPr>
              <a:t>Add features (new genes)</a:t>
            </a:r>
            <a:endParaRPr lang="en-US" dirty="0"/>
          </a:p>
          <a:p>
            <a:pPr lvl="1">
              <a:buFont typeface="Wingdings" pitchFamily="2" charset="2"/>
              <a:buChar char="ü"/>
            </a:pPr>
            <a:r>
              <a:rPr lang="en-US" dirty="0"/>
              <a:t>Change/Increase the number of the features</a:t>
            </a:r>
          </a:p>
          <a:p>
            <a:pPr lvl="1">
              <a:buFont typeface="Wingdings" pitchFamily="2" charset="2"/>
              <a:buChar char="ü"/>
            </a:pPr>
            <a:r>
              <a:rPr lang="en-US" dirty="0"/>
              <a:t>Change/decrease the number of classes</a:t>
            </a:r>
          </a:p>
          <a:p>
            <a:pPr lvl="1">
              <a:buFont typeface="Wingdings" pitchFamily="2" charset="2"/>
              <a:buChar char="ü"/>
            </a:pPr>
            <a:r>
              <a:rPr lang="en-US" dirty="0"/>
              <a:t>May signify your data is a continuum, not distinct clusters (can you try regression?)</a:t>
            </a:r>
          </a:p>
          <a:p>
            <a:pPr lvl="1">
              <a:buFont typeface="Wingdings" pitchFamily="2" charset="2"/>
              <a:buChar char="ü"/>
            </a:pPr>
            <a:r>
              <a:rPr lang="en-US" dirty="0"/>
              <a:t>Change </a:t>
            </a:r>
            <a:r>
              <a:rPr lang="en-US" dirty="0">
                <a:hlinkClick r:id="rId3"/>
              </a:rPr>
              <a:t>classification threshold</a:t>
            </a:r>
            <a:endParaRPr lang="en-US" dirty="0"/>
          </a:p>
          <a:p>
            <a:pPr lvl="1">
              <a:buFont typeface="Wingdings" pitchFamily="2" charset="2"/>
              <a:buChar char="ü"/>
            </a:pPr>
            <a:r>
              <a:rPr lang="en-US" dirty="0"/>
              <a:t>Some classification methods support regularization (like Logistic Regression)</a:t>
            </a:r>
          </a:p>
          <a:p>
            <a:r>
              <a:rPr lang="en-US" dirty="0"/>
              <a:t>If your model is </a:t>
            </a:r>
            <a:r>
              <a:rPr lang="en-US" dirty="0">
                <a:solidFill>
                  <a:srgbClr val="FF0000"/>
                </a:solidFill>
              </a:rPr>
              <a:t>overfitting</a:t>
            </a:r>
            <a:r>
              <a:rPr lang="en-US" dirty="0"/>
              <a:t>…</a:t>
            </a:r>
          </a:p>
          <a:p>
            <a:pPr lvl="1">
              <a:buFont typeface="Wingdings" pitchFamily="2" charset="2"/>
              <a:buChar char="Ø"/>
            </a:pPr>
            <a:r>
              <a:rPr lang="en-US" i="1" dirty="0"/>
              <a:t>Low error for training data but high for validation data</a:t>
            </a:r>
          </a:p>
          <a:p>
            <a:pPr lvl="1">
              <a:buFont typeface="Wingdings" pitchFamily="2" charset="2"/>
              <a:buChar char="Ø"/>
            </a:pPr>
            <a:r>
              <a:rPr lang="en-US" i="1" dirty="0"/>
              <a:t>You can visually see distinct clusters but out of sample error is high</a:t>
            </a:r>
          </a:p>
          <a:p>
            <a:pPr lvl="1">
              <a:buFont typeface="Wingdings" pitchFamily="2" charset="2"/>
              <a:buChar char="ü"/>
            </a:pPr>
            <a:r>
              <a:rPr lang="en-US" dirty="0"/>
              <a:t>Try </a:t>
            </a:r>
            <a:r>
              <a:rPr lang="en-US" b="1" dirty="0"/>
              <a:t>regularization</a:t>
            </a:r>
          </a:p>
          <a:p>
            <a:pPr lvl="1">
              <a:buFont typeface="Wingdings" pitchFamily="2" charset="2"/>
              <a:buChar char="ü"/>
            </a:pPr>
            <a:r>
              <a:rPr lang="en-US" dirty="0"/>
              <a:t>Reduce model complexity: cutoff decision trees earlier, change classification threshold</a:t>
            </a:r>
          </a:p>
          <a:p>
            <a:endParaRPr lang="en-US" dirty="0"/>
          </a:p>
        </p:txBody>
      </p:sp>
      <p:sp>
        <p:nvSpPr>
          <p:cNvPr id="4" name="TextBox 3">
            <a:extLst>
              <a:ext uri="{FF2B5EF4-FFF2-40B4-BE49-F238E27FC236}">
                <a16:creationId xmlns:a16="http://schemas.microsoft.com/office/drawing/2014/main" id="{221BEA32-93B4-5F24-235F-22D566028727}"/>
              </a:ext>
            </a:extLst>
          </p:cNvPr>
          <p:cNvSpPr txBox="1"/>
          <p:nvPr/>
        </p:nvSpPr>
        <p:spPr>
          <a:xfrm>
            <a:off x="2410706" y="6028972"/>
            <a:ext cx="7315200" cy="830997"/>
          </a:xfrm>
          <a:prstGeom prst="rect">
            <a:avLst/>
          </a:prstGeom>
          <a:noFill/>
        </p:spPr>
        <p:txBody>
          <a:bodyPr wrap="square" rtlCol="0">
            <a:spAutoFit/>
          </a:bodyPr>
          <a:lstStyle/>
          <a:p>
            <a:pPr algn="ctr"/>
            <a:r>
              <a:rPr lang="en-US" sz="2400" dirty="0"/>
              <a:t>Once your model performs well, apply to unseen </a:t>
            </a:r>
            <a:r>
              <a:rPr lang="en-US" sz="2400" b="1" dirty="0"/>
              <a:t>test data</a:t>
            </a:r>
            <a:r>
              <a:rPr lang="en-US" sz="2400" dirty="0"/>
              <a:t> to get final out-of-sample error!</a:t>
            </a:r>
          </a:p>
        </p:txBody>
      </p:sp>
      <p:sp>
        <p:nvSpPr>
          <p:cNvPr id="5" name="TextBox 4">
            <a:extLst>
              <a:ext uri="{FF2B5EF4-FFF2-40B4-BE49-F238E27FC236}">
                <a16:creationId xmlns:a16="http://schemas.microsoft.com/office/drawing/2014/main" id="{9ED3257E-1F8A-58AA-8D39-9934F72E8267}"/>
              </a:ext>
            </a:extLst>
          </p:cNvPr>
          <p:cNvSpPr txBox="1"/>
          <p:nvPr/>
        </p:nvSpPr>
        <p:spPr>
          <a:xfrm>
            <a:off x="276048" y="1665389"/>
            <a:ext cx="1377300"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t>TRAINING DATASET</a:t>
            </a:r>
          </a:p>
        </p:txBody>
      </p:sp>
      <p:sp>
        <p:nvSpPr>
          <p:cNvPr id="6" name="TextBox 5">
            <a:extLst>
              <a:ext uri="{FF2B5EF4-FFF2-40B4-BE49-F238E27FC236}">
                <a16:creationId xmlns:a16="http://schemas.microsoft.com/office/drawing/2014/main" id="{CA0DA4D8-5B14-C341-971F-BEE0874E2747}"/>
              </a:ext>
            </a:extLst>
          </p:cNvPr>
          <p:cNvSpPr txBox="1"/>
          <p:nvPr/>
        </p:nvSpPr>
        <p:spPr>
          <a:xfrm>
            <a:off x="184781" y="2828229"/>
            <a:ext cx="1468567"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t>VALIDATION DATASET</a:t>
            </a:r>
          </a:p>
        </p:txBody>
      </p:sp>
      <p:sp>
        <p:nvSpPr>
          <p:cNvPr id="7" name="TextBox 6">
            <a:extLst>
              <a:ext uri="{FF2B5EF4-FFF2-40B4-BE49-F238E27FC236}">
                <a16:creationId xmlns:a16="http://schemas.microsoft.com/office/drawing/2014/main" id="{0E0D557F-852C-FCF2-3A4C-23822BC65B9D}"/>
              </a:ext>
            </a:extLst>
          </p:cNvPr>
          <p:cNvSpPr txBox="1"/>
          <p:nvPr/>
        </p:nvSpPr>
        <p:spPr>
          <a:xfrm>
            <a:off x="347002" y="5050845"/>
            <a:ext cx="1146720"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t>TEST DATASET</a:t>
            </a:r>
          </a:p>
        </p:txBody>
      </p:sp>
      <p:sp>
        <p:nvSpPr>
          <p:cNvPr id="10" name="TextBox 9">
            <a:extLst>
              <a:ext uri="{FF2B5EF4-FFF2-40B4-BE49-F238E27FC236}">
                <a16:creationId xmlns:a16="http://schemas.microsoft.com/office/drawing/2014/main" id="{65D868CB-867B-00EE-6CC2-596FF878F703}"/>
              </a:ext>
            </a:extLst>
          </p:cNvPr>
          <p:cNvSpPr txBox="1"/>
          <p:nvPr/>
        </p:nvSpPr>
        <p:spPr>
          <a:xfrm>
            <a:off x="2425365" y="2974141"/>
            <a:ext cx="1045286"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dirty="0"/>
              <a:t>Evaluate</a:t>
            </a:r>
          </a:p>
        </p:txBody>
      </p:sp>
      <p:sp>
        <p:nvSpPr>
          <p:cNvPr id="11" name="TextBox 10">
            <a:extLst>
              <a:ext uri="{FF2B5EF4-FFF2-40B4-BE49-F238E27FC236}">
                <a16:creationId xmlns:a16="http://schemas.microsoft.com/office/drawing/2014/main" id="{C95414F7-7F2A-A66D-E116-261B66BD5A08}"/>
              </a:ext>
            </a:extLst>
          </p:cNvPr>
          <p:cNvSpPr txBox="1"/>
          <p:nvPr/>
        </p:nvSpPr>
        <p:spPr>
          <a:xfrm>
            <a:off x="2259358" y="1799813"/>
            <a:ext cx="1377300"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dirty="0"/>
              <a:t>Build model</a:t>
            </a:r>
          </a:p>
        </p:txBody>
      </p:sp>
      <p:sp>
        <p:nvSpPr>
          <p:cNvPr id="12" name="TextBox 11">
            <a:extLst>
              <a:ext uri="{FF2B5EF4-FFF2-40B4-BE49-F238E27FC236}">
                <a16:creationId xmlns:a16="http://schemas.microsoft.com/office/drawing/2014/main" id="{8262C837-6EC9-B8CD-8806-62D850CEDCA0}"/>
              </a:ext>
            </a:extLst>
          </p:cNvPr>
          <p:cNvSpPr txBox="1"/>
          <p:nvPr/>
        </p:nvSpPr>
        <p:spPr>
          <a:xfrm>
            <a:off x="1537536" y="3413852"/>
            <a:ext cx="2700832" cy="923330"/>
          </a:xfrm>
          <a:prstGeom prst="rect">
            <a:avLst/>
          </a:prstGeom>
          <a:noFill/>
        </p:spPr>
        <p:txBody>
          <a:bodyPr wrap="square" rtlCol="0">
            <a:spAutoFit/>
          </a:bodyPr>
          <a:lstStyle/>
          <a:p>
            <a:pPr algn="ctr"/>
            <a:r>
              <a:rPr lang="en-US" i="1" dirty="0"/>
              <a:t>Compare in-sample error to out-of-sample error: Good model?</a:t>
            </a:r>
          </a:p>
        </p:txBody>
      </p:sp>
      <p:cxnSp>
        <p:nvCxnSpPr>
          <p:cNvPr id="14" name="Straight Arrow Connector 13">
            <a:extLst>
              <a:ext uri="{FF2B5EF4-FFF2-40B4-BE49-F238E27FC236}">
                <a16:creationId xmlns:a16="http://schemas.microsoft.com/office/drawing/2014/main" id="{8AC825C5-0793-93B1-5C24-8136A10E9891}"/>
              </a:ext>
            </a:extLst>
          </p:cNvPr>
          <p:cNvCxnSpPr>
            <a:stCxn id="11" idx="2"/>
            <a:endCxn id="10" idx="0"/>
          </p:cNvCxnSpPr>
          <p:nvPr/>
        </p:nvCxnSpPr>
        <p:spPr>
          <a:xfrm>
            <a:off x="2948008" y="2169145"/>
            <a:ext cx="0" cy="8049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Curved Connector 15">
            <a:extLst>
              <a:ext uri="{FF2B5EF4-FFF2-40B4-BE49-F238E27FC236}">
                <a16:creationId xmlns:a16="http://schemas.microsoft.com/office/drawing/2014/main" id="{00532C79-58BA-F01F-BE84-2DD5692D3E8C}"/>
              </a:ext>
            </a:extLst>
          </p:cNvPr>
          <p:cNvCxnSpPr>
            <a:cxnSpLocks/>
            <a:stCxn id="12" idx="3"/>
            <a:endCxn id="11" idx="3"/>
          </p:cNvCxnSpPr>
          <p:nvPr/>
        </p:nvCxnSpPr>
        <p:spPr>
          <a:xfrm flipH="1" flipV="1">
            <a:off x="3636658" y="1984479"/>
            <a:ext cx="601710" cy="1891038"/>
          </a:xfrm>
          <a:prstGeom prst="curvedConnector3">
            <a:avLst>
              <a:gd name="adj1" fmla="val -74957"/>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34BA3861-A192-CC06-3105-6153D327520C}"/>
              </a:ext>
            </a:extLst>
          </p:cNvPr>
          <p:cNvSpPr txBox="1"/>
          <p:nvPr/>
        </p:nvSpPr>
        <p:spPr>
          <a:xfrm>
            <a:off x="4107532" y="2383291"/>
            <a:ext cx="474810" cy="369332"/>
          </a:xfrm>
          <a:prstGeom prst="rect">
            <a:avLst/>
          </a:prstGeom>
          <a:noFill/>
        </p:spPr>
        <p:txBody>
          <a:bodyPr wrap="none" rtlCol="0">
            <a:spAutoFit/>
          </a:bodyPr>
          <a:lstStyle/>
          <a:p>
            <a:r>
              <a:rPr lang="en-US" dirty="0"/>
              <a:t>No</a:t>
            </a:r>
          </a:p>
        </p:txBody>
      </p:sp>
      <p:cxnSp>
        <p:nvCxnSpPr>
          <p:cNvPr id="20" name="Straight Arrow Connector 19">
            <a:extLst>
              <a:ext uri="{FF2B5EF4-FFF2-40B4-BE49-F238E27FC236}">
                <a16:creationId xmlns:a16="http://schemas.microsoft.com/office/drawing/2014/main" id="{5DAA5A48-AFAD-143E-EA1B-5C0637F28617}"/>
              </a:ext>
            </a:extLst>
          </p:cNvPr>
          <p:cNvCxnSpPr>
            <a:cxnSpLocks/>
            <a:stCxn id="5" idx="3"/>
            <a:endCxn id="11" idx="1"/>
          </p:cNvCxnSpPr>
          <p:nvPr/>
        </p:nvCxnSpPr>
        <p:spPr>
          <a:xfrm flipV="1">
            <a:off x="1653348" y="1984479"/>
            <a:ext cx="606010" cy="40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0840F831-FA0D-E8EB-02DF-ED5A589DBAE9}"/>
              </a:ext>
            </a:extLst>
          </p:cNvPr>
          <p:cNvCxnSpPr>
            <a:cxnSpLocks/>
            <a:stCxn id="6" idx="3"/>
            <a:endCxn id="10" idx="1"/>
          </p:cNvCxnSpPr>
          <p:nvPr/>
        </p:nvCxnSpPr>
        <p:spPr>
          <a:xfrm>
            <a:off x="1653348" y="3151395"/>
            <a:ext cx="772017" cy="74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7A309CAF-746B-80B8-6A1E-22B797B12058}"/>
              </a:ext>
            </a:extLst>
          </p:cNvPr>
          <p:cNvCxnSpPr>
            <a:cxnSpLocks/>
            <a:stCxn id="12" idx="2"/>
            <a:endCxn id="30" idx="0"/>
          </p:cNvCxnSpPr>
          <p:nvPr/>
        </p:nvCxnSpPr>
        <p:spPr>
          <a:xfrm flipH="1">
            <a:off x="2885097" y="4337182"/>
            <a:ext cx="2855" cy="8458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2029EABD-C867-9785-ED44-64AFE4637A1F}"/>
              </a:ext>
            </a:extLst>
          </p:cNvPr>
          <p:cNvSpPr txBox="1"/>
          <p:nvPr/>
        </p:nvSpPr>
        <p:spPr>
          <a:xfrm>
            <a:off x="2902047" y="4620249"/>
            <a:ext cx="527645" cy="369332"/>
          </a:xfrm>
          <a:prstGeom prst="rect">
            <a:avLst/>
          </a:prstGeom>
          <a:noFill/>
        </p:spPr>
        <p:txBody>
          <a:bodyPr wrap="none" rtlCol="0">
            <a:spAutoFit/>
          </a:bodyPr>
          <a:lstStyle/>
          <a:p>
            <a:r>
              <a:rPr lang="en-US" dirty="0"/>
              <a:t>Yes</a:t>
            </a:r>
          </a:p>
        </p:txBody>
      </p:sp>
      <p:sp>
        <p:nvSpPr>
          <p:cNvPr id="30" name="TextBox 29">
            <a:extLst>
              <a:ext uri="{FF2B5EF4-FFF2-40B4-BE49-F238E27FC236}">
                <a16:creationId xmlns:a16="http://schemas.microsoft.com/office/drawing/2014/main" id="{22F1A05B-051E-1AE3-0B0E-82D0C4501722}"/>
              </a:ext>
            </a:extLst>
          </p:cNvPr>
          <p:cNvSpPr txBox="1"/>
          <p:nvPr/>
        </p:nvSpPr>
        <p:spPr>
          <a:xfrm>
            <a:off x="1900148" y="5183077"/>
            <a:ext cx="1969898"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dirty="0"/>
              <a:t>Predict and report</a:t>
            </a:r>
          </a:p>
        </p:txBody>
      </p:sp>
      <p:cxnSp>
        <p:nvCxnSpPr>
          <p:cNvPr id="40" name="Straight Arrow Connector 39">
            <a:extLst>
              <a:ext uri="{FF2B5EF4-FFF2-40B4-BE49-F238E27FC236}">
                <a16:creationId xmlns:a16="http://schemas.microsoft.com/office/drawing/2014/main" id="{E24D5C8A-CAF6-DDB6-7013-7BAD49AA3AEA}"/>
              </a:ext>
            </a:extLst>
          </p:cNvPr>
          <p:cNvCxnSpPr>
            <a:cxnSpLocks/>
            <a:stCxn id="7" idx="3"/>
            <a:endCxn id="30" idx="1"/>
          </p:cNvCxnSpPr>
          <p:nvPr/>
        </p:nvCxnSpPr>
        <p:spPr>
          <a:xfrm flipV="1">
            <a:off x="1493722" y="5367743"/>
            <a:ext cx="406426" cy="62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9991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2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animBg="1"/>
      <p:bldP spid="6" grpId="0" animBg="1"/>
      <p:bldP spid="7" grpId="0" animBg="1"/>
      <p:bldP spid="10" grpId="0" animBg="1"/>
      <p:bldP spid="12" grpId="0"/>
      <p:bldP spid="18" grpId="0"/>
      <p:bldP spid="27" grpId="0"/>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C8B27-7368-3303-B3AF-AD871B65A4AE}"/>
              </a:ext>
            </a:extLst>
          </p:cNvPr>
          <p:cNvSpPr>
            <a:spLocks noGrp="1"/>
          </p:cNvSpPr>
          <p:nvPr>
            <p:ph type="title"/>
          </p:nvPr>
        </p:nvSpPr>
        <p:spPr/>
        <p:txBody>
          <a:bodyPr>
            <a:normAutofit fontScale="90000"/>
          </a:bodyPr>
          <a:lstStyle/>
          <a:p>
            <a:r>
              <a:rPr lang="en-US" dirty="0"/>
              <a:t>Picking the right model: in sample vs out of sample error</a:t>
            </a:r>
          </a:p>
        </p:txBody>
      </p:sp>
      <p:pic>
        <p:nvPicPr>
          <p:cNvPr id="4" name="Picture 3">
            <a:extLst>
              <a:ext uri="{FF2B5EF4-FFF2-40B4-BE49-F238E27FC236}">
                <a16:creationId xmlns:a16="http://schemas.microsoft.com/office/drawing/2014/main" id="{4773023B-36D4-CA77-1789-B183C1EDE119}"/>
              </a:ext>
            </a:extLst>
          </p:cNvPr>
          <p:cNvPicPr>
            <a:picLocks noChangeAspect="1"/>
          </p:cNvPicPr>
          <p:nvPr/>
        </p:nvPicPr>
        <p:blipFill rotWithShape="1">
          <a:blip r:embed="rId2"/>
          <a:srcRect b="17186"/>
          <a:stretch/>
        </p:blipFill>
        <p:spPr>
          <a:xfrm>
            <a:off x="330419" y="1406732"/>
            <a:ext cx="2812174" cy="2271889"/>
          </a:xfrm>
          <a:prstGeom prst="rect">
            <a:avLst/>
          </a:prstGeom>
        </p:spPr>
      </p:pic>
      <p:sp>
        <p:nvSpPr>
          <p:cNvPr id="7" name="TextBox 6">
            <a:extLst>
              <a:ext uri="{FF2B5EF4-FFF2-40B4-BE49-F238E27FC236}">
                <a16:creationId xmlns:a16="http://schemas.microsoft.com/office/drawing/2014/main" id="{1D251950-06FE-8DA7-5FBF-00ADA2E0137E}"/>
              </a:ext>
            </a:extLst>
          </p:cNvPr>
          <p:cNvSpPr txBox="1"/>
          <p:nvPr/>
        </p:nvSpPr>
        <p:spPr>
          <a:xfrm>
            <a:off x="746235" y="4720228"/>
            <a:ext cx="2680137" cy="1200329"/>
          </a:xfrm>
          <a:prstGeom prst="rect">
            <a:avLst/>
          </a:prstGeom>
          <a:noFill/>
        </p:spPr>
        <p:txBody>
          <a:bodyPr wrap="square" rtlCol="0">
            <a:spAutoFit/>
          </a:bodyPr>
          <a:lstStyle/>
          <a:p>
            <a:pPr marL="285750" indent="-285750">
              <a:buFontTx/>
              <a:buChar char="-"/>
            </a:pPr>
            <a:r>
              <a:rPr lang="en-US" b="1" dirty="0"/>
              <a:t>Underfit model</a:t>
            </a:r>
          </a:p>
          <a:p>
            <a:pPr marL="285750" indent="-285750">
              <a:buFontTx/>
              <a:buChar char="-"/>
            </a:pPr>
            <a:r>
              <a:rPr lang="en-US" dirty="0"/>
              <a:t>Does not fit the training set well</a:t>
            </a:r>
          </a:p>
          <a:p>
            <a:pPr marL="285750" indent="-285750">
              <a:buFontTx/>
              <a:buChar char="-"/>
            </a:pPr>
            <a:r>
              <a:rPr lang="en-US" dirty="0"/>
              <a:t>Not generalizable</a:t>
            </a:r>
          </a:p>
        </p:txBody>
      </p:sp>
      <p:sp>
        <p:nvSpPr>
          <p:cNvPr id="8" name="TextBox 7">
            <a:extLst>
              <a:ext uri="{FF2B5EF4-FFF2-40B4-BE49-F238E27FC236}">
                <a16:creationId xmlns:a16="http://schemas.microsoft.com/office/drawing/2014/main" id="{6F5615E4-FAEF-3D29-4748-B549EE6818B2}"/>
              </a:ext>
            </a:extLst>
          </p:cNvPr>
          <p:cNvSpPr txBox="1"/>
          <p:nvPr/>
        </p:nvSpPr>
        <p:spPr>
          <a:xfrm>
            <a:off x="222272" y="4096076"/>
            <a:ext cx="3456203" cy="523220"/>
          </a:xfrm>
          <a:prstGeom prst="rect">
            <a:avLst/>
          </a:prstGeom>
          <a:noFill/>
        </p:spPr>
        <p:txBody>
          <a:bodyPr wrap="none" rtlCol="0">
            <a:spAutoFit/>
          </a:bodyPr>
          <a:lstStyle/>
          <a:p>
            <a:r>
              <a:rPr lang="en-US" sz="2800" dirty="0"/>
              <a:t>Low complexity model</a:t>
            </a:r>
          </a:p>
        </p:txBody>
      </p:sp>
      <p:pic>
        <p:nvPicPr>
          <p:cNvPr id="9" name="Picture 8">
            <a:extLst>
              <a:ext uri="{FF2B5EF4-FFF2-40B4-BE49-F238E27FC236}">
                <a16:creationId xmlns:a16="http://schemas.microsoft.com/office/drawing/2014/main" id="{C22C84B2-7520-760C-81BD-DCF745816929}"/>
              </a:ext>
            </a:extLst>
          </p:cNvPr>
          <p:cNvPicPr>
            <a:picLocks noChangeAspect="1"/>
          </p:cNvPicPr>
          <p:nvPr/>
        </p:nvPicPr>
        <p:blipFill rotWithShape="1">
          <a:blip r:embed="rId2"/>
          <a:srcRect b="17186"/>
          <a:stretch/>
        </p:blipFill>
        <p:spPr>
          <a:xfrm>
            <a:off x="9018204" y="1306883"/>
            <a:ext cx="2812174" cy="2271889"/>
          </a:xfrm>
          <a:prstGeom prst="rect">
            <a:avLst/>
          </a:prstGeom>
        </p:spPr>
      </p:pic>
      <p:pic>
        <p:nvPicPr>
          <p:cNvPr id="10" name="Picture 9">
            <a:extLst>
              <a:ext uri="{FF2B5EF4-FFF2-40B4-BE49-F238E27FC236}">
                <a16:creationId xmlns:a16="http://schemas.microsoft.com/office/drawing/2014/main" id="{26640508-C405-7B03-D19D-6CEF31378E1C}"/>
              </a:ext>
            </a:extLst>
          </p:cNvPr>
          <p:cNvPicPr>
            <a:picLocks noChangeAspect="1"/>
          </p:cNvPicPr>
          <p:nvPr/>
        </p:nvPicPr>
        <p:blipFill rotWithShape="1">
          <a:blip r:embed="rId2"/>
          <a:srcRect b="17186"/>
          <a:stretch/>
        </p:blipFill>
        <p:spPr>
          <a:xfrm>
            <a:off x="4776295" y="1406732"/>
            <a:ext cx="2812174" cy="2271889"/>
          </a:xfrm>
          <a:prstGeom prst="rect">
            <a:avLst/>
          </a:prstGeom>
        </p:spPr>
      </p:pic>
      <p:sp>
        <p:nvSpPr>
          <p:cNvPr id="11" name="TextBox 10">
            <a:extLst>
              <a:ext uri="{FF2B5EF4-FFF2-40B4-BE49-F238E27FC236}">
                <a16:creationId xmlns:a16="http://schemas.microsoft.com/office/drawing/2014/main" id="{4F38AC03-ACD6-BA28-333C-55BEDA40DBBD}"/>
              </a:ext>
            </a:extLst>
          </p:cNvPr>
          <p:cNvSpPr txBox="1"/>
          <p:nvPr/>
        </p:nvSpPr>
        <p:spPr>
          <a:xfrm>
            <a:off x="4041944" y="4096076"/>
            <a:ext cx="4094006" cy="523220"/>
          </a:xfrm>
          <a:prstGeom prst="rect">
            <a:avLst/>
          </a:prstGeom>
          <a:noFill/>
        </p:spPr>
        <p:txBody>
          <a:bodyPr wrap="none" rtlCol="0">
            <a:spAutoFit/>
          </a:bodyPr>
          <a:lstStyle/>
          <a:p>
            <a:r>
              <a:rPr lang="en-US" sz="2800" dirty="0"/>
              <a:t>Medium complexity model</a:t>
            </a:r>
          </a:p>
        </p:txBody>
      </p:sp>
      <p:sp>
        <p:nvSpPr>
          <p:cNvPr id="12" name="TextBox 11">
            <a:extLst>
              <a:ext uri="{FF2B5EF4-FFF2-40B4-BE49-F238E27FC236}">
                <a16:creationId xmlns:a16="http://schemas.microsoft.com/office/drawing/2014/main" id="{1F9D01E5-1D03-6E7A-63CE-21A389FCDE7F}"/>
              </a:ext>
            </a:extLst>
          </p:cNvPr>
          <p:cNvSpPr txBox="1"/>
          <p:nvPr/>
        </p:nvSpPr>
        <p:spPr>
          <a:xfrm>
            <a:off x="8499419" y="4096076"/>
            <a:ext cx="3524939" cy="523220"/>
          </a:xfrm>
          <a:prstGeom prst="rect">
            <a:avLst/>
          </a:prstGeom>
          <a:noFill/>
        </p:spPr>
        <p:txBody>
          <a:bodyPr wrap="none" rtlCol="0">
            <a:spAutoFit/>
          </a:bodyPr>
          <a:lstStyle/>
          <a:p>
            <a:r>
              <a:rPr lang="en-US" sz="2800" dirty="0"/>
              <a:t>High complexity model</a:t>
            </a:r>
          </a:p>
        </p:txBody>
      </p:sp>
      <p:sp>
        <p:nvSpPr>
          <p:cNvPr id="13" name="TextBox 12">
            <a:extLst>
              <a:ext uri="{FF2B5EF4-FFF2-40B4-BE49-F238E27FC236}">
                <a16:creationId xmlns:a16="http://schemas.microsoft.com/office/drawing/2014/main" id="{4A1AA43C-2618-91AA-5E6F-218100568D8F}"/>
              </a:ext>
            </a:extLst>
          </p:cNvPr>
          <p:cNvSpPr txBox="1"/>
          <p:nvPr/>
        </p:nvSpPr>
        <p:spPr>
          <a:xfrm>
            <a:off x="4748878" y="4718206"/>
            <a:ext cx="2985422" cy="1200329"/>
          </a:xfrm>
          <a:prstGeom prst="rect">
            <a:avLst/>
          </a:prstGeom>
          <a:noFill/>
        </p:spPr>
        <p:txBody>
          <a:bodyPr wrap="square" rtlCol="0">
            <a:spAutoFit/>
          </a:bodyPr>
          <a:lstStyle/>
          <a:p>
            <a:pPr marL="285750" indent="-285750">
              <a:buFontTx/>
              <a:buChar char="-"/>
            </a:pPr>
            <a:r>
              <a:rPr lang="en-US" b="1" dirty="0"/>
              <a:t>Well-fit model</a:t>
            </a:r>
          </a:p>
          <a:p>
            <a:pPr marL="285750" indent="-285750">
              <a:buFontTx/>
              <a:buChar char="-"/>
            </a:pPr>
            <a:r>
              <a:rPr lang="en-US" dirty="0"/>
              <a:t>Fits the training set well</a:t>
            </a:r>
          </a:p>
          <a:p>
            <a:pPr marL="285750" indent="-285750">
              <a:buFontTx/>
              <a:buChar char="-"/>
            </a:pPr>
            <a:r>
              <a:rPr lang="en-US" dirty="0"/>
              <a:t>Generalizable to new data</a:t>
            </a:r>
          </a:p>
        </p:txBody>
      </p:sp>
      <p:sp>
        <p:nvSpPr>
          <p:cNvPr id="14" name="TextBox 13">
            <a:extLst>
              <a:ext uri="{FF2B5EF4-FFF2-40B4-BE49-F238E27FC236}">
                <a16:creationId xmlns:a16="http://schemas.microsoft.com/office/drawing/2014/main" id="{085D4258-DE5D-BAEA-C7FC-67B73982F837}"/>
              </a:ext>
            </a:extLst>
          </p:cNvPr>
          <p:cNvSpPr txBox="1"/>
          <p:nvPr/>
        </p:nvSpPr>
        <p:spPr>
          <a:xfrm>
            <a:off x="9018205" y="4718206"/>
            <a:ext cx="3121244" cy="1200329"/>
          </a:xfrm>
          <a:prstGeom prst="rect">
            <a:avLst/>
          </a:prstGeom>
          <a:noFill/>
        </p:spPr>
        <p:txBody>
          <a:bodyPr wrap="square" rtlCol="0">
            <a:spAutoFit/>
          </a:bodyPr>
          <a:lstStyle/>
          <a:p>
            <a:pPr marL="285750" indent="-285750">
              <a:buFontTx/>
              <a:buChar char="-"/>
            </a:pPr>
            <a:r>
              <a:rPr lang="en-US" b="1" dirty="0"/>
              <a:t>Overfit model</a:t>
            </a:r>
          </a:p>
          <a:p>
            <a:pPr marL="285750" indent="-285750">
              <a:buFontTx/>
              <a:buChar char="-"/>
            </a:pPr>
            <a:r>
              <a:rPr lang="en-US" dirty="0"/>
              <a:t>Fits the training set extremely well</a:t>
            </a:r>
          </a:p>
          <a:p>
            <a:pPr marL="285750" indent="-285750">
              <a:buFontTx/>
              <a:buChar char="-"/>
            </a:pPr>
            <a:r>
              <a:rPr lang="en-US" dirty="0"/>
              <a:t>Does not generalize well</a:t>
            </a: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79B8753A-7C4E-55CC-62B4-E21408686262}"/>
                  </a:ext>
                </a:extLst>
              </p14:cNvPr>
              <p14:cNvContentPartPr/>
              <p14:nvPr/>
            </p14:nvContentPartPr>
            <p14:xfrm>
              <a:off x="852075" y="1884765"/>
              <a:ext cx="2016000" cy="1105920"/>
            </p14:xfrm>
          </p:contentPart>
        </mc:Choice>
        <mc:Fallback xmlns="">
          <p:pic>
            <p:nvPicPr>
              <p:cNvPr id="3" name="Ink 2">
                <a:extLst>
                  <a:ext uri="{FF2B5EF4-FFF2-40B4-BE49-F238E27FC236}">
                    <a16:creationId xmlns:a16="http://schemas.microsoft.com/office/drawing/2014/main" id="{79B8753A-7C4E-55CC-62B4-E21408686262}"/>
                  </a:ext>
                </a:extLst>
              </p:cNvPr>
              <p:cNvPicPr/>
              <p:nvPr/>
            </p:nvPicPr>
            <p:blipFill>
              <a:blip r:embed="rId4"/>
              <a:stretch>
                <a:fillRect/>
              </a:stretch>
            </p:blipFill>
            <p:spPr>
              <a:xfrm>
                <a:off x="834435" y="1867125"/>
                <a:ext cx="2051640" cy="11415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0B89AFD-1F02-4596-E086-E9CCE83FD346}"/>
                  </a:ext>
                </a:extLst>
              </p14:cNvPr>
              <p14:cNvContentPartPr/>
              <p14:nvPr/>
            </p14:nvContentPartPr>
            <p14:xfrm>
              <a:off x="5502195" y="1759485"/>
              <a:ext cx="1704240" cy="1539360"/>
            </p14:xfrm>
          </p:contentPart>
        </mc:Choice>
        <mc:Fallback xmlns="">
          <p:pic>
            <p:nvPicPr>
              <p:cNvPr id="5" name="Ink 4">
                <a:extLst>
                  <a:ext uri="{FF2B5EF4-FFF2-40B4-BE49-F238E27FC236}">
                    <a16:creationId xmlns:a16="http://schemas.microsoft.com/office/drawing/2014/main" id="{C0B89AFD-1F02-4596-E086-E9CCE83FD346}"/>
                  </a:ext>
                </a:extLst>
              </p:cNvPr>
              <p:cNvPicPr/>
              <p:nvPr/>
            </p:nvPicPr>
            <p:blipFill>
              <a:blip r:embed="rId6"/>
              <a:stretch>
                <a:fillRect/>
              </a:stretch>
            </p:blipFill>
            <p:spPr>
              <a:xfrm>
                <a:off x="5484555" y="1741845"/>
                <a:ext cx="1739880" cy="1575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6E1028C5-3348-5FAE-2429-81B3D0C14CC6}"/>
                  </a:ext>
                </a:extLst>
              </p14:cNvPr>
              <p14:cNvContentPartPr/>
              <p14:nvPr/>
            </p14:nvContentPartPr>
            <p14:xfrm>
              <a:off x="9741555" y="1610445"/>
              <a:ext cx="2012040" cy="1505160"/>
            </p14:xfrm>
          </p:contentPart>
        </mc:Choice>
        <mc:Fallback xmlns="">
          <p:pic>
            <p:nvPicPr>
              <p:cNvPr id="6" name="Ink 5">
                <a:extLst>
                  <a:ext uri="{FF2B5EF4-FFF2-40B4-BE49-F238E27FC236}">
                    <a16:creationId xmlns:a16="http://schemas.microsoft.com/office/drawing/2014/main" id="{6E1028C5-3348-5FAE-2429-81B3D0C14CC6}"/>
                  </a:ext>
                </a:extLst>
              </p:cNvPr>
              <p:cNvPicPr/>
              <p:nvPr/>
            </p:nvPicPr>
            <p:blipFill>
              <a:blip r:embed="rId8"/>
              <a:stretch>
                <a:fillRect/>
              </a:stretch>
            </p:blipFill>
            <p:spPr>
              <a:xfrm>
                <a:off x="9723915" y="1592445"/>
                <a:ext cx="2047680" cy="1540800"/>
              </a:xfrm>
              <a:prstGeom prst="rect">
                <a:avLst/>
              </a:prstGeom>
            </p:spPr>
          </p:pic>
        </mc:Fallback>
      </mc:AlternateContent>
    </p:spTree>
    <p:extLst>
      <p:ext uri="{BB962C8B-B14F-4D97-AF65-F5344CB8AC3E}">
        <p14:creationId xmlns:p14="http://schemas.microsoft.com/office/powerpoint/2010/main" val="3444957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7999B-CB03-6D3D-4C40-094D62FF4BC1}"/>
              </a:ext>
            </a:extLst>
          </p:cNvPr>
          <p:cNvSpPr>
            <a:spLocks noGrp="1"/>
          </p:cNvSpPr>
          <p:nvPr>
            <p:ph type="title"/>
          </p:nvPr>
        </p:nvSpPr>
        <p:spPr/>
        <p:txBody>
          <a:bodyPr/>
          <a:lstStyle/>
          <a:p>
            <a:r>
              <a:rPr lang="en-US" dirty="0"/>
              <a:t>What do I do if my model is </a:t>
            </a:r>
            <a:r>
              <a:rPr lang="en-US" b="1" dirty="0">
                <a:solidFill>
                  <a:srgbClr val="FF0000"/>
                </a:solidFill>
              </a:rPr>
              <a:t>overfitting</a:t>
            </a:r>
            <a:r>
              <a:rPr lang="en-US" dirty="0"/>
              <a:t>?</a:t>
            </a:r>
          </a:p>
        </p:txBody>
      </p:sp>
      <p:pic>
        <p:nvPicPr>
          <p:cNvPr id="4098" name="Picture 2" descr="Lecture 12: Bias Variance Tradeoff">
            <a:extLst>
              <a:ext uri="{FF2B5EF4-FFF2-40B4-BE49-F238E27FC236}">
                <a16:creationId xmlns:a16="http://schemas.microsoft.com/office/drawing/2014/main" id="{F4E45426-98EC-9286-AA84-3A17784860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6825" y="1098151"/>
            <a:ext cx="3922531" cy="352147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undefined">
            <a:extLst>
              <a:ext uri="{FF2B5EF4-FFF2-40B4-BE49-F238E27FC236}">
                <a16:creationId xmlns:a16="http://schemas.microsoft.com/office/drawing/2014/main" id="{E88C23FE-F6D0-FF89-85D3-A05F3AA8C1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3437" y="2141759"/>
            <a:ext cx="6278563" cy="3943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FF10493-E022-E30D-9921-E7A8393F4644}"/>
              </a:ext>
            </a:extLst>
          </p:cNvPr>
          <p:cNvSpPr txBox="1"/>
          <p:nvPr/>
        </p:nvSpPr>
        <p:spPr>
          <a:xfrm>
            <a:off x="27689" y="4472702"/>
            <a:ext cx="6400801" cy="2308324"/>
          </a:xfrm>
          <a:prstGeom prst="rect">
            <a:avLst/>
          </a:prstGeom>
          <a:noFill/>
        </p:spPr>
        <p:txBody>
          <a:bodyPr wrap="square">
            <a:spAutoFit/>
          </a:bodyPr>
          <a:lstStyle/>
          <a:p>
            <a:pPr marL="285750" indent="-285750">
              <a:buFont typeface="Arial" panose="020B0604020202020204" pitchFamily="34" charset="0"/>
              <a:buChar char="•"/>
            </a:pPr>
            <a:r>
              <a:rPr lang="en-US" b="1" i="0" dirty="0">
                <a:solidFill>
                  <a:srgbClr val="0A0A0A"/>
                </a:solidFill>
                <a:effectLst/>
                <a:latin typeface="Google Sans"/>
              </a:rPr>
              <a:t>Bias: </a:t>
            </a:r>
          </a:p>
          <a:p>
            <a:pPr marL="742950" lvl="1" indent="-285750">
              <a:buFont typeface="Arial" panose="020B0604020202020204" pitchFamily="34" charset="0"/>
              <a:buChar char="•"/>
            </a:pPr>
            <a:r>
              <a:rPr lang="en-US" b="0" i="0" dirty="0">
                <a:solidFill>
                  <a:srgbClr val="0A0A0A"/>
                </a:solidFill>
                <a:effectLst/>
                <a:latin typeface="Google Sans"/>
              </a:rPr>
              <a:t>error from overly simplistic assumptions in the model</a:t>
            </a:r>
          </a:p>
          <a:p>
            <a:pPr marL="742950" lvl="1" indent="-285750">
              <a:buFont typeface="Arial" panose="020B0604020202020204" pitchFamily="34" charset="0"/>
              <a:buChar char="•"/>
            </a:pPr>
            <a:r>
              <a:rPr lang="en-US" b="0" i="0" dirty="0">
                <a:solidFill>
                  <a:srgbClr val="0A0A0A"/>
                </a:solidFill>
                <a:effectLst/>
                <a:latin typeface="Google Sans"/>
              </a:rPr>
              <a:t>how far off is the average prediction from the true value? </a:t>
            </a:r>
            <a:endParaRPr lang="en-US" dirty="0">
              <a:solidFill>
                <a:srgbClr val="0A0A0A"/>
              </a:solidFill>
              <a:latin typeface="Google Sans"/>
            </a:endParaRPr>
          </a:p>
          <a:p>
            <a:pPr marL="285750" indent="-285750">
              <a:buFont typeface="Arial" panose="020B0604020202020204" pitchFamily="34" charset="0"/>
              <a:buChar char="•"/>
            </a:pPr>
            <a:r>
              <a:rPr lang="en-US" b="1" i="0" dirty="0">
                <a:solidFill>
                  <a:srgbClr val="0A0A0A"/>
                </a:solidFill>
                <a:effectLst/>
                <a:latin typeface="Google Sans"/>
              </a:rPr>
              <a:t>Variance: </a:t>
            </a:r>
          </a:p>
          <a:p>
            <a:pPr marL="742950" lvl="1" indent="-285750">
              <a:buFont typeface="Arial" panose="020B0604020202020204" pitchFamily="34" charset="0"/>
              <a:buChar char="•"/>
            </a:pPr>
            <a:r>
              <a:rPr lang="en-US" b="0" i="0" dirty="0">
                <a:solidFill>
                  <a:srgbClr val="0A0A0A"/>
                </a:solidFill>
                <a:effectLst/>
                <a:latin typeface="Google Sans"/>
              </a:rPr>
              <a:t>error from the model's sensitivity to small fluctuations in the training data</a:t>
            </a:r>
          </a:p>
          <a:p>
            <a:pPr marL="742950" lvl="1" indent="-285750">
              <a:buFont typeface="Arial" panose="020B0604020202020204" pitchFamily="34" charset="0"/>
              <a:buChar char="•"/>
            </a:pPr>
            <a:r>
              <a:rPr lang="en-US" b="0" i="0" dirty="0">
                <a:solidFill>
                  <a:srgbClr val="0A0A0A"/>
                </a:solidFill>
                <a:effectLst/>
                <a:latin typeface="Google Sans"/>
              </a:rPr>
              <a:t>how much would the model's predictions change if it were trained on a different dataset</a:t>
            </a:r>
            <a:r>
              <a:rPr lang="en-US" dirty="0">
                <a:solidFill>
                  <a:srgbClr val="0A0A0A"/>
                </a:solidFill>
                <a:latin typeface="Google Sans"/>
              </a:rPr>
              <a:t>?</a:t>
            </a:r>
            <a:endParaRPr lang="en-US" dirty="0"/>
          </a:p>
        </p:txBody>
      </p:sp>
      <p:pic>
        <p:nvPicPr>
          <p:cNvPr id="3" name="Picture 2">
            <a:extLst>
              <a:ext uri="{FF2B5EF4-FFF2-40B4-BE49-F238E27FC236}">
                <a16:creationId xmlns:a16="http://schemas.microsoft.com/office/drawing/2014/main" id="{46AD00C0-76D0-A671-09AD-47B8645F9004}"/>
              </a:ext>
            </a:extLst>
          </p:cNvPr>
          <p:cNvPicPr>
            <a:picLocks noChangeAspect="1"/>
          </p:cNvPicPr>
          <p:nvPr/>
        </p:nvPicPr>
        <p:blipFill rotWithShape="1">
          <a:blip r:embed="rId4"/>
          <a:srcRect b="17186"/>
          <a:stretch/>
        </p:blipFill>
        <p:spPr>
          <a:xfrm>
            <a:off x="10208361" y="1007395"/>
            <a:ext cx="1733486" cy="1400442"/>
          </a:xfrm>
          <a:prstGeom prst="rect">
            <a:avLst/>
          </a:prstGeom>
        </p:spPr>
      </p:pic>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9B9128DA-B5C5-CC68-A947-B3DADB47B879}"/>
                  </a:ext>
                </a:extLst>
              </p14:cNvPr>
              <p14:cNvContentPartPr/>
              <p14:nvPr/>
            </p14:nvContentPartPr>
            <p14:xfrm>
              <a:off x="10597671" y="1194582"/>
              <a:ext cx="1240266" cy="927814"/>
            </p14:xfrm>
          </p:contentPart>
        </mc:Choice>
        <mc:Fallback xmlns="">
          <p:pic>
            <p:nvPicPr>
              <p:cNvPr id="5" name="Ink 4">
                <a:extLst>
                  <a:ext uri="{FF2B5EF4-FFF2-40B4-BE49-F238E27FC236}">
                    <a16:creationId xmlns:a16="http://schemas.microsoft.com/office/drawing/2014/main" id="{9B9128DA-B5C5-CC68-A947-B3DADB47B879}"/>
                  </a:ext>
                </a:extLst>
              </p:cNvPr>
              <p:cNvPicPr/>
              <p:nvPr/>
            </p:nvPicPr>
            <p:blipFill>
              <a:blip r:embed="rId6"/>
              <a:stretch>
                <a:fillRect/>
              </a:stretch>
            </p:blipFill>
            <p:spPr>
              <a:xfrm>
                <a:off x="10579675" y="1176587"/>
                <a:ext cx="1275898" cy="963444"/>
              </a:xfrm>
              <a:prstGeom prst="rect">
                <a:avLst/>
              </a:prstGeom>
            </p:spPr>
          </p:pic>
        </mc:Fallback>
      </mc:AlternateContent>
      <p:pic>
        <p:nvPicPr>
          <p:cNvPr id="6" name="Picture 5">
            <a:extLst>
              <a:ext uri="{FF2B5EF4-FFF2-40B4-BE49-F238E27FC236}">
                <a16:creationId xmlns:a16="http://schemas.microsoft.com/office/drawing/2014/main" id="{275B0AFB-1686-7B9A-9AD5-C9969EA29E3F}"/>
              </a:ext>
            </a:extLst>
          </p:cNvPr>
          <p:cNvPicPr>
            <a:picLocks noChangeAspect="1"/>
          </p:cNvPicPr>
          <p:nvPr/>
        </p:nvPicPr>
        <p:blipFill rotWithShape="1">
          <a:blip r:embed="rId4"/>
          <a:srcRect b="17186"/>
          <a:stretch/>
        </p:blipFill>
        <p:spPr>
          <a:xfrm>
            <a:off x="6692113" y="1007395"/>
            <a:ext cx="1733485" cy="1400442"/>
          </a:xfrm>
          <a:prstGeom prst="rect">
            <a:avLst/>
          </a:prstGeom>
        </p:spPr>
      </p:pic>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2A4F9187-FD49-60C1-F5A3-54505C4B9816}"/>
                  </a:ext>
                </a:extLst>
              </p14:cNvPr>
              <p14:cNvContentPartPr/>
              <p14:nvPr/>
            </p14:nvContentPartPr>
            <p14:xfrm>
              <a:off x="6937502" y="1180454"/>
              <a:ext cx="1242706" cy="681713"/>
            </p14:xfrm>
          </p:contentPart>
        </mc:Choice>
        <mc:Fallback xmlns="">
          <p:pic>
            <p:nvPicPr>
              <p:cNvPr id="7" name="Ink 6">
                <a:extLst>
                  <a:ext uri="{FF2B5EF4-FFF2-40B4-BE49-F238E27FC236}">
                    <a16:creationId xmlns:a16="http://schemas.microsoft.com/office/drawing/2014/main" id="{2A4F9187-FD49-60C1-F5A3-54505C4B9816}"/>
                  </a:ext>
                </a:extLst>
              </p:cNvPr>
              <p:cNvPicPr/>
              <p:nvPr/>
            </p:nvPicPr>
            <p:blipFill>
              <a:blip r:embed="rId8"/>
              <a:stretch>
                <a:fillRect/>
              </a:stretch>
            </p:blipFill>
            <p:spPr>
              <a:xfrm>
                <a:off x="6919502" y="1162457"/>
                <a:ext cx="1278346" cy="717346"/>
              </a:xfrm>
              <a:prstGeom prst="rect">
                <a:avLst/>
              </a:prstGeom>
            </p:spPr>
          </p:pic>
        </mc:Fallback>
      </mc:AlternateContent>
    </p:spTree>
    <p:extLst>
      <p:ext uri="{BB962C8B-B14F-4D97-AF65-F5344CB8AC3E}">
        <p14:creationId xmlns:p14="http://schemas.microsoft.com/office/powerpoint/2010/main" val="405824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0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D4570-68AE-B6E1-1108-0C3B006CB1F3}"/>
              </a:ext>
            </a:extLst>
          </p:cNvPr>
          <p:cNvSpPr>
            <a:spLocks noGrp="1"/>
          </p:cNvSpPr>
          <p:nvPr>
            <p:ph type="title"/>
          </p:nvPr>
        </p:nvSpPr>
        <p:spPr/>
        <p:txBody>
          <a:bodyPr/>
          <a:lstStyle/>
          <a:p>
            <a:r>
              <a:rPr lang="en-US" dirty="0"/>
              <a:t>Regularization on regression models </a:t>
            </a:r>
          </a:p>
        </p:txBody>
      </p:sp>
      <p:sp>
        <p:nvSpPr>
          <p:cNvPr id="3" name="Content Placeholder 2">
            <a:extLst>
              <a:ext uri="{FF2B5EF4-FFF2-40B4-BE49-F238E27FC236}">
                <a16:creationId xmlns:a16="http://schemas.microsoft.com/office/drawing/2014/main" id="{F51A4074-9011-F45A-5DD4-F22FCF99B7C4}"/>
              </a:ext>
            </a:extLst>
          </p:cNvPr>
          <p:cNvSpPr>
            <a:spLocks noGrp="1"/>
          </p:cNvSpPr>
          <p:nvPr>
            <p:ph idx="1"/>
          </p:nvPr>
        </p:nvSpPr>
        <p:spPr>
          <a:xfrm>
            <a:off x="838200" y="1825625"/>
            <a:ext cx="4879428" cy="4351338"/>
          </a:xfrm>
        </p:spPr>
        <p:txBody>
          <a:bodyPr>
            <a:normAutofit/>
          </a:bodyPr>
          <a:lstStyle/>
          <a:p>
            <a:r>
              <a:rPr lang="en-US" dirty="0"/>
              <a:t>Overfitting occurs when a model that is </a:t>
            </a:r>
            <a:r>
              <a:rPr lang="en-US" i="1" dirty="0"/>
              <a:t>too complex</a:t>
            </a:r>
            <a:r>
              <a:rPr lang="en-US" dirty="0"/>
              <a:t> is used, resulting in high variance</a:t>
            </a:r>
          </a:p>
          <a:p>
            <a:r>
              <a:rPr lang="en-US" dirty="0"/>
              <a:t>Regularization is used to control the size of features</a:t>
            </a:r>
          </a:p>
          <a:p>
            <a:pPr lvl="1"/>
            <a:r>
              <a:rPr lang="en-US" dirty="0"/>
              <a:t>Forcing some feature coefficients to be close to zero reduces the complexity of the model, reducing possible overfitting </a:t>
            </a:r>
          </a:p>
        </p:txBody>
      </p:sp>
      <p:pic>
        <p:nvPicPr>
          <p:cNvPr id="4" name="Picture 4" descr="undefined">
            <a:extLst>
              <a:ext uri="{FF2B5EF4-FFF2-40B4-BE49-F238E27FC236}">
                <a16:creationId xmlns:a16="http://schemas.microsoft.com/office/drawing/2014/main" id="{BF105803-A8ED-0D13-F5D2-75F8C7E98F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3437" y="2141759"/>
            <a:ext cx="6278563" cy="3943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CDE601F-CEF1-4888-94B0-42225C2B1E47}"/>
              </a:ext>
            </a:extLst>
          </p:cNvPr>
          <p:cNvSpPr txBox="1"/>
          <p:nvPr/>
        </p:nvSpPr>
        <p:spPr>
          <a:xfrm>
            <a:off x="6239258" y="5823649"/>
            <a:ext cx="1170064" cy="523220"/>
          </a:xfrm>
          <a:prstGeom prst="rect">
            <a:avLst/>
          </a:prstGeom>
          <a:noFill/>
        </p:spPr>
        <p:txBody>
          <a:bodyPr wrap="none" rtlCol="0">
            <a:spAutoFit/>
          </a:bodyPr>
          <a:lstStyle/>
          <a:p>
            <a:r>
              <a:rPr lang="en-US" sz="1400" dirty="0"/>
              <a:t>E(train) = bad</a:t>
            </a:r>
          </a:p>
          <a:p>
            <a:r>
              <a:rPr lang="en-US" sz="1400" dirty="0"/>
              <a:t>E(test) = meh</a:t>
            </a:r>
          </a:p>
        </p:txBody>
      </p:sp>
      <p:sp>
        <p:nvSpPr>
          <p:cNvPr id="6" name="TextBox 5">
            <a:extLst>
              <a:ext uri="{FF2B5EF4-FFF2-40B4-BE49-F238E27FC236}">
                <a16:creationId xmlns:a16="http://schemas.microsoft.com/office/drawing/2014/main" id="{BDACC5F1-3C08-107E-4D05-0CEC035AF38B}"/>
              </a:ext>
            </a:extLst>
          </p:cNvPr>
          <p:cNvSpPr txBox="1"/>
          <p:nvPr/>
        </p:nvSpPr>
        <p:spPr>
          <a:xfrm>
            <a:off x="10499204" y="5885204"/>
            <a:ext cx="1709191" cy="523220"/>
          </a:xfrm>
          <a:prstGeom prst="rect">
            <a:avLst/>
          </a:prstGeom>
          <a:noFill/>
        </p:spPr>
        <p:txBody>
          <a:bodyPr wrap="square" rtlCol="0">
            <a:spAutoFit/>
          </a:bodyPr>
          <a:lstStyle/>
          <a:p>
            <a:r>
              <a:rPr lang="en-US" sz="1400" dirty="0"/>
              <a:t>E(train) = (too) good</a:t>
            </a:r>
          </a:p>
          <a:p>
            <a:r>
              <a:rPr lang="en-US" sz="1400" dirty="0"/>
              <a:t>E(test) = bad</a:t>
            </a:r>
          </a:p>
        </p:txBody>
      </p:sp>
      <p:sp>
        <p:nvSpPr>
          <p:cNvPr id="7" name="TextBox 6">
            <a:extLst>
              <a:ext uri="{FF2B5EF4-FFF2-40B4-BE49-F238E27FC236}">
                <a16:creationId xmlns:a16="http://schemas.microsoft.com/office/drawing/2014/main" id="{BF5CC1A3-490D-2BFE-3668-78F33647839F}"/>
              </a:ext>
            </a:extLst>
          </p:cNvPr>
          <p:cNvSpPr txBox="1"/>
          <p:nvPr/>
        </p:nvSpPr>
        <p:spPr>
          <a:xfrm>
            <a:off x="8442038" y="6072231"/>
            <a:ext cx="1221360" cy="523220"/>
          </a:xfrm>
          <a:prstGeom prst="rect">
            <a:avLst/>
          </a:prstGeom>
          <a:noFill/>
        </p:spPr>
        <p:txBody>
          <a:bodyPr wrap="none" rtlCol="0">
            <a:spAutoFit/>
          </a:bodyPr>
          <a:lstStyle/>
          <a:p>
            <a:r>
              <a:rPr lang="en-US" sz="1400" dirty="0"/>
              <a:t>E(train) = meh</a:t>
            </a:r>
          </a:p>
          <a:p>
            <a:r>
              <a:rPr lang="en-US" sz="1400" dirty="0"/>
              <a:t>E(test) = good</a:t>
            </a:r>
          </a:p>
        </p:txBody>
      </p:sp>
    </p:spTree>
    <p:extLst>
      <p:ext uri="{BB962C8B-B14F-4D97-AF65-F5344CB8AC3E}">
        <p14:creationId xmlns:p14="http://schemas.microsoft.com/office/powerpoint/2010/main" val="119791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2733E-A89F-145D-4882-EA67766FEC45}"/>
              </a:ext>
            </a:extLst>
          </p:cNvPr>
          <p:cNvSpPr>
            <a:spLocks noGrp="1"/>
          </p:cNvSpPr>
          <p:nvPr>
            <p:ph type="title"/>
          </p:nvPr>
        </p:nvSpPr>
        <p:spPr/>
        <p:txBody>
          <a:bodyPr/>
          <a:lstStyle/>
          <a:p>
            <a:r>
              <a:rPr lang="en-US" dirty="0"/>
              <a:t>How do we implement regularization?</a:t>
            </a:r>
          </a:p>
        </p:txBody>
      </p:sp>
      <p:sp>
        <p:nvSpPr>
          <p:cNvPr id="3" name="Content Placeholder 2">
            <a:extLst>
              <a:ext uri="{FF2B5EF4-FFF2-40B4-BE49-F238E27FC236}">
                <a16:creationId xmlns:a16="http://schemas.microsoft.com/office/drawing/2014/main" id="{6187E653-F5B8-A0BA-2E4B-4D81DCED5570}"/>
              </a:ext>
            </a:extLst>
          </p:cNvPr>
          <p:cNvSpPr>
            <a:spLocks noGrp="1"/>
          </p:cNvSpPr>
          <p:nvPr>
            <p:ph idx="1"/>
          </p:nvPr>
        </p:nvSpPr>
        <p:spPr/>
        <p:txBody>
          <a:bodyPr/>
          <a:lstStyle/>
          <a:p>
            <a:r>
              <a:rPr lang="en-US" dirty="0"/>
              <a:t>Add it to the cost function!</a:t>
            </a:r>
          </a:p>
          <a:p>
            <a:r>
              <a:rPr lang="en-US" dirty="0"/>
              <a:t>Now our cost function balances between minimizing the SSE (or other cost, depending on application) and choosing small coefficients so we don’t over-fit</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899458F-2251-D7E5-4CAD-42434EB217FE}"/>
                  </a:ext>
                </a:extLst>
              </p:cNvPr>
              <p:cNvSpPr txBox="1"/>
              <p:nvPr/>
            </p:nvSpPr>
            <p:spPr>
              <a:xfrm>
                <a:off x="1863409" y="3675473"/>
                <a:ext cx="7014754" cy="1899046"/>
              </a:xfrm>
              <a:prstGeom prst="rect">
                <a:avLst/>
              </a:prstGeom>
              <a:noFill/>
            </p:spPr>
            <p:txBody>
              <a:bodyPr wrap="square" rtlCol="0">
                <a:spAutoFit/>
              </a:bodyPr>
              <a:lstStyle/>
              <a:p>
                <a:pPr/>
                <a14:m>
                  <m:oMathPara xmlns:m="http://schemas.openxmlformats.org/officeDocument/2006/math">
                    <m:oMathParaPr>
                      <m:jc m:val="right"/>
                    </m:oMathParaPr>
                    <m:oMath xmlns:m="http://schemas.openxmlformats.org/officeDocument/2006/math">
                      <m:r>
                        <a:rPr lang="en-US" sz="2400" b="0" i="1" smtClean="0">
                          <a:latin typeface="Cambria Math" panose="02040503050406030204" pitchFamily="18" charset="0"/>
                        </a:rPr>
                        <m:t>𝑚𝑖𝑛</m:t>
                      </m:r>
                      <m:d>
                        <m:dPr>
                          <m:begChr m:val="["/>
                          <m:endChr m:val="]"/>
                          <m:ctrlPr>
                            <a:rPr lang="en-US" sz="2400" b="0" i="1" smtClean="0">
                              <a:latin typeface="Cambria Math" panose="02040503050406030204" pitchFamily="18" charset="0"/>
                            </a:rPr>
                          </m:ctrlPr>
                        </m:dPr>
                        <m:e>
                          <m:r>
                            <a:rPr lang="en-US" sz="2400" i="1">
                              <a:latin typeface="Cambria Math" panose="02040503050406030204" pitchFamily="18" charset="0"/>
                            </a:rPr>
                            <m:t>𝐽</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1</m:t>
                                  </m:r>
                                </m:sub>
                              </m:sSub>
                            </m:e>
                          </m:d>
                        </m:e>
                      </m:d>
                      <m:r>
                        <a:rPr lang="en-US" sz="2400" i="1">
                          <a:latin typeface="Cambria Math" panose="02040503050406030204" pitchFamily="18" charset="0"/>
                        </a:rPr>
                        <m:t>=</m:t>
                      </m:r>
                      <m:f>
                        <m:fPr>
                          <m:ctrlPr>
                            <a:rPr lang="en-US" sz="240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r>
                            <a:rPr lang="en-US" sz="2400" b="0" i="1" smtClean="0">
                              <a:latin typeface="Cambria Math" panose="02040503050406030204" pitchFamily="18" charset="0"/>
                            </a:rPr>
                            <m:t>𝑚</m:t>
                          </m:r>
                        </m:den>
                      </m:f>
                      <m:r>
                        <a:rPr lang="en-US" sz="2400" b="0" i="1" smtClean="0">
                          <a:latin typeface="Cambria Math" panose="02040503050406030204" pitchFamily="18" charset="0"/>
                        </a:rPr>
                        <m:t>𝑆𝑆𝐸</m:t>
                      </m:r>
                      <m:r>
                        <a:rPr lang="en-US" sz="2400" b="0" i="1" smtClean="0">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𝑅𝑒𝑔𝑢𝑙𝑎𝑟𝑖𝑧𝑎𝑡𝑖𝑜𝑛</m:t>
                      </m:r>
                      <m:r>
                        <a:rPr lang="en-US" sz="2400" b="0" i="1" smtClean="0">
                          <a:latin typeface="Cambria Math" panose="02040503050406030204" pitchFamily="18" charset="0"/>
                        </a:rPr>
                        <m:t>=</m:t>
                      </m:r>
                      <m:f>
                        <m:fPr>
                          <m:ctrlPr>
                            <a:rPr lang="en-US" sz="240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r>
                            <a:rPr lang="en-US" sz="2400" b="0" i="1" smtClean="0">
                              <a:latin typeface="Cambria Math" panose="02040503050406030204" pitchFamily="18" charset="0"/>
                            </a:rPr>
                            <m:t>𝑚</m:t>
                          </m:r>
                        </m:den>
                      </m:f>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=1</m:t>
                          </m:r>
                        </m:sub>
                        <m:sup>
                          <m:r>
                            <a:rPr lang="en-US" sz="2400" b="0" i="1" smtClean="0">
                              <a:latin typeface="Cambria Math" panose="02040503050406030204" pitchFamily="18" charset="0"/>
                            </a:rPr>
                            <m:t>𝑚</m:t>
                          </m:r>
                        </m:sup>
                        <m:e>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𝑦</m:t>
                                      </m:r>
                                    </m:e>
                                    <m:sub>
                                      <m:r>
                                        <a:rPr lang="en-US" sz="2400" i="1">
                                          <a:latin typeface="Cambria Math" panose="02040503050406030204" pitchFamily="18" charset="0"/>
                                        </a:rPr>
                                        <m:t>𝑖</m:t>
                                      </m:r>
                                    </m:sub>
                                  </m:sSub>
                                  <m:r>
                                    <a:rPr lang="en-US" sz="2400" i="1">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𝑓</m:t>
                                      </m:r>
                                    </m:e>
                                    <m:sub>
                                      <m:r>
                                        <a:rPr lang="en-US" sz="2400" b="0" i="1" smtClean="0">
                                          <a:latin typeface="Cambria Math" panose="02040503050406030204" pitchFamily="18" charset="0"/>
                                        </a:rPr>
                                        <m:t>𝑖</m:t>
                                      </m:r>
                                    </m:sub>
                                  </m:sSub>
                                </m:e>
                              </m:d>
                            </m:e>
                            <m:sup>
                              <m:r>
                                <a:rPr lang="en-US" sz="2400" i="1">
                                  <a:latin typeface="Cambria Math" panose="02040503050406030204" pitchFamily="18" charset="0"/>
                                </a:rPr>
                                <m:t>2</m:t>
                              </m:r>
                            </m:sup>
                          </m:sSup>
                          <m:r>
                            <a:rPr lang="en-US" sz="2400" b="0" i="1" smtClean="0">
                              <a:solidFill>
                                <a:srgbClr val="FF0000"/>
                              </a:solidFill>
                              <a:latin typeface="Cambria Math" panose="02040503050406030204" pitchFamily="18" charset="0"/>
                            </a:rPr>
                            <m:t>+</m:t>
                          </m:r>
                          <m:f>
                            <m:fPr>
                              <m:ctrlPr>
                                <a:rPr lang="en-US" sz="2400" b="0" i="1" smtClean="0">
                                  <a:solidFill>
                                    <a:srgbClr val="FF0000"/>
                                  </a:solidFill>
                                  <a:latin typeface="Cambria Math" panose="02040503050406030204" pitchFamily="18" charset="0"/>
                                </a:rPr>
                              </m:ctrlPr>
                            </m:fPr>
                            <m:num>
                              <m:r>
                                <a:rPr lang="en-US" sz="2400" b="0" i="1" smtClean="0">
                                  <a:solidFill>
                                    <a:srgbClr val="FF0000"/>
                                  </a:solidFill>
                                  <a:latin typeface="Cambria Math" panose="02040503050406030204" pitchFamily="18" charset="0"/>
                                  <a:ea typeface="Cambria Math" panose="02040503050406030204" pitchFamily="18" charset="0"/>
                                </a:rPr>
                                <m:t>𝜆</m:t>
                              </m:r>
                            </m:num>
                            <m:den>
                              <m:r>
                                <a:rPr lang="en-US" sz="2400" b="0" i="1" smtClean="0">
                                  <a:solidFill>
                                    <a:srgbClr val="FF0000"/>
                                  </a:solidFill>
                                  <a:latin typeface="Cambria Math" panose="02040503050406030204" pitchFamily="18" charset="0"/>
                                </a:rPr>
                                <m:t>2</m:t>
                              </m:r>
                              <m:r>
                                <a:rPr lang="en-US" sz="2400" b="0" i="1" smtClean="0">
                                  <a:solidFill>
                                    <a:srgbClr val="FF0000"/>
                                  </a:solidFill>
                                  <a:latin typeface="Cambria Math" panose="02040503050406030204" pitchFamily="18" charset="0"/>
                                </a:rPr>
                                <m:t>𝑚</m:t>
                              </m:r>
                            </m:den>
                          </m:f>
                          <m:nary>
                            <m:naryPr>
                              <m:chr m:val="∑"/>
                              <m:ctrlPr>
                                <a:rPr lang="en-US" sz="2400" b="0" i="1" smtClean="0">
                                  <a:solidFill>
                                    <a:srgbClr val="FF0000"/>
                                  </a:solidFill>
                                  <a:latin typeface="Cambria Math" panose="02040503050406030204" pitchFamily="18" charset="0"/>
                                </a:rPr>
                              </m:ctrlPr>
                            </m:naryPr>
                            <m:sub>
                              <m:r>
                                <m:rPr>
                                  <m:brk m:alnAt="23"/>
                                </m:rPr>
                                <a:rPr lang="en-US" sz="2400" b="0" i="1" smtClean="0">
                                  <a:solidFill>
                                    <a:srgbClr val="FF0000"/>
                                  </a:solidFill>
                                  <a:latin typeface="Cambria Math" panose="02040503050406030204" pitchFamily="18" charset="0"/>
                                </a:rPr>
                                <m:t>𝑗</m:t>
                              </m:r>
                              <m:r>
                                <a:rPr lang="en-US" sz="2400" b="0" i="1" smtClean="0">
                                  <a:solidFill>
                                    <a:srgbClr val="FF0000"/>
                                  </a:solidFill>
                                  <a:latin typeface="Cambria Math" panose="02040503050406030204" pitchFamily="18" charset="0"/>
                                </a:rPr>
                                <m:t>=1</m:t>
                              </m:r>
                            </m:sub>
                            <m:sup>
                              <m:r>
                                <a:rPr lang="en-US" sz="2400" b="0" i="1" smtClean="0">
                                  <a:solidFill>
                                    <a:srgbClr val="FF0000"/>
                                  </a:solidFill>
                                  <a:latin typeface="Cambria Math" panose="02040503050406030204" pitchFamily="18" charset="0"/>
                                </a:rPr>
                                <m:t>𝑛</m:t>
                              </m:r>
                            </m:sup>
                            <m:e>
                              <m:sSubSup>
                                <m:sSubSupPr>
                                  <m:ctrlPr>
                                    <a:rPr lang="en-US" sz="2400" b="0" i="1" smtClean="0">
                                      <a:solidFill>
                                        <a:srgbClr val="FF0000"/>
                                      </a:solidFill>
                                      <a:latin typeface="Cambria Math" panose="02040503050406030204" pitchFamily="18" charset="0"/>
                                    </a:rPr>
                                  </m:ctrlPr>
                                </m:sSubSupPr>
                                <m:e>
                                  <m:r>
                                    <a:rPr lang="en-US" sz="2400" b="0" i="1" smtClean="0">
                                      <a:solidFill>
                                        <a:srgbClr val="FF0000"/>
                                      </a:solidFill>
                                      <a:latin typeface="Cambria Math" panose="02040503050406030204" pitchFamily="18" charset="0"/>
                                    </a:rPr>
                                    <m:t>𝑎</m:t>
                                  </m:r>
                                </m:e>
                                <m:sub>
                                  <m:r>
                                    <a:rPr lang="en-US" sz="2400" b="0" i="1" smtClean="0">
                                      <a:solidFill>
                                        <a:srgbClr val="FF0000"/>
                                      </a:solidFill>
                                      <a:latin typeface="Cambria Math" panose="02040503050406030204" pitchFamily="18" charset="0"/>
                                    </a:rPr>
                                    <m:t>𝑗</m:t>
                                  </m:r>
                                </m:sub>
                                <m:sup>
                                  <m:r>
                                    <a:rPr lang="en-US" sz="2400" b="0" i="1" smtClean="0">
                                      <a:solidFill>
                                        <a:srgbClr val="FF0000"/>
                                      </a:solidFill>
                                      <a:latin typeface="Cambria Math" panose="02040503050406030204" pitchFamily="18" charset="0"/>
                                    </a:rPr>
                                    <m:t>2</m:t>
                                  </m:r>
                                </m:sup>
                              </m:sSubSup>
                            </m:e>
                          </m:nary>
                        </m:e>
                      </m:nary>
                    </m:oMath>
                  </m:oMathPara>
                </a14:m>
                <a:endParaRPr lang="en-US" sz="2400" dirty="0">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F899458F-2251-D7E5-4CAD-42434EB217FE}"/>
                  </a:ext>
                </a:extLst>
              </p:cNvPr>
              <p:cNvSpPr txBox="1">
                <a:spLocks noRot="1" noChangeAspect="1" noMove="1" noResize="1" noEditPoints="1" noAdjustHandles="1" noChangeArrowheads="1" noChangeShapeType="1" noTextEdit="1"/>
              </p:cNvSpPr>
              <p:nvPr/>
            </p:nvSpPr>
            <p:spPr>
              <a:xfrm>
                <a:off x="1863409" y="3675473"/>
                <a:ext cx="7014754" cy="1899046"/>
              </a:xfrm>
              <a:prstGeom prst="rect">
                <a:avLst/>
              </a:prstGeom>
              <a:blipFill>
                <a:blip r:embed="rId2"/>
                <a:stretch>
                  <a:fillRect t="-26667" r="-4521" b="-89333"/>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7D6B539B-3F76-65BA-F9D9-ECB774398707}"/>
              </a:ext>
            </a:extLst>
          </p:cNvPr>
          <p:cNvSpPr txBox="1"/>
          <p:nvPr/>
        </p:nvSpPr>
        <p:spPr>
          <a:xfrm>
            <a:off x="948254" y="3675473"/>
            <a:ext cx="2056973"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Linear Regression</a:t>
            </a:r>
          </a:p>
        </p:txBody>
      </p:sp>
      <p:sp>
        <p:nvSpPr>
          <p:cNvPr id="6" name="TextBox 5">
            <a:extLst>
              <a:ext uri="{FF2B5EF4-FFF2-40B4-BE49-F238E27FC236}">
                <a16:creationId xmlns:a16="http://schemas.microsoft.com/office/drawing/2014/main" id="{AF168C86-4CDC-18A2-83E8-B5C7B87711D5}"/>
              </a:ext>
            </a:extLst>
          </p:cNvPr>
          <p:cNvSpPr txBox="1"/>
          <p:nvPr/>
        </p:nvSpPr>
        <p:spPr>
          <a:xfrm>
            <a:off x="7301289" y="5574519"/>
            <a:ext cx="2492029" cy="646331"/>
          </a:xfrm>
          <a:prstGeom prst="rect">
            <a:avLst/>
          </a:prstGeom>
          <a:noFill/>
        </p:spPr>
        <p:txBody>
          <a:bodyPr wrap="none" rtlCol="0">
            <a:spAutoFit/>
          </a:bodyPr>
          <a:lstStyle/>
          <a:p>
            <a:r>
              <a:rPr lang="en-US" dirty="0"/>
              <a:t>“Ridge regression”</a:t>
            </a:r>
          </a:p>
          <a:p>
            <a:r>
              <a:rPr lang="en-US" dirty="0"/>
              <a:t>“L2 norm regularization”</a:t>
            </a:r>
          </a:p>
        </p:txBody>
      </p:sp>
    </p:spTree>
    <p:extLst>
      <p:ext uri="{BB962C8B-B14F-4D97-AF65-F5344CB8AC3E}">
        <p14:creationId xmlns:p14="http://schemas.microsoft.com/office/powerpoint/2010/main" val="1435536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CA87C-CC15-BC1B-C0B6-BF7FF1E4BD56}"/>
              </a:ext>
            </a:extLst>
          </p:cNvPr>
          <p:cNvSpPr>
            <a:spLocks noGrp="1"/>
          </p:cNvSpPr>
          <p:nvPr>
            <p:ph type="title"/>
          </p:nvPr>
        </p:nvSpPr>
        <p:spPr/>
        <p:txBody>
          <a:bodyPr>
            <a:normAutofit fontScale="90000"/>
          </a:bodyPr>
          <a:lstStyle/>
          <a:p>
            <a:r>
              <a:rPr lang="en-US" dirty="0"/>
              <a:t>Lots of options for regularization that you might hear about</a:t>
            </a:r>
          </a:p>
        </p:txBody>
      </p:sp>
      <p:sp>
        <p:nvSpPr>
          <p:cNvPr id="3" name="Content Placeholder 2">
            <a:extLst>
              <a:ext uri="{FF2B5EF4-FFF2-40B4-BE49-F238E27FC236}">
                <a16:creationId xmlns:a16="http://schemas.microsoft.com/office/drawing/2014/main" id="{779D3CD1-9252-CBC1-A2AE-442A720CED66}"/>
              </a:ext>
            </a:extLst>
          </p:cNvPr>
          <p:cNvSpPr>
            <a:spLocks noGrp="1"/>
          </p:cNvSpPr>
          <p:nvPr>
            <p:ph idx="1"/>
          </p:nvPr>
        </p:nvSpPr>
        <p:spPr/>
        <p:txBody>
          <a:bodyPr/>
          <a:lstStyle/>
          <a:p>
            <a:r>
              <a:rPr lang="en-US" dirty="0"/>
              <a:t>Ridge regression: decrease coefficients (i.e. w </a:t>
            </a:r>
            <a:r>
              <a:rPr lang="en-US" dirty="0">
                <a:sym typeface="Wingdings" pitchFamily="2" charset="2"/>
              </a:rPr>
              <a:t> small)</a:t>
            </a:r>
            <a:endParaRPr lang="en-US" dirty="0"/>
          </a:p>
          <a:p>
            <a:endParaRPr lang="en-US" dirty="0"/>
          </a:p>
          <a:p>
            <a:endParaRPr lang="en-US" dirty="0"/>
          </a:p>
          <a:p>
            <a:r>
              <a:rPr lang="en-US" dirty="0"/>
              <a:t>Lasso regression: fewer coefficients (i.e. w </a:t>
            </a:r>
            <a:r>
              <a:rPr lang="en-US" dirty="0">
                <a:sym typeface="Wingdings" pitchFamily="2" charset="2"/>
              </a:rPr>
              <a:t> 0)</a:t>
            </a:r>
            <a:endParaRPr lang="en-US" dirty="0"/>
          </a:p>
          <a:p>
            <a:endParaRPr lang="en-US" dirty="0"/>
          </a:p>
          <a:p>
            <a:endParaRPr lang="en-US" dirty="0"/>
          </a:p>
          <a:p>
            <a:r>
              <a:rPr lang="en-US" dirty="0"/>
              <a:t>Elastic net regression</a:t>
            </a:r>
          </a:p>
        </p:txBody>
      </p:sp>
      <p:pic>
        <p:nvPicPr>
          <p:cNvPr id="4" name="Picture 3">
            <a:extLst>
              <a:ext uri="{FF2B5EF4-FFF2-40B4-BE49-F238E27FC236}">
                <a16:creationId xmlns:a16="http://schemas.microsoft.com/office/drawing/2014/main" id="{BF5E0161-6468-1D92-0C02-D6C64A756663}"/>
              </a:ext>
            </a:extLst>
          </p:cNvPr>
          <p:cNvPicPr>
            <a:picLocks noChangeAspect="1"/>
          </p:cNvPicPr>
          <p:nvPr/>
        </p:nvPicPr>
        <p:blipFill>
          <a:blip r:embed="rId2"/>
          <a:stretch>
            <a:fillRect/>
          </a:stretch>
        </p:blipFill>
        <p:spPr>
          <a:xfrm>
            <a:off x="4286250" y="1690688"/>
            <a:ext cx="4381500" cy="939800"/>
          </a:xfrm>
          <a:prstGeom prst="rect">
            <a:avLst/>
          </a:prstGeom>
        </p:spPr>
      </p:pic>
      <p:sp>
        <p:nvSpPr>
          <p:cNvPr id="5" name="TextBox 4">
            <a:extLst>
              <a:ext uri="{FF2B5EF4-FFF2-40B4-BE49-F238E27FC236}">
                <a16:creationId xmlns:a16="http://schemas.microsoft.com/office/drawing/2014/main" id="{383187F1-3772-21CA-17A9-128FC3C8DC79}"/>
              </a:ext>
            </a:extLst>
          </p:cNvPr>
          <p:cNvSpPr txBox="1"/>
          <p:nvPr/>
        </p:nvSpPr>
        <p:spPr>
          <a:xfrm>
            <a:off x="9462445" y="1168419"/>
            <a:ext cx="2641685" cy="1754326"/>
          </a:xfrm>
          <a:prstGeom prst="rect">
            <a:avLst/>
          </a:prstGeom>
          <a:noFill/>
        </p:spPr>
        <p:txBody>
          <a:bodyPr wrap="square" rtlCol="0">
            <a:spAutoFit/>
          </a:bodyPr>
          <a:lstStyle/>
          <a:p>
            <a:pPr marL="285750" indent="-285750">
              <a:buFontTx/>
              <a:buChar char="-"/>
            </a:pPr>
            <a:r>
              <a:rPr lang="en-US" dirty="0"/>
              <a:t>From </a:t>
            </a:r>
            <a:r>
              <a:rPr lang="en-US" dirty="0" err="1"/>
              <a:t>sklearn</a:t>
            </a:r>
            <a:r>
              <a:rPr lang="en-US" dirty="0"/>
              <a:t> API</a:t>
            </a:r>
          </a:p>
          <a:p>
            <a:pPr marL="285750" indent="-285750">
              <a:buFontTx/>
              <a:buChar char="-"/>
            </a:pPr>
            <a:r>
              <a:rPr lang="en-US" dirty="0" err="1"/>
              <a:t>Xw</a:t>
            </a:r>
            <a:r>
              <a:rPr lang="en-US" dirty="0"/>
              <a:t> is the prediction from our function f (i.e. f(x) that we are comparing to true labels y)</a:t>
            </a:r>
          </a:p>
        </p:txBody>
      </p:sp>
      <p:pic>
        <p:nvPicPr>
          <p:cNvPr id="6" name="Picture 5">
            <a:extLst>
              <a:ext uri="{FF2B5EF4-FFF2-40B4-BE49-F238E27FC236}">
                <a16:creationId xmlns:a16="http://schemas.microsoft.com/office/drawing/2014/main" id="{CE812584-FCF3-472D-F4FB-15095EE11229}"/>
              </a:ext>
            </a:extLst>
          </p:cNvPr>
          <p:cNvPicPr>
            <a:picLocks noChangeAspect="1"/>
          </p:cNvPicPr>
          <p:nvPr/>
        </p:nvPicPr>
        <p:blipFill>
          <a:blip r:embed="rId3"/>
          <a:stretch>
            <a:fillRect/>
          </a:stretch>
        </p:blipFill>
        <p:spPr>
          <a:xfrm>
            <a:off x="4154170" y="3188288"/>
            <a:ext cx="4705350" cy="1104106"/>
          </a:xfrm>
          <a:prstGeom prst="rect">
            <a:avLst/>
          </a:prstGeom>
        </p:spPr>
      </p:pic>
      <p:sp>
        <p:nvSpPr>
          <p:cNvPr id="7" name="TextBox 6">
            <a:extLst>
              <a:ext uri="{FF2B5EF4-FFF2-40B4-BE49-F238E27FC236}">
                <a16:creationId xmlns:a16="http://schemas.microsoft.com/office/drawing/2014/main" id="{A374EF6B-1D8E-B028-D8B5-612CEA9FB31E}"/>
              </a:ext>
            </a:extLst>
          </p:cNvPr>
          <p:cNvSpPr txBox="1"/>
          <p:nvPr/>
        </p:nvSpPr>
        <p:spPr>
          <a:xfrm>
            <a:off x="6401788" y="2427665"/>
            <a:ext cx="2781467" cy="369332"/>
          </a:xfrm>
          <a:prstGeom prst="rect">
            <a:avLst/>
          </a:prstGeom>
          <a:noFill/>
        </p:spPr>
        <p:txBody>
          <a:bodyPr wrap="none" rtlCol="0">
            <a:spAutoFit/>
          </a:bodyPr>
          <a:lstStyle/>
          <a:p>
            <a:r>
              <a:rPr lang="en-US" dirty="0"/>
              <a:t>||x||2 = Euclidean distance</a:t>
            </a:r>
          </a:p>
        </p:txBody>
      </p:sp>
      <p:sp>
        <p:nvSpPr>
          <p:cNvPr id="8" name="TextBox 7">
            <a:extLst>
              <a:ext uri="{FF2B5EF4-FFF2-40B4-BE49-F238E27FC236}">
                <a16:creationId xmlns:a16="http://schemas.microsoft.com/office/drawing/2014/main" id="{90F8DF73-BA98-EE56-E0A7-540B40063864}"/>
              </a:ext>
            </a:extLst>
          </p:cNvPr>
          <p:cNvSpPr txBox="1"/>
          <p:nvPr/>
        </p:nvSpPr>
        <p:spPr>
          <a:xfrm>
            <a:off x="7538677" y="4027016"/>
            <a:ext cx="2641685" cy="369332"/>
          </a:xfrm>
          <a:prstGeom prst="rect">
            <a:avLst/>
          </a:prstGeom>
          <a:noFill/>
        </p:spPr>
        <p:txBody>
          <a:bodyPr wrap="none" rtlCol="0">
            <a:spAutoFit/>
          </a:bodyPr>
          <a:lstStyle/>
          <a:p>
            <a:r>
              <a:rPr lang="en-US" dirty="0"/>
              <a:t>||x||</a:t>
            </a:r>
            <a:r>
              <a:rPr lang="en-US" baseline="-25000" dirty="0"/>
              <a:t>1 </a:t>
            </a:r>
            <a:r>
              <a:rPr lang="en-US" dirty="0"/>
              <a:t>Manhattan distance</a:t>
            </a:r>
          </a:p>
        </p:txBody>
      </p:sp>
      <p:pic>
        <p:nvPicPr>
          <p:cNvPr id="9" name="Picture 8">
            <a:extLst>
              <a:ext uri="{FF2B5EF4-FFF2-40B4-BE49-F238E27FC236}">
                <a16:creationId xmlns:a16="http://schemas.microsoft.com/office/drawing/2014/main" id="{A9A0BAA5-A0CA-E18B-9FD0-6826DDC6FF90}"/>
              </a:ext>
            </a:extLst>
          </p:cNvPr>
          <p:cNvPicPr>
            <a:picLocks noChangeAspect="1"/>
          </p:cNvPicPr>
          <p:nvPr/>
        </p:nvPicPr>
        <p:blipFill>
          <a:blip r:embed="rId4"/>
          <a:stretch>
            <a:fillRect/>
          </a:stretch>
        </p:blipFill>
        <p:spPr>
          <a:xfrm>
            <a:off x="2311400" y="4754866"/>
            <a:ext cx="7772400" cy="1186372"/>
          </a:xfrm>
          <a:prstGeom prst="rect">
            <a:avLst/>
          </a:prstGeom>
        </p:spPr>
      </p:pic>
      <p:sp>
        <p:nvSpPr>
          <p:cNvPr id="10" name="TextBox 9">
            <a:extLst>
              <a:ext uri="{FF2B5EF4-FFF2-40B4-BE49-F238E27FC236}">
                <a16:creationId xmlns:a16="http://schemas.microsoft.com/office/drawing/2014/main" id="{46EEA822-FF9E-52FD-C9FE-B2944E68A150}"/>
              </a:ext>
            </a:extLst>
          </p:cNvPr>
          <p:cNvSpPr txBox="1"/>
          <p:nvPr/>
        </p:nvSpPr>
        <p:spPr>
          <a:xfrm>
            <a:off x="4399477" y="5756572"/>
            <a:ext cx="3393045" cy="369332"/>
          </a:xfrm>
          <a:prstGeom prst="rect">
            <a:avLst/>
          </a:prstGeom>
          <a:noFill/>
        </p:spPr>
        <p:txBody>
          <a:bodyPr wrap="none" rtlCol="0">
            <a:spAutoFit/>
          </a:bodyPr>
          <a:lstStyle/>
          <a:p>
            <a:r>
              <a:rPr lang="en-US" dirty="0"/>
              <a:t>Tradeoff between Lasso and Ridge</a:t>
            </a:r>
          </a:p>
        </p:txBody>
      </p:sp>
    </p:spTree>
    <p:extLst>
      <p:ext uri="{BB962C8B-B14F-4D97-AF65-F5344CB8AC3E}">
        <p14:creationId xmlns:p14="http://schemas.microsoft.com/office/powerpoint/2010/main" val="175752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F96A0-7727-64AC-3032-E67DEFA73456}"/>
              </a:ext>
            </a:extLst>
          </p:cNvPr>
          <p:cNvSpPr>
            <a:spLocks noGrp="1"/>
          </p:cNvSpPr>
          <p:nvPr>
            <p:ph type="title"/>
          </p:nvPr>
        </p:nvSpPr>
        <p:spPr/>
        <p:txBody>
          <a:bodyPr>
            <a:noAutofit/>
          </a:bodyPr>
          <a:lstStyle/>
          <a:p>
            <a:r>
              <a:rPr lang="en-US" sz="3600" dirty="0"/>
              <a:t>Use the cheat sheet if you want to try a more complex model!</a:t>
            </a:r>
          </a:p>
        </p:txBody>
      </p:sp>
      <p:pic>
        <p:nvPicPr>
          <p:cNvPr id="4" name="Picture 3">
            <a:extLst>
              <a:ext uri="{FF2B5EF4-FFF2-40B4-BE49-F238E27FC236}">
                <a16:creationId xmlns:a16="http://schemas.microsoft.com/office/drawing/2014/main" id="{310DBF36-C911-D67A-AD0D-C530B0F678CA}"/>
              </a:ext>
            </a:extLst>
          </p:cNvPr>
          <p:cNvPicPr>
            <a:picLocks noChangeAspect="1"/>
          </p:cNvPicPr>
          <p:nvPr/>
        </p:nvPicPr>
        <p:blipFill>
          <a:blip r:embed="rId2"/>
          <a:stretch>
            <a:fillRect/>
          </a:stretch>
        </p:blipFill>
        <p:spPr>
          <a:xfrm>
            <a:off x="678634" y="1007395"/>
            <a:ext cx="10893995" cy="5726831"/>
          </a:xfrm>
          <a:prstGeom prst="rect">
            <a:avLst/>
          </a:prstGeom>
        </p:spPr>
      </p:pic>
    </p:spTree>
    <p:extLst>
      <p:ext uri="{BB962C8B-B14F-4D97-AF65-F5344CB8AC3E}">
        <p14:creationId xmlns:p14="http://schemas.microsoft.com/office/powerpoint/2010/main" val="1856381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5A16E-AC98-6B09-190F-A69B2BF2F2B0}"/>
              </a:ext>
            </a:extLst>
          </p:cNvPr>
          <p:cNvSpPr>
            <a:spLocks noGrp="1"/>
          </p:cNvSpPr>
          <p:nvPr>
            <p:ph type="title"/>
          </p:nvPr>
        </p:nvSpPr>
        <p:spPr/>
        <p:txBody>
          <a:bodyPr>
            <a:normAutofit fontScale="90000"/>
          </a:bodyPr>
          <a:lstStyle/>
          <a:p>
            <a:r>
              <a:rPr lang="en-US" dirty="0">
                <a:solidFill>
                  <a:srgbClr val="FF0000"/>
                </a:solidFill>
              </a:rPr>
              <a:t>Is your model overfitting, underfitting, or performing well?</a:t>
            </a:r>
          </a:p>
        </p:txBody>
      </p:sp>
      <p:sp>
        <p:nvSpPr>
          <p:cNvPr id="3" name="Content Placeholder 2">
            <a:extLst>
              <a:ext uri="{FF2B5EF4-FFF2-40B4-BE49-F238E27FC236}">
                <a16:creationId xmlns:a16="http://schemas.microsoft.com/office/drawing/2014/main" id="{EFA64DD1-26B3-05C3-67F7-82F64F050378}"/>
              </a:ext>
            </a:extLst>
          </p:cNvPr>
          <p:cNvSpPr>
            <a:spLocks noGrp="1"/>
          </p:cNvSpPr>
          <p:nvPr>
            <p:ph idx="1"/>
          </p:nvPr>
        </p:nvSpPr>
        <p:spPr/>
        <p:txBody>
          <a:bodyPr/>
          <a:lstStyle/>
          <a:p>
            <a:r>
              <a:rPr lang="en-US" dirty="0"/>
              <a:t>You and your partner should discuss with one other pair in your company</a:t>
            </a:r>
          </a:p>
          <a:p>
            <a:r>
              <a:rPr lang="en-US" dirty="0"/>
              <a:t>If your model is overfitting or underfitting, decide on a technique to try to improve your model</a:t>
            </a:r>
          </a:p>
          <a:p>
            <a:r>
              <a:rPr lang="en-US" dirty="0"/>
              <a:t>If your model is performing well, try to make it even better with a small change in either direction, and be ready to defend its performance!</a:t>
            </a:r>
          </a:p>
          <a:p>
            <a:r>
              <a:rPr lang="en-US" dirty="0"/>
              <a:t>Help each other!</a:t>
            </a:r>
          </a:p>
          <a:p>
            <a:r>
              <a:rPr lang="en-US" dirty="0"/>
              <a:t>Ask a TA if you are unsure how your model is doing</a:t>
            </a:r>
          </a:p>
        </p:txBody>
      </p:sp>
    </p:spTree>
    <p:extLst>
      <p:ext uri="{BB962C8B-B14F-4D97-AF65-F5344CB8AC3E}">
        <p14:creationId xmlns:p14="http://schemas.microsoft.com/office/powerpoint/2010/main" val="2264290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BEC91-3921-3903-048A-3E57124072C9}"/>
              </a:ext>
            </a:extLst>
          </p:cNvPr>
          <p:cNvSpPr>
            <a:spLocks noGrp="1"/>
          </p:cNvSpPr>
          <p:nvPr>
            <p:ph type="title"/>
          </p:nvPr>
        </p:nvSpPr>
        <p:spPr/>
        <p:txBody>
          <a:bodyPr/>
          <a:lstStyle/>
          <a:p>
            <a:r>
              <a:rPr lang="en-US" dirty="0"/>
              <a:t>Final push on final project!	</a:t>
            </a:r>
          </a:p>
        </p:txBody>
      </p:sp>
      <p:sp>
        <p:nvSpPr>
          <p:cNvPr id="3" name="Content Placeholder 2">
            <a:extLst>
              <a:ext uri="{FF2B5EF4-FFF2-40B4-BE49-F238E27FC236}">
                <a16:creationId xmlns:a16="http://schemas.microsoft.com/office/drawing/2014/main" id="{61569142-1292-632B-2204-492602D50090}"/>
              </a:ext>
            </a:extLst>
          </p:cNvPr>
          <p:cNvSpPr>
            <a:spLocks noGrp="1"/>
          </p:cNvSpPr>
          <p:nvPr>
            <p:ph idx="1"/>
          </p:nvPr>
        </p:nvSpPr>
        <p:spPr>
          <a:xfrm>
            <a:off x="135467" y="1185332"/>
            <a:ext cx="11907597" cy="5672667"/>
          </a:xfrm>
        </p:spPr>
        <p:txBody>
          <a:bodyPr>
            <a:normAutofit/>
          </a:bodyPr>
          <a:lstStyle/>
          <a:p>
            <a:r>
              <a:rPr lang="en-US" dirty="0"/>
              <a:t>Final notebooks due on </a:t>
            </a:r>
            <a:r>
              <a:rPr lang="en-US" b="1" dirty="0">
                <a:solidFill>
                  <a:srgbClr val="FF0000"/>
                </a:solidFill>
              </a:rPr>
              <a:t>Tuesday MIDNIGHT May 5</a:t>
            </a:r>
          </a:p>
          <a:p>
            <a:pPr lvl="1"/>
            <a:r>
              <a:rPr lang="en-US" dirty="0"/>
              <a:t>You should try to </a:t>
            </a:r>
            <a:r>
              <a:rPr lang="en-US" dirty="0">
                <a:solidFill>
                  <a:srgbClr val="FF0000"/>
                </a:solidFill>
              </a:rPr>
              <a:t>make AT LEAST ONE improvement </a:t>
            </a:r>
            <a:r>
              <a:rPr lang="en-US" dirty="0"/>
              <a:t>to your model to lower errors before predicting on test data</a:t>
            </a:r>
          </a:p>
          <a:p>
            <a:pPr lvl="2"/>
            <a:r>
              <a:rPr lang="en-US" dirty="0"/>
              <a:t>If your model performs poorly no matter what you try, you should explain in conclusions/future directions why you think that is. </a:t>
            </a:r>
          </a:p>
          <a:p>
            <a:pPr lvl="1"/>
            <a:r>
              <a:rPr lang="en-US" dirty="0"/>
              <a:t>Final </a:t>
            </a:r>
            <a:r>
              <a:rPr lang="en-US" dirty="0">
                <a:solidFill>
                  <a:srgbClr val="FF0000"/>
                </a:solidFill>
              </a:rPr>
              <a:t>predictions on test data </a:t>
            </a:r>
            <a:r>
              <a:rPr lang="en-US" dirty="0"/>
              <a:t>reported with error estimates/</a:t>
            </a:r>
            <a:r>
              <a:rPr lang="en-US" dirty="0">
                <a:solidFill>
                  <a:srgbClr val="FF0000"/>
                </a:solidFill>
              </a:rPr>
              <a:t>metrics</a:t>
            </a:r>
          </a:p>
          <a:p>
            <a:pPr lvl="1"/>
            <a:r>
              <a:rPr lang="en-US" dirty="0"/>
              <a:t>Explore the literature to see if you can </a:t>
            </a:r>
            <a:r>
              <a:rPr lang="en-US" dirty="0">
                <a:solidFill>
                  <a:srgbClr val="FF0000"/>
                </a:solidFill>
              </a:rPr>
              <a:t>externally validate</a:t>
            </a:r>
            <a:r>
              <a:rPr lang="en-US" dirty="0"/>
              <a:t> your model results (i.e. does the literature draw the same conclusions as you?)</a:t>
            </a:r>
          </a:p>
          <a:p>
            <a:pPr lvl="1"/>
            <a:r>
              <a:rPr lang="en-US" dirty="0"/>
              <a:t>What do your model predictions mean for answering your </a:t>
            </a:r>
            <a:r>
              <a:rPr lang="en-US" dirty="0">
                <a:solidFill>
                  <a:srgbClr val="FF0000"/>
                </a:solidFill>
              </a:rPr>
              <a:t>project question</a:t>
            </a:r>
            <a:r>
              <a:rPr lang="en-US" dirty="0"/>
              <a:t>?</a:t>
            </a:r>
          </a:p>
          <a:p>
            <a:pPr lvl="1"/>
            <a:r>
              <a:rPr lang="en-US" dirty="0">
                <a:solidFill>
                  <a:srgbClr val="FF0000"/>
                </a:solidFill>
              </a:rPr>
              <a:t>Ethics</a:t>
            </a:r>
            <a:r>
              <a:rPr lang="en-US" dirty="0"/>
              <a:t> and </a:t>
            </a:r>
            <a:r>
              <a:rPr lang="en-US" dirty="0">
                <a:solidFill>
                  <a:srgbClr val="FF0000"/>
                </a:solidFill>
              </a:rPr>
              <a:t>conclusions</a:t>
            </a:r>
            <a:r>
              <a:rPr lang="en-US" dirty="0"/>
              <a:t> section of the notebook</a:t>
            </a:r>
          </a:p>
          <a:p>
            <a:r>
              <a:rPr lang="en-US" dirty="0"/>
              <a:t>KAMEN: Presentations on </a:t>
            </a:r>
            <a:r>
              <a:rPr lang="en-US" b="1" dirty="0">
                <a:solidFill>
                  <a:srgbClr val="FF0000"/>
                </a:solidFill>
              </a:rPr>
              <a:t>Tuesday 2PM</a:t>
            </a:r>
          </a:p>
        </p:txBody>
      </p:sp>
    </p:spTree>
    <p:extLst>
      <p:ext uri="{BB962C8B-B14F-4D97-AF65-F5344CB8AC3E}">
        <p14:creationId xmlns:p14="http://schemas.microsoft.com/office/powerpoint/2010/main" val="198858543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3066</TotalTime>
  <Words>971</Words>
  <Application>Microsoft Macintosh PowerPoint</Application>
  <PresentationFormat>Widescreen</PresentationFormat>
  <Paragraphs>103</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-apple-system</vt:lpstr>
      <vt:lpstr>Aptos</vt:lpstr>
      <vt:lpstr>Aptos Display</vt:lpstr>
      <vt:lpstr>Arial</vt:lpstr>
      <vt:lpstr>Calibri</vt:lpstr>
      <vt:lpstr>Cambria Math</vt:lpstr>
      <vt:lpstr>Google Sans</vt:lpstr>
      <vt:lpstr>Wingdings</vt:lpstr>
      <vt:lpstr>1_Office Theme</vt:lpstr>
      <vt:lpstr>Module 4  Lecture 7   How do I make my ML model better?</vt:lpstr>
      <vt:lpstr>How do I fix my model? (Validation step)</vt:lpstr>
      <vt:lpstr>Picking the right model: in sample vs out of sample error</vt:lpstr>
      <vt:lpstr>What do I do if my model is overfitting?</vt:lpstr>
      <vt:lpstr>Regularization on regression models </vt:lpstr>
      <vt:lpstr>How do we implement regularization?</vt:lpstr>
      <vt:lpstr>Lots of options for regularization that you might hear about</vt:lpstr>
      <vt:lpstr>Use the cheat sheet if you want to try a more complex model!</vt:lpstr>
      <vt:lpstr>Is your model overfitting, underfitting, or performing well?</vt:lpstr>
      <vt:lpstr>Final push on final project!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3 - Cancer</dc:title>
  <dc:creator>Microsoft Office User</dc:creator>
  <cp:lastModifiedBy>Microsoft Office User</cp:lastModifiedBy>
  <cp:revision>341</cp:revision>
  <dcterms:created xsi:type="dcterms:W3CDTF">2025-10-13T17:07:27Z</dcterms:created>
  <dcterms:modified xsi:type="dcterms:W3CDTF">2026-04-27T18:14:13Z</dcterms:modified>
</cp:coreProperties>
</file>