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4"/>
  </p:notesMasterIdLst>
  <p:sldIdLst>
    <p:sldId id="384" r:id="rId2"/>
    <p:sldId id="592" r:id="rId3"/>
    <p:sldId id="594" r:id="rId4"/>
    <p:sldId id="597" r:id="rId5"/>
    <p:sldId id="599" r:id="rId6"/>
    <p:sldId id="598" r:id="rId7"/>
    <p:sldId id="600" r:id="rId8"/>
    <p:sldId id="595" r:id="rId9"/>
    <p:sldId id="601" r:id="rId10"/>
    <p:sldId id="602" r:id="rId11"/>
    <p:sldId id="593" r:id="rId12"/>
    <p:sldId id="59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3"/>
    <p:restoredTop sz="85108"/>
  </p:normalViewPr>
  <p:slideViewPr>
    <p:cSldViewPr snapToGrid="0">
      <p:cViewPr varScale="1">
        <p:scale>
          <a:sx n="127" d="100"/>
          <a:sy n="127" d="100"/>
        </p:scale>
        <p:origin x="21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03:08:02.934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6603 24575,'0'-65'0,"0"2"0,0 8 0,0 16 0,0 13 0,0 4 0,0-5 0,0-8 0,3 2 0,0 7 0,-1 9 0,3 8 0,-3 3 0,1 1 0,-1-14 0,-2-18 0,0-17 0,0-7 0,0 9 0,0 13 0,0 14 0,0 8 0,0-3 0,0-1 0,0-4 0,0 2 0,0 7 0,2 2 0,2-6 0,5-12 0,5-10 0,1-5 0,0 4 0,-3 10 0,-3 10 0,0 1 0,2 0 0,4-8 0,4-10 0,2-4 0,3-4 0,0 4 0,-1 5 0,0 3 0,0 2 0,-2 0 0,-1-2 0,0 0 0,0-1 0,1 4 0,-1 0 0,-3 1 0,1-1 0,2-3 0,-2 0 0,1 3 0,1 0 0,0 4 0,3-1 0,-1 1 0,-2 4 0,-4 4 0,-2 3 0,-2 3 0,3-5 0,3-3 0,-1-2 0,0-1 0,-5 4 0,-3 7 0,-3 5 0,2-1 0,3-4 0,2-7 0,4-7 0,-1-3 0,-2-1 0,0 3 0,-5 3 0,-3 1 0,-1-6 0,1-16 0,0-16 0,-1-9 0,-2 1 0,-3 14 0,0 17 0,0 13 0,0 1 0,0-14 0,3-15 0,0-11 0,1-3 0,-2 6 0,-2 5 0,0 0 0,0-5 0,0-12 0,0-12 0,0-2 0,0 1 0,0 8 0,0 9 0,0 1 0,0-5 0,0-9 0,0-10 0,0-6 0,0 3 0,0 6 0,0 8 0,0 9 0,0 6 0,0 3 0,0 1 0,3 3 0,5 6 0,4 5 0,6 3 0,3-1 0,4-8 0,3 0 0,3 2 0,1 5 0,-1 10 0,1 7 0,0 3 0,3 1 0,0 1 0,-4 3 0,-4 7 0,-4 6 0,1 6 0,3 4 0,1 2 0,0 0 0,-6 0 0,-6 0 0,-4 0 0,-3 0 0,-2 6 0,1 6 0,-3 6 0,-3 5 0,0 0 0,-2 3 0,0 3 0,2 4 0,2 3 0,1 1 0,5 0 0,1 2 0,6 3 0,0 1 0,1-2 0,0-1 0,-2-6 0,-1-5 0,-1-3 0,3-3 0,3 2 0,1 2 0,2 3 0,0 2 0,0 2 0,-1-1 0,1-4 0,1-3 0,7-2 0,5 0 0,2 0 0,0 1 0,-3-4 0,-4-4 0,-7-6 0,0-7 0,11-2 0,19-2 0,24 0 0,8 0 0,2 5 0,-10 5 0,-12 4 0,-5 2 0,-8-3 0,3-2 0,0-3 0,-6-2 0,-4-3 0,-9-2 0,-5-1 0,4 0 0,12 0 0,13 0 0,4 0 0,-8 0 0,-15 0 0,-10-5 0,5-8 0,14-15 0,15-17 0,2-7 0,-12 0 0,-16 12 0,-16 12 0,-4-1 0,0-1 0,-3-5 0,1-12 0,1-6 0,-4-4 0,1 0 0,-6 18 0,-6 14 0,-1 8 0,-2 5 0,5-9 0,8-14 0,6-18 0,6-21 0,0-7 0,1 4 0,-2 10 0,0 12 0,0 7 0,4 1 0,1 2 0,-1 5 0,-4 11 0,-9 2 0,-1-12 0,4-20 0,12-19 0,12-16 0,14-1 0,10-2 0,11 7 0,6 21 0,4 16 0,4 17 0,-2 11 0,-5 6 0,-8 4 0,-9 5 0,-6 0 0,-6 4 0,-4 3 0,-3 0 0,0 1 0,0-1 0,3-1 0,1 2 0,5 2 0,3 0 0,3 0 0,3 0 0,-4 4 0,-2 8 0,-5 7 0,-3 5 0,-3 2 0,-5 3 0,-2 6 0,-3 8 0,0 6 0,-3 2 0,1-3 0,-4-1 0,0-3 0,-2-2 0,0 2 0,3 1 0,0 1 0,1-1 0,0-5 0,-3-6 0,-1-4 0,0-3 0,5-3 0,9 1 0,4 1 0,3 0 0,-3-1 0,-8-3 0,0-3 0,-2-4 0,2-3 0,3-1 0,1-1 0,3-2 0,3-2 0,5-3 0,9 0 0,5 1 0,-1-1 0,-9 0 0,-7-3 0,0 0 0,6-13 0,16-16 0,3-14 0,-6-11 0,-14 7 0,-16 4 0,-4-1 0,3-15 0,13-25 0,9-17 0,-2 1 0,-9 20 0,-17 28 0,-15 23 0,-6 10 0,-1 2 0,4-1 0,2-1 0,-4 3 0,-6 7 0,-6 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02:39:49.842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3072 24575,'57'-26'0,"-1"0"0,-16 12 0,17-13 0,3-4 0,8-6 0,2-1 0,-14 7 0,1-1 0,-12 9 0,0 0 0,43-18 0,-9 5 0,-14 7 0,-10 6 0,-8 2 0,-4 0 0,5-5 0,3-2 0,0 3 0,-3 2 0,-7 4 0,-5 0 0,-1-1 0,0-2 0,1-2 0,0 0 0,1 0 0,-1 2 0,-2 0 0,0 0 0,2 1 0,4-1 0,5-1 0,3 0 0,0-2 0,3 0 0,1-3 0,-1-1 0,-2 2 0,-1 4 0,-2 1 0,-1 1 0,-1-2 0,-2 2 0,-6 5 0,-6 6 0,-9 5 0,-5 3 0,6-3 0,17-9 0,17-11 0,15-9 0,3-1 0,-6 3 0,-8 5 0,-7 6 0,-3 0 0,0 2 0,5-3 0,1-3 0,2 0 0,1-1 0,-2 1 0,2 1 0,-5 0 0,-3 0 0,-5 0 0,-3-1 0,0-1 0,0-1 0,1-1 0,1 0 0,3-2 0,5-2 0,9-5 0,7-6 0,1-1 0,-1 2 0,-9 3 0,-7 5 0,-1 1 0,-4 1 0,4-1 0,-1 0 0,1 0 0,3-1 0,3-3 0,6-4 0,7-2 0,1-1 0,-3-2 0,-8 4 0,-7 1 0,-3 3 0,1 0 0,5-5 0,6-4 0,5-2 0,3-2 0,-2 5 0,-6 3 0,-3 7 0,-9 6 0,-7 4 0,-6 4 0,-7 4 0,-3 2 0,-5 4 0,-6 5 0,-5 3 0,-6 3 0,-4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02:39:54.277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4276 24575,'0'-33'0,"4"-13"0,4-13 0,2-9 0,3-1 0,-1-2 0,3-4 0,2-3 0,2 0 0,0 3 0,0 4 0,0 2 0,-1 0 0,1-2 0,0-6 0,1-1 0,-1 3 0,-1 8 0,0 11 0,-1 9 0,0 8 0,-1 3 0,2-1 0,3-5 0,4-3 0,3-3 0,-1-2 0,2-1 0,0-4 0,4-6 0,3-3 0,0-1 0,3 1 0,-2 4 0,-1 4 0,-3 3 0,-6 7 0,1 3 0,-1 1 0,2 1 0,1-1 0,5-2 0,2 0 0,4-1 0,2-1 0,4 1 0,0 1 0,7-2 0,3-4 0,3-4 0,6-4 0,-2 2 0,-4 3 0,-7 5 0,-8 4 0,-3 5 0,-2 1 0,4 0 0,8-2 0,9-4 0,11-4 0,4-1 0,2 3 0,-5 3 0,-9 3 0,-2 4 0,1 2 0,9-2 0,9 0 0,8-1 0,-41 17 0,1-1 0,3-2 0,1-2 0,-1 0 0,1-1 0,0-1 0,-1-1 0,0 1 0,0 1 0,-2 2 0,1 1 0,0 2 0,-1 0 0,-1 4 0,0 1 0,45-10 0,-4 1 0,-3 2 0,-3 0 0,-4-1 0,-3 2 0,0 2 0,-3 3 0,-1 4 0,-2 4 0,-3 1 0,-1 1 0,-5-1 0,-5 2 0,-10 1 0,-12 1 0,-10 1 0,-4 0 0,2 0 0,6 1 0,0 1 0,-4 1 0,-7 0 0,-6 0 0,-5 0 0,-4 2 0,-3 1 0,-2 0 0,1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02:40:02.726"/>
    </inkml:context>
    <inkml:brush xml:id="br0">
      <inkml:brushProperty name="width" value="0.1" units="cm"/>
      <inkml:brushProperty name="height" value="0.1" units="cm"/>
      <inkml:brushProperty name="color" value="#66CC00"/>
    </inkml:brush>
  </inkml:definitions>
  <inkml:trace contextRef="#ctx0" brushRef="#br0">1 4180 24575,'0'-41'0,"0"1"0,0 5 0,0 10 0,0 9 0,0 2 0,0-3 0,0-5 0,1 1 0,1 4 0,0 6 0,1 6 0,-1 1 0,-1 1 0,1-9 0,-2-11 0,0-12 0,0-4 0,0 6 0,0 9 0,0 8 0,0 6 0,0-3 0,0-1 0,0-2 0,0 2 0,0 4 0,1 1 0,2-4 0,3-7 0,3-7 0,1-2 0,0 1 0,-3 8 0,-1 5 0,1 1 0,0 1 0,3-7 0,2-5 0,2-3 0,2-2 0,-1 2 0,1 3 0,-1 3 0,0 0 0,-1 0 0,-1 0 0,0-1 0,1-1 0,-1 3 0,0 1 0,-1-1 0,-1 0 0,3-1 0,-3-1 0,2 2 0,0 0 0,0 3 0,2-1 0,0 0 0,-1 4 0,-4 1 0,-1 3 0,-1 1 0,2-2 0,2-2 0,-1-3 0,0 1 0,-3 2 0,-2 4 0,-2 4 0,1-1 0,3-2 0,0-5 0,3-5 0,-1-1 0,0-1 0,-1 2 0,-3 3 0,-2-1 0,-1-4 0,1-9 0,0-10 0,0-7 0,-3 2 0,-1 8 0,0 11 0,0 9 0,0-1 0,0-8 0,2-9 0,1-7 0,-1-3 0,0 5 0,-2 2 0,0 1 0,0-4 0,0-7 0,0-7 0,0-3 0,0 2 0,0 5 0,0 6 0,0-1 0,0-1 0,0-7 0,0-6 0,0-5 0,0 4 0,0 2 0,0 6 0,0 6 0,0 3 0,0 2 0,0 1 0,1 1 0,5 5 0,2 3 0,4 2 0,2-1 0,2-5 0,3 0 0,1 1 0,1 3 0,-1 7 0,1 4 0,0 2 0,2 1 0,1 0 0,-4 2 0,-2 4 0,-3 5 0,1 3 0,1 3 0,2 1 0,-1 0 0,-3 0 0,-4 0 0,-4 0 0,-1 0 0,-1 3 0,0 5 0,-2 4 0,-1 2 0,-1 1 0,-1 1 0,0 3 0,2 2 0,0 1 0,2 1 0,2 1 0,1 1 0,4 1 0,1 1 0,0 0 0,0-2 0,-2-4 0,0-2 0,-1-3 0,2-1 0,2 1 0,1 0 0,1 3 0,0 2 0,0 0 0,0 0 0,0-2 0,1-3 0,5-1 0,2 0 0,2 1 0,1-1 0,-3-1 0,-3-3 0,-5-5 0,1-3 0,7-2 0,13-1 0,15 0 0,6 0 0,1 4 0,-6 2 0,-9 3 0,-3 1 0,-5-2 0,2-1 0,0-2 0,-4-1 0,-2-2 0,-8-2 0,-1 0 0,1 0 0,9 0 0,8 0 0,3 0 0,-5 0 0,-11 0 0,-5-3 0,2-5 0,9-10 0,11-10 0,0-5 0,-7 0 0,-10 8 0,-11 7 0,-3 0 0,0-2 0,-2-1 0,1-9 0,1-4 0,-3-2 0,0 0 0,-3 11 0,-5 10 0,0 4 0,-1 3 0,3-5 0,5-9 0,4-12 0,4-13 0,1-4 0,-1 2 0,0 7 0,-1 7 0,1 5 0,2 0 0,1 1 0,-1 4 0,-3 6 0,-5 3 0,-1-9 0,3-12 0,6-13 0,10-9 0,9-2 0,6 0 0,7 4 0,5 13 0,1 11 0,4 10 0,-1 7 0,-4 4 0,-6 3 0,-5 2 0,-4 1 0,-4 2 0,-3 2 0,-1 1 0,-1-1 0,0 0 0,2 0 0,1 0 0,3 2 0,3 0 0,1 0 0,2 0 0,-3 3 0,-1 5 0,-3 4 0,-2 3 0,-2 2 0,-3 1 0,-2 4 0,-1 5 0,-1 4 0,-1 1 0,-1-1 0,-1-1 0,-1-2 0,-1-2 0,0 2 0,2 0 0,1 2 0,-1-2 0,1-2 0,-3-5 0,1-2 0,-1-2 0,3-2 0,6 1 0,4 0 0,1 1 0,-3-1 0,-4-3 0,0-1 0,-2-2 0,2-2 0,2-1 0,0-1 0,2-1 0,2-1 0,4-2 0,5 0 0,4 0 0,-1 0 0,-5 0 0,-6-2 0,0 0 0,5-8 0,10-10 0,2-10 0,-4-6 0,-9 4 0,-11 3 0,-2-1 0,2-9 0,8-17 0,6-9 0,-1-1 0,-5 14 0,-13 17 0,-9 14 0,-4 8 0,-1 0 0,3 0 0,1-2 0,-3 3 0,-3 4 0,-4 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1C103-1834-A643-AA44-57D5BC6D3D43}" type="datetimeFigureOut">
              <a:rPr lang="en-US" smtClean="0"/>
              <a:t>11/5/25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FA75E-F909-B648-8039-B89F82847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23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00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16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17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90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4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B45D-D147-8897-02D4-759D8D54D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EBA8F-266A-84AA-AC1F-334D96AB8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C37FE-22F6-6828-D950-F4CAAB16B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AB8C2-DCA9-C310-26EF-5E139CEA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2C45B-D047-BEE3-5B58-30B5DE30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1A59-E960-BFC0-CD2F-DB2377D51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251267" cy="10073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3EC99-CDCB-4760-BD96-B4656EA76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861800" cy="4991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FBA64-F57A-782D-2796-F0A0D022C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2D53F-84CC-AE8C-CF72-FC5C693D4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91F5-9418-E6D6-ED2E-1779F303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D1ADDD9E-3CAF-4403-78ED-FB4378391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63076" r="309" b="9091"/>
          <a:stretch>
            <a:fillRect/>
          </a:stretch>
        </p:blipFill>
        <p:spPr>
          <a:xfrm rot="5400000">
            <a:off x="5592304" y="-5592303"/>
            <a:ext cx="1007393" cy="1219200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90173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3DEDE-8A62-08A6-421A-F230E8A81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C2E6F-3203-4B11-9337-844186186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8B312-F8F4-6820-F09B-23B2B19F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E67FE-C459-E69B-31BC-C6BAF9214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4AF5E-9963-9E89-5231-D7416B7C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4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FB265-2A2D-46CF-4193-C3F03727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7CCB5-97F6-0430-5054-0CBB8ADFC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F93DA-6178-6838-921A-D6FB37E7D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DEDC8-AEE3-2D61-BDF7-3F9FBA7B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11/5/25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5A6C1-7C4D-224A-F781-D6386061B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335AA-0A6A-5655-BD0B-76402F0C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4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BE98-5FC8-ABF6-925A-DACA29BB3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B2CC9-0A17-BD93-955B-03E90EE41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7A5A-7A55-0B58-02EC-58104A14A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59CBFE-1C86-D6E9-71AF-1BD10A9E5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069F8D-A082-87A0-7EC9-7D2819492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2BEE0-4C4D-C877-79FE-B6508D0DC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11/5/25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8CB0E7-5FEA-1B52-0402-58167E4A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71C78B-0BB9-87A1-C59B-2322A331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68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68271-A8C8-3129-3E46-26C9159E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CA0458-5B61-ADCA-B9A3-073C802D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11/5/25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8C6B71-3597-1C81-2B7B-A17EBB14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EBB9C-4A53-1E06-76FD-21527EC7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8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5FCA75-7D29-BD23-6506-18D0199D9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11/5/25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FCF04B-7F1E-183F-5294-42095488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F5AC5-2556-5A05-96F6-B3044613A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8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7EB17-617E-70DE-1F1A-B83832AC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0DBF2-36BA-7D77-00BD-A1AE00DA0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870DA-842A-CD48-443B-362451498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162D7-724B-F4B9-B210-AA7935F8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11/5/25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D2751-9043-E7E0-CBC5-223A47DB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E4AAF-6F23-BFA2-856C-E12FA3B8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1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A7D9-8380-8114-6DC1-C535BDC67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7300AA-E963-E2B3-7C07-D29524762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08EB7-9C70-CCA9-5BA5-8A83AC22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528F6-A0B8-4E27-A475-8B587326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11/5/25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35D52-E24C-FEB0-5A32-F6FD0F83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D4D77-3C67-681E-5B54-183942AAC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51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EB71-4F45-3661-B2ED-C0F3FFADB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E3A27-673A-011B-EA5A-AC6124BFF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E9434-86AE-3650-83FF-DACEB6D5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ACC83-B773-978E-6BA7-B6CDF10B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22FAA-9FB6-22BE-3381-4038AC21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6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BD2E5C-C9D4-0063-5D09-7F2469824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3EE0E-386C-A8E6-B251-FF2E3350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307F-DB5D-4072-C4F0-555B05ED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00148-8062-9A9D-6E6A-201194A87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73C5-4418-421C-6EBC-8D7AB287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2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AC195-AA5B-CA66-10DC-A62137956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5E35-1AD0-6A20-E2AB-6303683D1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66F20-957A-0996-3D32-069DB8681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E468B-E7DB-1244-8914-F7B7F6133B99}" type="datetimeFigureOut">
              <a:rPr lang="en-US" smtClean="0"/>
              <a:t>11/5/25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10B0D-B4A5-1039-287D-28F3BE1B8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23B42-044A-869C-D3BB-A7797A3F5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www.cell.com/cell-reports/fulltext/S2211-1247(20)30525-8?_returnURL=https%3A%2F%2Flinkinghub.elsevier.com%2Fretrieve%2Fpii%2FS2211124720305258%3Fshowall%3Dtrue" TargetMode="External"/><Relationship Id="rId7" Type="http://schemas.openxmlformats.org/officeDocument/2006/relationships/hyperlink" Target="https://scikit-learn.org/stable/modules/model_evaluation.html#clustering-metrics" TargetMode="External"/><Relationship Id="rId2" Type="http://schemas.openxmlformats.org/officeDocument/2006/relationships/hyperlink" Target="https://scikit-learn.org/stable/modules/generated/sklearn.metrics.PredictionErrorDisplay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ikit-learn.org/stable/modules/clustering.html#silhouette-coefficient" TargetMode="External"/><Relationship Id="rId5" Type="http://schemas.openxmlformats.org/officeDocument/2006/relationships/hyperlink" Target="https://scikit-learn.org/stable/modules/clustering.html#clustering-evaluation" TargetMode="External"/><Relationship Id="rId4" Type="http://schemas.openxmlformats.org/officeDocument/2006/relationships/hyperlink" Target="https://scikit-learn.org/stable/modules/model_evaluation.html#classification-metrics" TargetMode="Externa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scikit-learn.org/stable/modules/generated/sklearn.metrics.roc_curve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s://scikit-learn.org/stable/auto_examples/cluster/plot_kmeans_silhouette_analysis.html#sphx-glr-auto-examples-cluster-plot-kmeans-silhouette-analysis-py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customXml" Target="../ink/ink3.xml"/><Relationship Id="rId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1A8E1854-276F-9DFB-AB93-FCAFE794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298" b="909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6B336-B8B3-CEA6-0B4E-374B9C705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50372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Module 3 </a:t>
            </a:r>
            <a:br>
              <a:rPr lang="en-US" sz="4800" dirty="0"/>
            </a:br>
            <a:r>
              <a:rPr lang="en-US" sz="2400" dirty="0"/>
              <a:t>Lecture 5 </a:t>
            </a:r>
            <a:r>
              <a:rPr lang="en-US" sz="4800" dirty="0"/>
              <a:t> </a:t>
            </a:r>
            <a:br>
              <a:rPr lang="en-US" sz="4800" dirty="0"/>
            </a:br>
            <a:r>
              <a:rPr lang="en-US" sz="4800" dirty="0"/>
              <a:t>What makes a good ML model?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B4456-8C04-FCD9-5636-5C60A9DDD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Sarah Groves, Ph.D.</a:t>
            </a:r>
          </a:p>
          <a:p>
            <a:pPr algn="l"/>
            <a:r>
              <a:rPr lang="en-US" sz="2000"/>
              <a:t>Shayn Peirce-Cottler, </a:t>
            </a:r>
            <a:r>
              <a:rPr lang="en-US" sz="2000" dirty="0"/>
              <a:t>Ph.D.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9E6B7E-D08F-2A99-F462-48160AD6C4DF}"/>
              </a:ext>
            </a:extLst>
          </p:cNvPr>
          <p:cNvSpPr/>
          <p:nvPr/>
        </p:nvSpPr>
        <p:spPr>
          <a:xfrm>
            <a:off x="433953" y="573437"/>
            <a:ext cx="821410" cy="247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3CD3E-CE83-414B-9E01-234F25553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F76A9-A9E7-F19B-A031-B88114223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looked over your notebooks, and they are looking good!</a:t>
            </a:r>
          </a:p>
          <a:p>
            <a:pPr lvl="1"/>
            <a:r>
              <a:rPr lang="en-US" dirty="0"/>
              <a:t>Many of you have already done train-test splitting and/or predictions with scoring</a:t>
            </a:r>
          </a:p>
          <a:p>
            <a:pPr lvl="1"/>
            <a:r>
              <a:rPr lang="en-US" dirty="0"/>
              <a:t>Today we will go into the “why” behind these methods and metrics</a:t>
            </a:r>
          </a:p>
          <a:p>
            <a:pPr lvl="1"/>
            <a:r>
              <a:rPr lang="en-US" dirty="0"/>
              <a:t>If you have not implemented a model yet, come see us for assistance!</a:t>
            </a:r>
          </a:p>
          <a:p>
            <a:r>
              <a:rPr lang="en-US" dirty="0"/>
              <a:t>Coding workshop: </a:t>
            </a:r>
            <a:r>
              <a:rPr lang="en-US" dirty="0">
                <a:solidFill>
                  <a:schemeClr val="accent2"/>
                </a:solidFill>
              </a:rPr>
              <a:t>November 14th, 5-6:30pm </a:t>
            </a:r>
            <a:r>
              <a:rPr lang="en-US" dirty="0"/>
              <a:t>with pizza and snacks!	</a:t>
            </a:r>
          </a:p>
          <a:p>
            <a:pPr lvl="1"/>
            <a:r>
              <a:rPr lang="en-US" dirty="0"/>
              <a:t>Let us know if you can attend via PIAZZA or EMAIL BY TOMORROW!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016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6F03A-43DF-67B7-6E78-8A17023FE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 Model 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126C3-5C32-672F-5C40-EB5C068DD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effectLst/>
              </a:rPr>
              <a:t>I know how to tell if my model is performing well or needs improvement. </a:t>
            </a:r>
          </a:p>
          <a:p>
            <a:r>
              <a:rPr lang="en-US" i="1" dirty="0">
                <a:effectLst/>
              </a:rPr>
              <a:t>I understand why scoring the performance of my model is important for communicating the reliability of my results.</a:t>
            </a:r>
          </a:p>
          <a:p>
            <a:r>
              <a:rPr lang="en-US" i="1" dirty="0"/>
              <a:t>I can split my data into two for training and testing the model.</a:t>
            </a:r>
          </a:p>
        </p:txBody>
      </p:sp>
    </p:spTree>
    <p:extLst>
      <p:ext uri="{BB962C8B-B14F-4D97-AF65-F5344CB8AC3E}">
        <p14:creationId xmlns:p14="http://schemas.microsoft.com/office/powerpoint/2010/main" val="1155400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CB15-CB32-0EE7-4165-1EF60A3DA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 my model “good enough?” </a:t>
            </a:r>
            <a:br>
              <a:rPr lang="en-US" dirty="0"/>
            </a:br>
            <a:r>
              <a:rPr lang="en-US" sz="2200" i="1" dirty="0"/>
              <a:t>Loss and scoring metrics across model types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77725-FD4E-B541-5410-D2F44A7BCA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85332"/>
            <a:ext cx="9133114" cy="5560241"/>
          </a:xfrm>
        </p:spPr>
        <p:txBody>
          <a:bodyPr numCol="2" spcCol="182880">
            <a:normAutofit lnSpcReduction="10000"/>
          </a:bodyPr>
          <a:lstStyle/>
          <a:p>
            <a:r>
              <a:rPr lang="en-US" dirty="0"/>
              <a:t>Regression</a:t>
            </a:r>
          </a:p>
          <a:p>
            <a:pPr lvl="1"/>
            <a:r>
              <a:rPr lang="en-US" dirty="0"/>
              <a:t>R</a:t>
            </a:r>
            <a:r>
              <a:rPr lang="en-US" baseline="30000" dirty="0"/>
              <a:t>2</a:t>
            </a:r>
            <a:r>
              <a:rPr lang="en-US" dirty="0"/>
              <a:t>: coefficient of determination </a:t>
            </a:r>
          </a:p>
          <a:p>
            <a:pPr lvl="1"/>
            <a:r>
              <a:rPr lang="en-US" dirty="0"/>
              <a:t>Errors: mean absolute error, mean squared error, etc.</a:t>
            </a:r>
          </a:p>
          <a:p>
            <a:pPr lvl="1"/>
            <a:r>
              <a:rPr lang="en-US" dirty="0"/>
              <a:t>Visualization of residual: </a:t>
            </a:r>
            <a:r>
              <a:rPr lang="en-US" dirty="0">
                <a:hlinkClick r:id="rId2"/>
              </a:rPr>
              <a:t>PredictionErrorDisplay</a:t>
            </a:r>
            <a:r>
              <a:rPr lang="en-US" dirty="0"/>
              <a:t> class</a:t>
            </a:r>
          </a:p>
          <a:p>
            <a:r>
              <a:rPr lang="en-US" dirty="0"/>
              <a:t>PCA</a:t>
            </a:r>
          </a:p>
          <a:p>
            <a:pPr lvl="1"/>
            <a:r>
              <a:rPr lang="en-US" dirty="0"/>
              <a:t>Sanity check: How much variance is explained by PC1 and PC2? How many components do you need to explain a large percentage of the variance? What genes make up each PC loading?</a:t>
            </a:r>
          </a:p>
          <a:p>
            <a:r>
              <a:rPr lang="en-US" dirty="0"/>
              <a:t>Manifold learning</a:t>
            </a:r>
          </a:p>
          <a:p>
            <a:pPr lvl="1"/>
            <a:r>
              <a:rPr lang="en-US" dirty="0">
                <a:hlinkClick r:id="rId3"/>
              </a:rPr>
              <a:t>Active area of research</a:t>
            </a:r>
            <a:r>
              <a:rPr lang="en-US" dirty="0"/>
              <a:t>; often un-validated</a:t>
            </a:r>
          </a:p>
          <a:p>
            <a:r>
              <a:rPr lang="en-US" dirty="0">
                <a:hlinkClick r:id="rId4"/>
              </a:rPr>
              <a:t>Classification</a:t>
            </a:r>
            <a:endParaRPr lang="en-US" dirty="0"/>
          </a:p>
          <a:p>
            <a:pPr lvl="1"/>
            <a:r>
              <a:rPr lang="en-US"/>
              <a:t>Accuracy score</a:t>
            </a:r>
          </a:p>
          <a:p>
            <a:pPr lvl="1"/>
            <a:r>
              <a:rPr lang="en-US" dirty="0"/>
              <a:t>Confusion matrix</a:t>
            </a:r>
          </a:p>
          <a:p>
            <a:pPr lvl="1"/>
            <a:r>
              <a:rPr lang="en-US" dirty="0">
                <a:solidFill>
                  <a:schemeClr val="accent2"/>
                </a:solidFill>
              </a:rPr>
              <a:t>Precision, recall, AUC</a:t>
            </a:r>
            <a:endParaRPr lang="en-US" dirty="0">
              <a:hlinkClick r:id="rId5"/>
            </a:endParaRPr>
          </a:p>
          <a:p>
            <a:r>
              <a:rPr lang="en-US" dirty="0">
                <a:hlinkClick r:id="rId5"/>
              </a:rPr>
              <a:t>Clustering</a:t>
            </a:r>
            <a:endParaRPr lang="en-US" dirty="0"/>
          </a:p>
          <a:p>
            <a:pPr lvl="1"/>
            <a:r>
              <a:rPr lang="en-US" dirty="0"/>
              <a:t>Evaluate the model without ground truth: </a:t>
            </a:r>
            <a:r>
              <a:rPr lang="en-US" dirty="0">
                <a:solidFill>
                  <a:schemeClr val="accent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silhouette coefficient</a:t>
            </a:r>
            <a:endParaRPr lang="en-US" dirty="0">
              <a:solidFill>
                <a:schemeClr val="accent2"/>
              </a:solidFill>
            </a:endParaRPr>
          </a:p>
          <a:p>
            <a:pPr lvl="1"/>
            <a:r>
              <a:rPr lang="en-US" dirty="0"/>
              <a:t>Compare score against a </a:t>
            </a:r>
            <a:r>
              <a:rPr lang="en-US" dirty="0">
                <a:hlinkClick r:id="rId7"/>
              </a:rPr>
              <a:t>dummy classifier</a:t>
            </a:r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365BA92-DECE-8508-68D4-FD8426D2DF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8" r="16338"/>
          <a:stretch>
            <a:fillRect/>
          </a:stretch>
        </p:blipFill>
        <p:spPr bwMode="auto">
          <a:xfrm>
            <a:off x="8943219" y="4085886"/>
            <a:ext cx="3113314" cy="246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8BDD76-86F6-EF02-5F4C-CF0114ECB8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88576" y="1138247"/>
            <a:ext cx="3022600" cy="3022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9D0BD6-1642-9428-A5EF-66E577355A07}"/>
              </a:ext>
            </a:extLst>
          </p:cNvPr>
          <p:cNvSpPr txBox="1"/>
          <p:nvPr/>
        </p:nvSpPr>
        <p:spPr>
          <a:xfrm>
            <a:off x="10910834" y="6607073"/>
            <a:ext cx="1340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Heiser</a:t>
            </a:r>
            <a:r>
              <a:rPr lang="en-US" sz="1200" dirty="0"/>
              <a:t> et al. 2020</a:t>
            </a:r>
          </a:p>
        </p:txBody>
      </p:sp>
    </p:spTree>
    <p:extLst>
      <p:ext uri="{BB962C8B-B14F-4D97-AF65-F5344CB8AC3E}">
        <p14:creationId xmlns:p14="http://schemas.microsoft.com/office/powerpoint/2010/main" val="21271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04ED4-4B94-59D9-BA72-FBF4BBD22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 (and much more…)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7B971-F6B0-CF16-6B0F-E8EF0FB73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5262" y="2417993"/>
            <a:ext cx="5864080" cy="3857314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55F025D-5538-1823-EAC1-A7D2949BF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089" y="1176139"/>
            <a:ext cx="2693837" cy="4902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B9FB89-2A3B-8F06-D1D7-A782FD986E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67" y="1176139"/>
            <a:ext cx="3581344" cy="19378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620A72-EEB7-A474-C96F-967D43A14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67" y="3048144"/>
            <a:ext cx="3581344" cy="19378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B1D81A-BDCC-7851-E194-EDEC0FCC1F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67" y="4920149"/>
            <a:ext cx="3581344" cy="19378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4DD66F2-5380-49F4-39C3-2540E4EA1A0B}"/>
              </a:ext>
            </a:extLst>
          </p:cNvPr>
          <p:cNvSpPr txBox="1"/>
          <p:nvPr/>
        </p:nvSpPr>
        <p:spPr>
          <a:xfrm>
            <a:off x="0" y="2863666"/>
            <a:ext cx="1107419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Precision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5C2B5A-F56E-2C3B-1099-C4D29B6A5F89}"/>
              </a:ext>
            </a:extLst>
          </p:cNvPr>
          <p:cNvSpPr txBox="1"/>
          <p:nvPr/>
        </p:nvSpPr>
        <p:spPr>
          <a:xfrm>
            <a:off x="76201" y="4735483"/>
            <a:ext cx="808491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Recall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8B202A3-B9EA-3765-BC18-F9E8F96A6BF2}"/>
              </a:ext>
            </a:extLst>
          </p:cNvPr>
          <p:cNvSpPr/>
          <p:nvPr/>
        </p:nvSpPr>
        <p:spPr>
          <a:xfrm>
            <a:off x="2425148" y="3275937"/>
            <a:ext cx="1001864" cy="36040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511A9B3-53FF-C251-A802-7277DF8CE8ED}"/>
              </a:ext>
            </a:extLst>
          </p:cNvPr>
          <p:cNvSpPr/>
          <p:nvPr/>
        </p:nvSpPr>
        <p:spPr>
          <a:xfrm>
            <a:off x="4546188" y="4985995"/>
            <a:ext cx="408444" cy="36040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035FF3C-01F8-C25A-9012-DFBE2342472F}"/>
              </a:ext>
            </a:extLst>
          </p:cNvPr>
          <p:cNvSpPr/>
          <p:nvPr/>
        </p:nvSpPr>
        <p:spPr>
          <a:xfrm>
            <a:off x="5657923" y="4985995"/>
            <a:ext cx="408444" cy="36040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E3BA86-C6AE-6FEE-E0DC-161F49CE72A9}"/>
              </a:ext>
            </a:extLst>
          </p:cNvPr>
          <p:cNvSpPr/>
          <p:nvPr/>
        </p:nvSpPr>
        <p:spPr>
          <a:xfrm>
            <a:off x="2658606" y="5146313"/>
            <a:ext cx="768406" cy="36040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C07FFB-EADD-E954-DC4B-9A0EAE3C4069}"/>
              </a:ext>
            </a:extLst>
          </p:cNvPr>
          <p:cNvSpPr/>
          <p:nvPr/>
        </p:nvSpPr>
        <p:spPr>
          <a:xfrm>
            <a:off x="1536559" y="3172570"/>
            <a:ext cx="1969966" cy="1311966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34B2116-FBBD-58A2-7854-99411D38BF89}"/>
              </a:ext>
            </a:extLst>
          </p:cNvPr>
          <p:cNvSpPr/>
          <p:nvPr/>
        </p:nvSpPr>
        <p:spPr>
          <a:xfrm>
            <a:off x="4546189" y="5387346"/>
            <a:ext cx="408444" cy="285321"/>
          </a:xfrm>
          <a:prstGeom prst="rect">
            <a:avLst/>
          </a:prstGeom>
          <a:noFill/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DCA4105-D671-C8F2-B525-9D0DC4323C9F}"/>
              </a:ext>
            </a:extLst>
          </p:cNvPr>
          <p:cNvCxnSpPr>
            <a:cxnSpLocks/>
          </p:cNvCxnSpPr>
          <p:nvPr/>
        </p:nvCxnSpPr>
        <p:spPr>
          <a:xfrm flipV="1">
            <a:off x="1496390" y="3172570"/>
            <a:ext cx="0" cy="131196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5036AD7-DD1A-62D6-98F6-6745B0C5E3B2}"/>
              </a:ext>
            </a:extLst>
          </p:cNvPr>
          <p:cNvCxnSpPr>
            <a:cxnSpLocks/>
          </p:cNvCxnSpPr>
          <p:nvPr/>
        </p:nvCxnSpPr>
        <p:spPr>
          <a:xfrm flipV="1">
            <a:off x="2658606" y="5042647"/>
            <a:ext cx="0" cy="130533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C141E9D2-AD70-67B8-795C-925192685DC0}"/>
              </a:ext>
            </a:extLst>
          </p:cNvPr>
          <p:cNvSpPr/>
          <p:nvPr/>
        </p:nvSpPr>
        <p:spPr>
          <a:xfrm>
            <a:off x="2369489" y="5104815"/>
            <a:ext cx="1137036" cy="46904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CD645E2-249F-C2D8-4D54-A1E906459D95}"/>
              </a:ext>
            </a:extLst>
          </p:cNvPr>
          <p:cNvSpPr/>
          <p:nvPr/>
        </p:nvSpPr>
        <p:spPr>
          <a:xfrm>
            <a:off x="5651803" y="5367754"/>
            <a:ext cx="444197" cy="4287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88C3EDD-E934-3277-7500-EED9879BF779}"/>
              </a:ext>
            </a:extLst>
          </p:cNvPr>
          <p:cNvSpPr txBox="1"/>
          <p:nvPr/>
        </p:nvSpPr>
        <p:spPr>
          <a:xfrm>
            <a:off x="1496390" y="3429674"/>
            <a:ext cx="998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100% recall</a:t>
            </a:r>
          </a:p>
          <a:p>
            <a:r>
              <a:rPr lang="en-US" sz="1200" dirty="0"/>
              <a:t>66% precise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465F71C-5F93-5135-269E-4E9D36BD4032}"/>
              </a:ext>
            </a:extLst>
          </p:cNvPr>
          <p:cNvSpPr txBox="1"/>
          <p:nvPr/>
        </p:nvSpPr>
        <p:spPr>
          <a:xfrm>
            <a:off x="2623918" y="5573864"/>
            <a:ext cx="1080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75% recall</a:t>
            </a:r>
          </a:p>
          <a:p>
            <a:r>
              <a:rPr lang="en-US" sz="1200" dirty="0"/>
              <a:t>100% precise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12D29A8-3199-F4D2-8254-BBEFC0B5297F}"/>
              </a:ext>
            </a:extLst>
          </p:cNvPr>
          <p:cNvGrpSpPr/>
          <p:nvPr/>
        </p:nvGrpSpPr>
        <p:grpSpPr>
          <a:xfrm>
            <a:off x="1409625" y="1041494"/>
            <a:ext cx="1437317" cy="1518302"/>
            <a:chOff x="1409625" y="1041494"/>
            <a:chExt cx="1437317" cy="1518302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5C23171-C80F-C163-FF12-1FCCB3F15F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10423" y="1333872"/>
              <a:ext cx="0" cy="122592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8ED271-58C5-CCA3-A634-187768AF9033}"/>
                </a:ext>
              </a:extLst>
            </p:cNvPr>
            <p:cNvSpPr txBox="1"/>
            <p:nvPr/>
          </p:nvSpPr>
          <p:spPr>
            <a:xfrm rot="16200000">
              <a:off x="1818187" y="1663834"/>
              <a:ext cx="9369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</a:rPr>
                <a:t>Predicted 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272A9F-95B4-5B0C-D3D4-00F406354893}"/>
                </a:ext>
              </a:extLst>
            </p:cNvPr>
            <p:cNvSpPr txBox="1"/>
            <p:nvPr/>
          </p:nvSpPr>
          <p:spPr>
            <a:xfrm rot="5400000">
              <a:off x="1522325" y="1694588"/>
              <a:ext cx="9369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1"/>
                  </a:solidFill>
                </a:rPr>
                <a:t>Predicted 0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3D24092-0E50-DA8C-B677-D9A667BCD64E}"/>
                </a:ext>
              </a:extLst>
            </p:cNvPr>
            <p:cNvCxnSpPr/>
            <p:nvPr/>
          </p:nvCxnSpPr>
          <p:spPr>
            <a:xfrm flipH="1">
              <a:off x="1768517" y="1364626"/>
              <a:ext cx="34190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16B925D-F698-29F8-7F25-3E0BA6091088}"/>
                </a:ext>
              </a:extLst>
            </p:cNvPr>
            <p:cNvCxnSpPr>
              <a:cxnSpLocks/>
            </p:cNvCxnSpPr>
            <p:nvPr/>
          </p:nvCxnSpPr>
          <p:spPr>
            <a:xfrm>
              <a:off x="2128284" y="1364626"/>
              <a:ext cx="31672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EE117E-1C93-8083-B70F-E9CDFAD572DE}"/>
                </a:ext>
              </a:extLst>
            </p:cNvPr>
            <p:cNvSpPr txBox="1"/>
            <p:nvPr/>
          </p:nvSpPr>
          <p:spPr>
            <a:xfrm>
              <a:off x="1409625" y="1041494"/>
              <a:ext cx="14373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</a:rPr>
                <a:t>Decision boundary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2BCAC2D5-EB6A-C2E8-03B2-00509463F41E}"/>
              </a:ext>
            </a:extLst>
          </p:cNvPr>
          <p:cNvSpPr txBox="1"/>
          <p:nvPr/>
        </p:nvSpPr>
        <p:spPr>
          <a:xfrm>
            <a:off x="6941490" y="1494663"/>
            <a:ext cx="49401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this example with a clear best boundary in between these examples, you can get 100% recall and precision!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1CE5820-6B67-ED85-EB0A-819B23328B61}"/>
              </a:ext>
            </a:extLst>
          </p:cNvPr>
          <p:cNvSpPr txBox="1"/>
          <p:nvPr/>
        </p:nvSpPr>
        <p:spPr>
          <a:xfrm>
            <a:off x="6941489" y="1179960"/>
            <a:ext cx="4940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There is a trade-off between precision and recall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1CDDB74-FB80-B263-7CC8-F926E37E3881}"/>
              </a:ext>
            </a:extLst>
          </p:cNvPr>
          <p:cNvSpPr txBox="1"/>
          <p:nvPr/>
        </p:nvSpPr>
        <p:spPr>
          <a:xfrm>
            <a:off x="6941489" y="6371079"/>
            <a:ext cx="493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There is a trade-off between TPR/recall and FPR!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D1EEA42-2DC5-3EF5-8CF8-82C3F5D206E7}"/>
              </a:ext>
            </a:extLst>
          </p:cNvPr>
          <p:cNvSpPr txBox="1"/>
          <p:nvPr/>
        </p:nvSpPr>
        <p:spPr>
          <a:xfrm>
            <a:off x="1498428" y="3835533"/>
            <a:ext cx="62538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FPR = 2/4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09DA468-6C61-C1D5-41DE-80C1C8CECD72}"/>
              </a:ext>
            </a:extLst>
          </p:cNvPr>
          <p:cNvSpPr txBox="1"/>
          <p:nvPr/>
        </p:nvSpPr>
        <p:spPr>
          <a:xfrm>
            <a:off x="2623918" y="5950330"/>
            <a:ext cx="62538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FPR = 0/4 (better)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04EB77-F2A9-9295-B203-58F542F43AEB}"/>
              </a:ext>
            </a:extLst>
          </p:cNvPr>
          <p:cNvSpPr/>
          <p:nvPr/>
        </p:nvSpPr>
        <p:spPr>
          <a:xfrm>
            <a:off x="6446926" y="2417993"/>
            <a:ext cx="2845355" cy="19068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5A0C71-4964-5F3B-8ECC-14D64F00AAC0}"/>
              </a:ext>
            </a:extLst>
          </p:cNvPr>
          <p:cNvSpPr/>
          <p:nvPr/>
        </p:nvSpPr>
        <p:spPr>
          <a:xfrm>
            <a:off x="9285734" y="3078867"/>
            <a:ext cx="1501716" cy="12459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98F759-1BF9-A8E6-B119-F2BCB2C5C3D9}"/>
              </a:ext>
            </a:extLst>
          </p:cNvPr>
          <p:cNvSpPr/>
          <p:nvPr/>
        </p:nvSpPr>
        <p:spPr>
          <a:xfrm>
            <a:off x="7122355" y="4346650"/>
            <a:ext cx="1304953" cy="6345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5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9" grpId="0" animBg="1"/>
      <p:bldP spid="27" grpId="0" animBg="1"/>
      <p:bldP spid="36" grpId="0" animBg="1"/>
      <p:bldP spid="38" grpId="0"/>
      <p:bldP spid="39" grpId="0"/>
      <p:bldP spid="41" grpId="0"/>
      <p:bldP spid="42" grpId="0"/>
      <p:bldP spid="44" grpId="0"/>
      <p:bldP spid="46" grpId="0"/>
      <p:bldP spid="48" grpId="0"/>
      <p:bldP spid="3" grpId="0" animBg="1"/>
      <p:bldP spid="7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6F38705-12FF-1DAB-4178-E89D7C9DC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096" y="3774880"/>
            <a:ext cx="4032497" cy="302437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E89CD3C-F2B9-45EE-8151-422F7137A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033" y="3223823"/>
            <a:ext cx="3044585" cy="16474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1AF750-21ED-6B58-1989-18FD6AA66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 under the curve of the ROC plot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A060D-6066-5A9C-4288-BBBC1F57B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8093904" cy="224366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Two parts to classification: (1) make the model predictions and then (2) </a:t>
            </a:r>
            <a:r>
              <a:rPr lang="en-US" sz="2400" i="1" dirty="0"/>
              <a:t>decide on a cutoff/decision boundary </a:t>
            </a:r>
          </a:p>
          <a:p>
            <a:r>
              <a:rPr lang="en-US" sz="2400" dirty="0"/>
              <a:t>After fitting your model and making predictions, you can sweep the decision boundary over different values to see the tradeoff between true positive rate (recall) and false positive rate</a:t>
            </a:r>
          </a:p>
          <a:p>
            <a:r>
              <a:rPr lang="en-US" sz="2400" dirty="0"/>
              <a:t>This is visualized as a receiver-operating characteristic (</a:t>
            </a:r>
            <a:r>
              <a:rPr lang="en-US" sz="2400" dirty="0">
                <a:hlinkClick r:id="rId4"/>
              </a:rPr>
              <a:t>ROC</a:t>
            </a:r>
            <a:r>
              <a:rPr lang="en-US" sz="2400" dirty="0"/>
              <a:t>) curve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F615CC9-E14B-65E1-C4F3-AE62A0502E0A}"/>
              </a:ext>
            </a:extLst>
          </p:cNvPr>
          <p:cNvGrpSpPr/>
          <p:nvPr/>
        </p:nvGrpSpPr>
        <p:grpSpPr>
          <a:xfrm>
            <a:off x="8267096" y="1705523"/>
            <a:ext cx="3581344" cy="2072496"/>
            <a:chOff x="135467" y="2042980"/>
            <a:chExt cx="3581344" cy="207249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1E216EB-5FF9-6C02-7441-553D357C4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5467" y="2177625"/>
              <a:ext cx="3581344" cy="1937851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A7D2D6A-E17F-D880-78CF-371EF0809720}"/>
                </a:ext>
              </a:extLst>
            </p:cNvPr>
            <p:cNvGrpSpPr/>
            <p:nvPr/>
          </p:nvGrpSpPr>
          <p:grpSpPr>
            <a:xfrm>
              <a:off x="1511225" y="2042980"/>
              <a:ext cx="1437317" cy="1518302"/>
              <a:chOff x="1409625" y="1041494"/>
              <a:chExt cx="1437317" cy="1518302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14099002-FA82-E6DA-9B44-4AF2700C9C2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110423" y="1333872"/>
                <a:ext cx="0" cy="1225924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C23345-ABB0-9C00-4026-FC39F27AFCF7}"/>
                  </a:ext>
                </a:extLst>
              </p:cNvPr>
              <p:cNvSpPr txBox="1"/>
              <p:nvPr/>
            </p:nvSpPr>
            <p:spPr>
              <a:xfrm rot="16200000">
                <a:off x="1818187" y="1663834"/>
                <a:ext cx="9369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2"/>
                    </a:solidFill>
                  </a:rPr>
                  <a:t>Predicted 1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2294E77-312C-B002-337D-837F5E759412}"/>
                  </a:ext>
                </a:extLst>
              </p:cNvPr>
              <p:cNvSpPr txBox="1"/>
              <p:nvPr/>
            </p:nvSpPr>
            <p:spPr>
              <a:xfrm rot="5400000">
                <a:off x="1522325" y="1694588"/>
                <a:ext cx="93692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accent1"/>
                    </a:solidFill>
                  </a:rPr>
                  <a:t>Predicted 0</a:t>
                </a:r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AB081BCB-EAE7-B4EB-39EB-1D0EC7909A3C}"/>
                  </a:ext>
                </a:extLst>
              </p:cNvPr>
              <p:cNvCxnSpPr/>
              <p:nvPr/>
            </p:nvCxnSpPr>
            <p:spPr>
              <a:xfrm flipH="1">
                <a:off x="1768517" y="1364626"/>
                <a:ext cx="34190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717E924C-E7A3-6C42-12DF-6243083C16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28284" y="1364626"/>
                <a:ext cx="31672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0E233A6-2905-1589-1C42-56338E2E7858}"/>
                  </a:ext>
                </a:extLst>
              </p:cNvPr>
              <p:cNvSpPr txBox="1"/>
              <p:nvPr/>
            </p:nvSpPr>
            <p:spPr>
              <a:xfrm>
                <a:off x="1409625" y="1041494"/>
                <a:ext cx="143731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</a:rPr>
                  <a:t>Decision boundary</a:t>
                </a:r>
              </a:p>
            </p:txBody>
          </p:sp>
        </p:grp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BCC9681-9A2F-4831-8E56-38286403AE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770" y="3417499"/>
            <a:ext cx="3175000" cy="3175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012C587-F163-7F53-EAF0-DF16ACC50BAC}"/>
              </a:ext>
            </a:extLst>
          </p:cNvPr>
          <p:cNvSpPr txBox="1"/>
          <p:nvPr/>
        </p:nvSpPr>
        <p:spPr>
          <a:xfrm>
            <a:off x="919988" y="6043006"/>
            <a:ext cx="1110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Everything labeled 0 (no positives)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904E8C-23FB-39BE-0B60-EBD44E48AB9A}"/>
              </a:ext>
            </a:extLst>
          </p:cNvPr>
          <p:cNvSpPr txBox="1"/>
          <p:nvPr/>
        </p:nvSpPr>
        <p:spPr>
          <a:xfrm>
            <a:off x="4294634" y="3223823"/>
            <a:ext cx="123008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Everything labeled 1 (all positives)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6976402-0841-78B5-79BC-1F2175B09B04}"/>
              </a:ext>
            </a:extLst>
          </p:cNvPr>
          <p:cNvCxnSpPr>
            <a:cxnSpLocks/>
          </p:cNvCxnSpPr>
          <p:nvPr/>
        </p:nvCxnSpPr>
        <p:spPr>
          <a:xfrm flipV="1">
            <a:off x="6034358" y="3478541"/>
            <a:ext cx="0" cy="10098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98F88C26-FCD6-F016-22A2-FCAEFA74E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786" y="4850186"/>
            <a:ext cx="3044585" cy="1647413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F72E0C6-DFA6-0436-62CB-8878DC77B5D9}"/>
              </a:ext>
            </a:extLst>
          </p:cNvPr>
          <p:cNvCxnSpPr>
            <a:cxnSpLocks/>
          </p:cNvCxnSpPr>
          <p:nvPr/>
        </p:nvCxnSpPr>
        <p:spPr>
          <a:xfrm flipV="1">
            <a:off x="7991226" y="5115789"/>
            <a:ext cx="0" cy="10098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FBC537F-F351-818C-279E-8ABCF155B086}"/>
              </a:ext>
            </a:extLst>
          </p:cNvPr>
          <p:cNvSpPr txBox="1"/>
          <p:nvPr/>
        </p:nvSpPr>
        <p:spPr>
          <a:xfrm>
            <a:off x="9704818" y="5115789"/>
            <a:ext cx="22238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AUC = 1: PERFECT</a:t>
            </a:r>
          </a:p>
          <a:p>
            <a:r>
              <a:rPr lang="en-US" dirty="0"/>
              <a:t>AUC = 0.5: RANDOM</a:t>
            </a:r>
          </a:p>
        </p:txBody>
      </p:sp>
    </p:spTree>
    <p:extLst>
      <p:ext uri="{BB962C8B-B14F-4D97-AF65-F5344CB8AC3E}">
        <p14:creationId xmlns:p14="http://schemas.microsoft.com/office/powerpoint/2010/main" val="221652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8" grpId="0"/>
      <p:bldP spid="19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math equations and formulas&#10;&#10;AI-generated content may be incorrect.">
            <a:extLst>
              <a:ext uri="{FF2B5EF4-FFF2-40B4-BE49-F238E27FC236}">
                <a16:creationId xmlns:a16="http://schemas.microsoft.com/office/drawing/2014/main" id="{2AC3F093-6E1E-B1EF-0D8C-C2CFC22BB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37" y="2608789"/>
            <a:ext cx="5978864" cy="18117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0C6E48-FD97-648B-511D-6E0EE14A8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Scoring unsupervised clustering (when you don’t know the “right” answer)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77FB-A377-AD81-5D38-F787A1D93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8" y="1047601"/>
            <a:ext cx="5447478" cy="173266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Unlabeled data means we can’t compare predictions to known labels</a:t>
            </a:r>
          </a:p>
          <a:p>
            <a:r>
              <a:rPr lang="en-US" b="1" dirty="0">
                <a:hlinkClick r:id="rId4"/>
              </a:rPr>
              <a:t>Silhouette coefficient </a:t>
            </a:r>
            <a:r>
              <a:rPr lang="en-US" dirty="0"/>
              <a:t>compares the distance between clusters with the distances within clusters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6C80E7A-7D6C-CB68-63DD-8B2EA5365153}"/>
              </a:ext>
            </a:extLst>
          </p:cNvPr>
          <p:cNvGrpSpPr/>
          <p:nvPr/>
        </p:nvGrpSpPr>
        <p:grpSpPr>
          <a:xfrm>
            <a:off x="339638" y="4641750"/>
            <a:ext cx="3221075" cy="2151293"/>
            <a:chOff x="339638" y="4641750"/>
            <a:chExt cx="3221075" cy="2151293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1EE9AE2-E9F6-C5D2-867E-037387FD2C86}"/>
                </a:ext>
              </a:extLst>
            </p:cNvPr>
            <p:cNvSpPr/>
            <p:nvPr/>
          </p:nvSpPr>
          <p:spPr>
            <a:xfrm>
              <a:off x="1349115" y="5531370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79A7A78-9761-5A2A-4FA2-A5A434AE142C}"/>
                </a:ext>
              </a:extLst>
            </p:cNvPr>
            <p:cNvSpPr/>
            <p:nvPr/>
          </p:nvSpPr>
          <p:spPr>
            <a:xfrm>
              <a:off x="1154242" y="5648792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89CCD57-80EE-1146-3D28-467A76FD1C3B}"/>
                </a:ext>
              </a:extLst>
            </p:cNvPr>
            <p:cNvSpPr/>
            <p:nvPr/>
          </p:nvSpPr>
          <p:spPr>
            <a:xfrm>
              <a:off x="1149593" y="5447439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4F68FB7-2F4B-39E2-70D7-D13A3FE2B472}"/>
                </a:ext>
              </a:extLst>
            </p:cNvPr>
            <p:cNvSpPr/>
            <p:nvPr/>
          </p:nvSpPr>
          <p:spPr>
            <a:xfrm>
              <a:off x="1344466" y="5778706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07DA3DB-E9E2-9B7F-75D3-45D69CF00715}"/>
                </a:ext>
              </a:extLst>
            </p:cNvPr>
            <p:cNvSpPr/>
            <p:nvPr/>
          </p:nvSpPr>
          <p:spPr>
            <a:xfrm>
              <a:off x="1344465" y="5317526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2B589B5-08CF-BCA1-6DA5-6A38F86360EA}"/>
                </a:ext>
              </a:extLst>
            </p:cNvPr>
            <p:cNvSpPr/>
            <p:nvPr/>
          </p:nvSpPr>
          <p:spPr>
            <a:xfrm>
              <a:off x="861932" y="5531369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9AFE7F-569F-001D-7E1C-A7E5C62B8D43}"/>
                </a:ext>
              </a:extLst>
            </p:cNvPr>
            <p:cNvSpPr/>
            <p:nvPr/>
          </p:nvSpPr>
          <p:spPr>
            <a:xfrm>
              <a:off x="1056805" y="5261034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AEC1597-BCBA-419B-43A2-E5F191979FE8}"/>
                </a:ext>
              </a:extLst>
            </p:cNvPr>
            <p:cNvSpPr/>
            <p:nvPr/>
          </p:nvSpPr>
          <p:spPr>
            <a:xfrm>
              <a:off x="2578309" y="5876142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096624F-1718-B4E6-8EA1-D100CEB3A064}"/>
                </a:ext>
              </a:extLst>
            </p:cNvPr>
            <p:cNvSpPr/>
            <p:nvPr/>
          </p:nvSpPr>
          <p:spPr>
            <a:xfrm>
              <a:off x="2440898" y="6184458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6DA0BCA-D95D-4D04-7003-35694EF0A1E5}"/>
                </a:ext>
              </a:extLst>
            </p:cNvPr>
            <p:cNvSpPr/>
            <p:nvPr/>
          </p:nvSpPr>
          <p:spPr>
            <a:xfrm>
              <a:off x="2742505" y="6119732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6606710-2542-F49F-3466-1E6F13916E05}"/>
                </a:ext>
              </a:extLst>
            </p:cNvPr>
            <p:cNvSpPr/>
            <p:nvPr/>
          </p:nvSpPr>
          <p:spPr>
            <a:xfrm>
              <a:off x="2804964" y="5884653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7022BDE-5C9C-1F66-39C7-4054F32836D4}"/>
                </a:ext>
              </a:extLst>
            </p:cNvPr>
            <p:cNvSpPr/>
            <p:nvPr/>
          </p:nvSpPr>
          <p:spPr>
            <a:xfrm>
              <a:off x="2611689" y="6310855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CEDC86F-87C0-0589-AD72-AE238C3DF523}"/>
                </a:ext>
              </a:extLst>
            </p:cNvPr>
            <p:cNvSpPr/>
            <p:nvPr/>
          </p:nvSpPr>
          <p:spPr>
            <a:xfrm>
              <a:off x="2913296" y="6354811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E1FFFB2-171E-045F-9456-835A4D2B30EA}"/>
                </a:ext>
              </a:extLst>
            </p:cNvPr>
            <p:cNvSpPr/>
            <p:nvPr/>
          </p:nvSpPr>
          <p:spPr>
            <a:xfrm>
              <a:off x="2971001" y="6146473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B24F945-C44B-A4E3-A4D6-71A6EE33644B}"/>
                </a:ext>
              </a:extLst>
            </p:cNvPr>
            <p:cNvSpPr/>
            <p:nvPr/>
          </p:nvSpPr>
          <p:spPr>
            <a:xfrm>
              <a:off x="667059" y="5015354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6ED143B-0691-8505-8FC1-DC781A68B265}"/>
                </a:ext>
              </a:extLst>
            </p:cNvPr>
            <p:cNvSpPr/>
            <p:nvPr/>
          </p:nvSpPr>
          <p:spPr>
            <a:xfrm>
              <a:off x="2267367" y="6483461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89CFFB0-B42E-A8D6-AD94-3C54EDC2ABE4}"/>
                </a:ext>
              </a:extLst>
            </p:cNvPr>
            <p:cNvSpPr/>
            <p:nvPr/>
          </p:nvSpPr>
          <p:spPr>
            <a:xfrm>
              <a:off x="2660756" y="5511932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DB67B53-0E4A-E93D-BA2B-9724A2895C9A}"/>
                </a:ext>
              </a:extLst>
            </p:cNvPr>
            <p:cNvSpPr/>
            <p:nvPr/>
          </p:nvSpPr>
          <p:spPr>
            <a:xfrm>
              <a:off x="339638" y="4641750"/>
              <a:ext cx="3185550" cy="215129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50442C5E-EDEA-6C10-5346-85140CFD847E}"/>
                </a:ext>
              </a:extLst>
            </p:cNvPr>
            <p:cNvCxnSpPr>
              <a:cxnSpLocks/>
              <a:stCxn id="24" idx="5"/>
              <a:endCxn id="15" idx="0"/>
            </p:cNvCxnSpPr>
            <p:nvPr/>
          </p:nvCxnSpPr>
          <p:spPr>
            <a:xfrm>
              <a:off x="833394" y="5181689"/>
              <a:ext cx="125975" cy="34968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1BEDF04D-B7D7-183B-59F7-8F7921287E01}"/>
                </a:ext>
              </a:extLst>
            </p:cNvPr>
            <p:cNvCxnSpPr>
              <a:cxnSpLocks/>
              <a:stCxn id="10" idx="6"/>
              <a:endCxn id="17" idx="2"/>
            </p:cNvCxnSpPr>
            <p:nvPr/>
          </p:nvCxnSpPr>
          <p:spPr>
            <a:xfrm>
              <a:off x="1543988" y="5628807"/>
              <a:ext cx="1034321" cy="34477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D769842-AA35-52F5-273D-35A5F14633D2}"/>
                </a:ext>
              </a:extLst>
            </p:cNvPr>
            <p:cNvSpPr txBox="1"/>
            <p:nvPr/>
          </p:nvSpPr>
          <p:spPr>
            <a:xfrm>
              <a:off x="555316" y="5191896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7FD0B2F-3F07-A0D0-982C-DFAFBCA5C92D}"/>
                </a:ext>
              </a:extLst>
            </p:cNvPr>
            <p:cNvSpPr txBox="1"/>
            <p:nvPr/>
          </p:nvSpPr>
          <p:spPr>
            <a:xfrm>
              <a:off x="1940308" y="5496218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DA835B6-DAD0-40BB-8E68-C936C9D7E5F2}"/>
                </a:ext>
              </a:extLst>
            </p:cNvPr>
            <p:cNvSpPr txBox="1"/>
            <p:nvPr/>
          </p:nvSpPr>
          <p:spPr>
            <a:xfrm>
              <a:off x="935571" y="4662543"/>
              <a:ext cx="2625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Good clustering: b-a &gt;&gt;0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785D7F4-0B42-FAE4-03B4-DD4F249AAB73}"/>
              </a:ext>
            </a:extLst>
          </p:cNvPr>
          <p:cNvGrpSpPr/>
          <p:nvPr/>
        </p:nvGrpSpPr>
        <p:grpSpPr>
          <a:xfrm>
            <a:off x="3860142" y="4642866"/>
            <a:ext cx="3264100" cy="2151293"/>
            <a:chOff x="3860142" y="4642866"/>
            <a:chExt cx="3264100" cy="2151293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7348A50-CB51-082C-0010-0DAF98484B71}"/>
                </a:ext>
              </a:extLst>
            </p:cNvPr>
            <p:cNvSpPr/>
            <p:nvPr/>
          </p:nvSpPr>
          <p:spPr>
            <a:xfrm>
              <a:off x="4545351" y="4716846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EC3C961-9416-FC62-576D-2DCA81B749F1}"/>
                </a:ext>
              </a:extLst>
            </p:cNvPr>
            <p:cNvSpPr/>
            <p:nvPr/>
          </p:nvSpPr>
          <p:spPr>
            <a:xfrm>
              <a:off x="4739223" y="6380777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33E9A6D-A7B9-B886-DA7A-2302D5204AA4}"/>
                </a:ext>
              </a:extLst>
            </p:cNvPr>
            <p:cNvSpPr/>
            <p:nvPr/>
          </p:nvSpPr>
          <p:spPr>
            <a:xfrm>
              <a:off x="4207172" y="6252059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6501D98-32C2-2E5A-1009-09C004FD7BF9}"/>
                </a:ext>
              </a:extLst>
            </p:cNvPr>
            <p:cNvSpPr/>
            <p:nvPr/>
          </p:nvSpPr>
          <p:spPr>
            <a:xfrm>
              <a:off x="4957210" y="5980488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1BE0EC2-8860-27E2-C214-8630F084B50A}"/>
                </a:ext>
              </a:extLst>
            </p:cNvPr>
            <p:cNvSpPr/>
            <p:nvPr/>
          </p:nvSpPr>
          <p:spPr>
            <a:xfrm>
              <a:off x="5099603" y="5099137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1D25B83-D3B1-FDAA-6545-7D8AD2CE92B7}"/>
                </a:ext>
              </a:extLst>
            </p:cNvPr>
            <p:cNvSpPr/>
            <p:nvPr/>
          </p:nvSpPr>
          <p:spPr>
            <a:xfrm>
              <a:off x="4198545" y="5715650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DCAA207-13C8-1332-FEB5-391F14BC7924}"/>
                </a:ext>
              </a:extLst>
            </p:cNvPr>
            <p:cNvSpPr/>
            <p:nvPr/>
          </p:nvSpPr>
          <p:spPr>
            <a:xfrm>
              <a:off x="4577309" y="5262150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1BEFE30-DDA4-8E0F-D8B3-0DA3874DDD19}"/>
                </a:ext>
              </a:extLst>
            </p:cNvPr>
            <p:cNvSpPr/>
            <p:nvPr/>
          </p:nvSpPr>
          <p:spPr>
            <a:xfrm>
              <a:off x="6409730" y="5324548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DD01DA5-6D60-85A5-7AF0-35A873797703}"/>
                </a:ext>
              </a:extLst>
            </p:cNvPr>
            <p:cNvSpPr/>
            <p:nvPr/>
          </p:nvSpPr>
          <p:spPr>
            <a:xfrm>
              <a:off x="5653232" y="6011703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28D30AA-F9B2-D9A3-D43D-553710EA9E38}"/>
                </a:ext>
              </a:extLst>
            </p:cNvPr>
            <p:cNvSpPr/>
            <p:nvPr/>
          </p:nvSpPr>
          <p:spPr>
            <a:xfrm>
              <a:off x="6162309" y="5843665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1ACB9FD0-4B5E-E0FE-A706-C00F2FE123DA}"/>
                </a:ext>
              </a:extLst>
            </p:cNvPr>
            <p:cNvSpPr/>
            <p:nvPr/>
          </p:nvSpPr>
          <p:spPr>
            <a:xfrm>
              <a:off x="6701312" y="5756470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A95F6F8-A649-A1FB-1761-845DB78FA671}"/>
                </a:ext>
              </a:extLst>
            </p:cNvPr>
            <p:cNvSpPr/>
            <p:nvPr/>
          </p:nvSpPr>
          <p:spPr>
            <a:xfrm>
              <a:off x="6132193" y="6311971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28F1310-3F59-0993-7FFD-3776C4D40E47}"/>
                </a:ext>
              </a:extLst>
            </p:cNvPr>
            <p:cNvSpPr/>
            <p:nvPr/>
          </p:nvSpPr>
          <p:spPr>
            <a:xfrm>
              <a:off x="6433800" y="6355927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E720CAF-4711-7627-454C-A7F55E612D71}"/>
                </a:ext>
              </a:extLst>
            </p:cNvPr>
            <p:cNvSpPr/>
            <p:nvPr/>
          </p:nvSpPr>
          <p:spPr>
            <a:xfrm>
              <a:off x="6491505" y="6147589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BA33E91C-F451-2600-7979-CF99F0B39AE7}"/>
                </a:ext>
              </a:extLst>
            </p:cNvPr>
            <p:cNvSpPr/>
            <p:nvPr/>
          </p:nvSpPr>
          <p:spPr>
            <a:xfrm>
              <a:off x="4187563" y="5016470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5ABEA457-946F-28C6-552C-690E75D33A95}"/>
                </a:ext>
              </a:extLst>
            </p:cNvPr>
            <p:cNvSpPr/>
            <p:nvPr/>
          </p:nvSpPr>
          <p:spPr>
            <a:xfrm>
              <a:off x="5787871" y="6484577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6BF0E79-70D0-CF3F-5EC2-8491B6E4ACF8}"/>
                </a:ext>
              </a:extLst>
            </p:cNvPr>
            <p:cNvSpPr/>
            <p:nvPr/>
          </p:nvSpPr>
          <p:spPr>
            <a:xfrm>
              <a:off x="5787871" y="5531369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BD4A85B-9EC6-5978-BFD4-DFB0803C454E}"/>
                </a:ext>
              </a:extLst>
            </p:cNvPr>
            <p:cNvSpPr/>
            <p:nvPr/>
          </p:nvSpPr>
          <p:spPr>
            <a:xfrm>
              <a:off x="3860142" y="4642866"/>
              <a:ext cx="3185550" cy="215129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31DDB6A3-F448-B2FC-FADF-5DE8F1112689}"/>
                </a:ext>
              </a:extLst>
            </p:cNvPr>
            <p:cNvCxnSpPr>
              <a:cxnSpLocks/>
              <a:stCxn id="34" idx="3"/>
              <a:endCxn id="33" idx="0"/>
            </p:cNvCxnSpPr>
            <p:nvPr/>
          </p:nvCxnSpPr>
          <p:spPr>
            <a:xfrm flipH="1">
              <a:off x="4295982" y="5428485"/>
              <a:ext cx="309865" cy="28716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2B244B2-F500-0E46-D4BE-9A7BD34FD565}"/>
                </a:ext>
              </a:extLst>
            </p:cNvPr>
            <p:cNvCxnSpPr>
              <a:cxnSpLocks/>
              <a:stCxn id="31" idx="6"/>
              <a:endCxn id="36" idx="2"/>
            </p:cNvCxnSpPr>
            <p:nvPr/>
          </p:nvCxnSpPr>
          <p:spPr>
            <a:xfrm>
              <a:off x="5152083" y="6077925"/>
              <a:ext cx="501149" cy="3121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856E3B4-78A2-7AF3-57BE-05A212B989B5}"/>
                </a:ext>
              </a:extLst>
            </p:cNvPr>
            <p:cNvSpPr txBox="1"/>
            <p:nvPr/>
          </p:nvSpPr>
          <p:spPr>
            <a:xfrm>
              <a:off x="4190431" y="5308491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FE9AC34-824E-60C4-DA35-87F1E35E57F4}"/>
                </a:ext>
              </a:extLst>
            </p:cNvPr>
            <p:cNvSpPr txBox="1"/>
            <p:nvPr/>
          </p:nvSpPr>
          <p:spPr>
            <a:xfrm>
              <a:off x="5258817" y="575040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360E427-55D5-BE02-AE7D-AACE59C06DC3}"/>
                </a:ext>
              </a:extLst>
            </p:cNvPr>
            <p:cNvSpPr txBox="1"/>
            <p:nvPr/>
          </p:nvSpPr>
          <p:spPr>
            <a:xfrm>
              <a:off x="4691460" y="4662543"/>
              <a:ext cx="2432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Meh clustering: b-a ~ 0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D1CBF60-EF3B-2C23-D9B2-D27F985F3238}"/>
              </a:ext>
            </a:extLst>
          </p:cNvPr>
          <p:cNvGrpSpPr/>
          <p:nvPr/>
        </p:nvGrpSpPr>
        <p:grpSpPr>
          <a:xfrm>
            <a:off x="7398599" y="4631158"/>
            <a:ext cx="3215054" cy="2151293"/>
            <a:chOff x="7398599" y="4631158"/>
            <a:chExt cx="3215054" cy="215129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C88CA0C-34EC-8A92-70E1-F2131CC5E6E4}"/>
                </a:ext>
              </a:extLst>
            </p:cNvPr>
            <p:cNvSpPr txBox="1"/>
            <p:nvPr/>
          </p:nvSpPr>
          <p:spPr>
            <a:xfrm>
              <a:off x="8265831" y="4662593"/>
              <a:ext cx="23478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Bad clustering: b-a &lt;0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C417496-547C-D04B-D5D9-864B2BB7C8E3}"/>
                </a:ext>
              </a:extLst>
            </p:cNvPr>
            <p:cNvSpPr/>
            <p:nvPr/>
          </p:nvSpPr>
          <p:spPr>
            <a:xfrm>
              <a:off x="9903341" y="5038160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E52E3D7-A956-548C-E04D-585BC3C3DE27}"/>
                </a:ext>
              </a:extLst>
            </p:cNvPr>
            <p:cNvSpPr/>
            <p:nvPr/>
          </p:nvSpPr>
          <p:spPr>
            <a:xfrm>
              <a:off x="8361529" y="6341346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A1468495-0E7C-A61A-091C-EA6E57253AAE}"/>
                </a:ext>
              </a:extLst>
            </p:cNvPr>
            <p:cNvSpPr/>
            <p:nvPr/>
          </p:nvSpPr>
          <p:spPr>
            <a:xfrm>
              <a:off x="8911493" y="5263423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7704410-05CA-1F95-31FA-029CF209CD48}"/>
                </a:ext>
              </a:extLst>
            </p:cNvPr>
            <p:cNvSpPr/>
            <p:nvPr/>
          </p:nvSpPr>
          <p:spPr>
            <a:xfrm>
              <a:off x="9025494" y="5922202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B3E1F78-8C6C-6E78-73CD-42AB92DE7DFC}"/>
                </a:ext>
              </a:extLst>
            </p:cNvPr>
            <p:cNvSpPr/>
            <p:nvPr/>
          </p:nvSpPr>
          <p:spPr>
            <a:xfrm>
              <a:off x="9537179" y="5481174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33F53EB-E122-4F89-7A2B-DD37B9FC082C}"/>
                </a:ext>
              </a:extLst>
            </p:cNvPr>
            <p:cNvSpPr/>
            <p:nvPr/>
          </p:nvSpPr>
          <p:spPr>
            <a:xfrm>
              <a:off x="7669887" y="6169597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0B8D415-28BD-EC55-7ED9-9DD50735B7AB}"/>
                </a:ext>
              </a:extLst>
            </p:cNvPr>
            <p:cNvSpPr/>
            <p:nvPr/>
          </p:nvSpPr>
          <p:spPr>
            <a:xfrm>
              <a:off x="8207120" y="5038160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855BEA12-80D8-450D-29B5-F664EE7E931A}"/>
                </a:ext>
              </a:extLst>
            </p:cNvPr>
            <p:cNvSpPr/>
            <p:nvPr/>
          </p:nvSpPr>
          <p:spPr>
            <a:xfrm>
              <a:off x="8830621" y="5527164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B3E504C1-45FD-FB9C-9403-6786C1A3E8F3}"/>
                </a:ext>
              </a:extLst>
            </p:cNvPr>
            <p:cNvSpPr/>
            <p:nvPr/>
          </p:nvSpPr>
          <p:spPr>
            <a:xfrm>
              <a:off x="8089575" y="5544875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08E5A59-FDC9-6C54-96C5-3146691CB147}"/>
                </a:ext>
              </a:extLst>
            </p:cNvPr>
            <p:cNvSpPr/>
            <p:nvPr/>
          </p:nvSpPr>
          <p:spPr>
            <a:xfrm>
              <a:off x="9893952" y="5773193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BEA35403-0B47-79F1-4B4F-CADAFCF59978}"/>
                </a:ext>
              </a:extLst>
            </p:cNvPr>
            <p:cNvSpPr/>
            <p:nvPr/>
          </p:nvSpPr>
          <p:spPr>
            <a:xfrm>
              <a:off x="10251692" y="5307893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7488D251-FAFA-E169-5035-F6E53D4C513E}"/>
                </a:ext>
              </a:extLst>
            </p:cNvPr>
            <p:cNvSpPr/>
            <p:nvPr/>
          </p:nvSpPr>
          <p:spPr>
            <a:xfrm>
              <a:off x="9372582" y="5060893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7D83B99-FC0A-F659-DE25-2ABA3ED8C1DB}"/>
                </a:ext>
              </a:extLst>
            </p:cNvPr>
            <p:cNvSpPr/>
            <p:nvPr/>
          </p:nvSpPr>
          <p:spPr>
            <a:xfrm>
              <a:off x="9708468" y="6552206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5AD157C-B330-730E-218F-4583C78B9E48}"/>
                </a:ext>
              </a:extLst>
            </p:cNvPr>
            <p:cNvSpPr/>
            <p:nvPr/>
          </p:nvSpPr>
          <p:spPr>
            <a:xfrm>
              <a:off x="10307211" y="6243909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BD6D636-CD1B-4553-CA64-9E03B86489A4}"/>
                </a:ext>
              </a:extLst>
            </p:cNvPr>
            <p:cNvSpPr/>
            <p:nvPr/>
          </p:nvSpPr>
          <p:spPr>
            <a:xfrm>
              <a:off x="7726020" y="5004762"/>
              <a:ext cx="194873" cy="194873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70FAE22-1230-DE7B-59FC-1DCB2FCE7B50}"/>
                </a:ext>
              </a:extLst>
            </p:cNvPr>
            <p:cNvSpPr/>
            <p:nvPr/>
          </p:nvSpPr>
          <p:spPr>
            <a:xfrm>
              <a:off x="8952024" y="6446932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EA30A49-E3A3-0AA2-D469-B006AC7CE385}"/>
                </a:ext>
              </a:extLst>
            </p:cNvPr>
            <p:cNvSpPr/>
            <p:nvPr/>
          </p:nvSpPr>
          <p:spPr>
            <a:xfrm>
              <a:off x="8517332" y="5989585"/>
              <a:ext cx="194873" cy="194873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D9934CE-8C8A-794E-F36F-01902E80C6DA}"/>
                </a:ext>
              </a:extLst>
            </p:cNvPr>
            <p:cNvSpPr/>
            <p:nvPr/>
          </p:nvSpPr>
          <p:spPr>
            <a:xfrm>
              <a:off x="7398599" y="4631158"/>
              <a:ext cx="3185550" cy="215129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8C2C777E-1E5F-41D8-BDEF-1AA474094D5B}"/>
                </a:ext>
              </a:extLst>
            </p:cNvPr>
            <p:cNvCxnSpPr>
              <a:cxnSpLocks/>
              <a:stCxn id="60" idx="4"/>
              <a:endCxn id="51" idx="0"/>
            </p:cNvCxnSpPr>
            <p:nvPr/>
          </p:nvCxnSpPr>
          <p:spPr>
            <a:xfrm flipH="1">
              <a:off x="7767324" y="5199635"/>
              <a:ext cx="56133" cy="969962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C59CAE7C-B139-E91A-B79F-D5F974F3AD4F}"/>
                </a:ext>
              </a:extLst>
            </p:cNvPr>
            <p:cNvCxnSpPr>
              <a:cxnSpLocks/>
              <a:stCxn id="52" idx="3"/>
              <a:endCxn id="54" idx="0"/>
            </p:cNvCxnSpPr>
            <p:nvPr/>
          </p:nvCxnSpPr>
          <p:spPr>
            <a:xfrm flipH="1">
              <a:off x="8187012" y="5204495"/>
              <a:ext cx="48646" cy="34038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1F5E42E-75BE-D14D-DB1C-F54D98B70FE6}"/>
                </a:ext>
              </a:extLst>
            </p:cNvPr>
            <p:cNvSpPr txBox="1"/>
            <p:nvPr/>
          </p:nvSpPr>
          <p:spPr>
            <a:xfrm>
              <a:off x="7466096" y="5435072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357DF74-38AD-5273-766F-26AF218462C3}"/>
                </a:ext>
              </a:extLst>
            </p:cNvPr>
            <p:cNvSpPr txBox="1"/>
            <p:nvPr/>
          </p:nvSpPr>
          <p:spPr>
            <a:xfrm>
              <a:off x="8201247" y="522066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  <p:pic>
        <p:nvPicPr>
          <p:cNvPr id="2050" name="Picture 2" descr="Silhouette analysis for KMeans clustering on sample data with n_clusters = 4, The silhouette plot for the various clusters., The visualization of the clustered data.">
            <a:extLst>
              <a:ext uri="{FF2B5EF4-FFF2-40B4-BE49-F238E27FC236}">
                <a16:creationId xmlns:a16="http://schemas.microsoft.com/office/drawing/2014/main" id="{143A9DF8-D7DB-2798-0D47-8D8D3193B3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8" r="7895"/>
          <a:stretch>
            <a:fillRect/>
          </a:stretch>
        </p:blipFill>
        <p:spPr bwMode="auto">
          <a:xfrm>
            <a:off x="6098877" y="1061314"/>
            <a:ext cx="5846336" cy="279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DFE81E81-62FC-53AF-86A6-0221A8A75F50}"/>
              </a:ext>
            </a:extLst>
          </p:cNvPr>
          <p:cNvSpPr txBox="1"/>
          <p:nvPr/>
        </p:nvSpPr>
        <p:spPr>
          <a:xfrm>
            <a:off x="6447947" y="3841788"/>
            <a:ext cx="58569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For k-means: choose k that gives higher average silhouette score</a:t>
            </a:r>
          </a:p>
        </p:txBody>
      </p:sp>
    </p:spTree>
    <p:extLst>
      <p:ext uri="{BB962C8B-B14F-4D97-AF65-F5344CB8AC3E}">
        <p14:creationId xmlns:p14="http://schemas.microsoft.com/office/powerpoint/2010/main" val="91112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C7817-10C9-E747-BE7A-82FE82939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sample versus out of sample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5E72F-9907-C07C-A0EC-FFDC77CFB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4903258" cy="4991630"/>
          </a:xfrm>
        </p:spPr>
        <p:txBody>
          <a:bodyPr>
            <a:normAutofit fontScale="92500"/>
          </a:bodyPr>
          <a:lstStyle/>
          <a:p>
            <a:r>
              <a:rPr lang="en-US" dirty="0"/>
              <a:t>Each of these scoring metrics can be used to approximate:</a:t>
            </a:r>
          </a:p>
          <a:p>
            <a:pPr lvl="1"/>
            <a:r>
              <a:rPr lang="en-US" dirty="0"/>
              <a:t>“in sample error”– the error in the predictions made for the same data the model was built on</a:t>
            </a:r>
          </a:p>
          <a:p>
            <a:pPr lvl="1"/>
            <a:r>
              <a:rPr lang="en-US" dirty="0"/>
              <a:t>“Out-of-sample error”– the error in predictions on new data that was not used to build/fit the model</a:t>
            </a:r>
          </a:p>
          <a:p>
            <a:r>
              <a:rPr lang="en-US" dirty="0"/>
              <a:t>In sample: used with the .fit() or .</a:t>
            </a:r>
            <a:r>
              <a:rPr lang="en-US" dirty="0" err="1"/>
              <a:t>fit_predict</a:t>
            </a:r>
            <a:r>
              <a:rPr lang="en-US" dirty="0"/>
              <a:t>() method</a:t>
            </a:r>
          </a:p>
          <a:p>
            <a:r>
              <a:rPr lang="en-US" dirty="0"/>
              <a:t>Out of sample: used with the .predict() method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B08006-A15C-D4CF-DD1E-B803CB7927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186"/>
          <a:stretch/>
        </p:blipFill>
        <p:spPr>
          <a:xfrm>
            <a:off x="6300514" y="1430451"/>
            <a:ext cx="4442470" cy="358896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1A6533F-7339-11FC-DE16-34E5A56D3AC0}"/>
                  </a:ext>
                </a:extLst>
              </p14:cNvPr>
              <p14:cNvContentPartPr/>
              <p14:nvPr/>
            </p14:nvContentPartPr>
            <p14:xfrm>
              <a:off x="7431917" y="1914988"/>
              <a:ext cx="3053309" cy="2377744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1A6533F-7339-11FC-DE16-34E5A56D3AC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13916" y="1896983"/>
                <a:ext cx="3088951" cy="2413394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5D56E67C-1ECD-4DF4-E661-DEA5F907EC40}"/>
              </a:ext>
            </a:extLst>
          </p:cNvPr>
          <p:cNvSpPr txBox="1"/>
          <p:nvPr/>
        </p:nvSpPr>
        <p:spPr>
          <a:xfrm>
            <a:off x="7022355" y="5180789"/>
            <a:ext cx="3462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sample error: very low</a:t>
            </a:r>
          </a:p>
          <a:p>
            <a:r>
              <a:rPr lang="en-US" dirty="0"/>
              <a:t>Out of sample error: much higher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EEE1FD-ED86-88BE-8541-D6991EABECF0}"/>
              </a:ext>
            </a:extLst>
          </p:cNvPr>
          <p:cNvSpPr txBox="1"/>
          <p:nvPr/>
        </p:nvSpPr>
        <p:spPr>
          <a:xfrm>
            <a:off x="4190163" y="65012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113826-111B-1D66-160C-87250A6CB7E1}"/>
              </a:ext>
            </a:extLst>
          </p:cNvPr>
          <p:cNvSpPr txBox="1"/>
          <p:nvPr/>
        </p:nvSpPr>
        <p:spPr>
          <a:xfrm>
            <a:off x="6096000" y="6198767"/>
            <a:ext cx="5946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Why do we care about in sample AND out of sample error?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F470EE-E8D4-9AF7-3DB0-D68288C3273E}"/>
              </a:ext>
            </a:extLst>
          </p:cNvPr>
          <p:cNvSpPr txBox="1"/>
          <p:nvPr/>
        </p:nvSpPr>
        <p:spPr>
          <a:xfrm>
            <a:off x="343866" y="534950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40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C8B27-7368-3303-B3AF-AD871B65A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Picking the right model: in sample vs out of sample error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73023B-36D4-CA77-1789-B183C1EDE1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186"/>
          <a:stretch/>
        </p:blipFill>
        <p:spPr>
          <a:xfrm>
            <a:off x="330419" y="1406732"/>
            <a:ext cx="2812174" cy="22718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251950-06FE-8DA7-5FBF-00ADA2E0137E}"/>
              </a:ext>
            </a:extLst>
          </p:cNvPr>
          <p:cNvSpPr txBox="1"/>
          <p:nvPr/>
        </p:nvSpPr>
        <p:spPr>
          <a:xfrm>
            <a:off x="746235" y="4720228"/>
            <a:ext cx="2680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/>
              <a:t>Underfit model</a:t>
            </a:r>
          </a:p>
          <a:p>
            <a:pPr marL="285750" indent="-285750">
              <a:buFontTx/>
              <a:buChar char="-"/>
            </a:pPr>
            <a:r>
              <a:rPr lang="en-US" dirty="0"/>
              <a:t>Does not fit the training set well</a:t>
            </a:r>
          </a:p>
          <a:p>
            <a:pPr marL="285750" indent="-285750">
              <a:buFontTx/>
              <a:buChar char="-"/>
            </a:pPr>
            <a:r>
              <a:rPr lang="en-US" dirty="0"/>
              <a:t>Not generalizable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5615E4-FAEF-3D29-4748-B549EE6818B2}"/>
              </a:ext>
            </a:extLst>
          </p:cNvPr>
          <p:cNvSpPr txBox="1"/>
          <p:nvPr/>
        </p:nvSpPr>
        <p:spPr>
          <a:xfrm>
            <a:off x="222272" y="4096076"/>
            <a:ext cx="34562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Low complexity model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2C84B2-7520-760C-81BD-DCF7458169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186"/>
          <a:stretch/>
        </p:blipFill>
        <p:spPr>
          <a:xfrm>
            <a:off x="9018204" y="1306883"/>
            <a:ext cx="2812174" cy="22718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640508-C405-7B03-D19D-6CEF31378E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7186"/>
          <a:stretch/>
        </p:blipFill>
        <p:spPr>
          <a:xfrm>
            <a:off x="4776295" y="1406732"/>
            <a:ext cx="2812174" cy="227188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38AC03-ACD6-BA28-333C-55BEDA40DBBD}"/>
              </a:ext>
            </a:extLst>
          </p:cNvPr>
          <p:cNvSpPr txBox="1"/>
          <p:nvPr/>
        </p:nvSpPr>
        <p:spPr>
          <a:xfrm>
            <a:off x="4041944" y="4096076"/>
            <a:ext cx="4094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Medium complexity model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9D01E5-1D03-6E7A-63CE-21A389FCDE7F}"/>
              </a:ext>
            </a:extLst>
          </p:cNvPr>
          <p:cNvSpPr txBox="1"/>
          <p:nvPr/>
        </p:nvSpPr>
        <p:spPr>
          <a:xfrm>
            <a:off x="8499419" y="4096076"/>
            <a:ext cx="35249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High complexity model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1AA43C-2618-91AA-5E6F-218100568D8F}"/>
              </a:ext>
            </a:extLst>
          </p:cNvPr>
          <p:cNvSpPr txBox="1"/>
          <p:nvPr/>
        </p:nvSpPr>
        <p:spPr>
          <a:xfrm>
            <a:off x="4748878" y="4718206"/>
            <a:ext cx="2985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/>
              <a:t>Well-fit model</a:t>
            </a:r>
          </a:p>
          <a:p>
            <a:pPr marL="285750" indent="-285750">
              <a:buFontTx/>
              <a:buChar char="-"/>
            </a:pPr>
            <a:r>
              <a:rPr lang="en-US" dirty="0"/>
              <a:t>Fits the training set well</a:t>
            </a:r>
          </a:p>
          <a:p>
            <a:pPr marL="285750" indent="-285750">
              <a:buFontTx/>
              <a:buChar char="-"/>
            </a:pPr>
            <a:r>
              <a:rPr lang="en-US" dirty="0"/>
              <a:t>Generalizable to new data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5D4258-DE5D-BAEA-C7FC-67B73982F837}"/>
              </a:ext>
            </a:extLst>
          </p:cNvPr>
          <p:cNvSpPr txBox="1"/>
          <p:nvPr/>
        </p:nvSpPr>
        <p:spPr>
          <a:xfrm>
            <a:off x="9018205" y="4718206"/>
            <a:ext cx="3121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b="1" dirty="0"/>
              <a:t>Overfit model</a:t>
            </a:r>
          </a:p>
          <a:p>
            <a:pPr marL="285750" indent="-285750">
              <a:buFontTx/>
              <a:buChar char="-"/>
            </a:pPr>
            <a:r>
              <a:rPr lang="en-US" dirty="0"/>
              <a:t>Fits the training set extremely well</a:t>
            </a:r>
          </a:p>
          <a:p>
            <a:pPr marL="285750" indent="-285750">
              <a:buFontTx/>
              <a:buChar char="-"/>
            </a:pPr>
            <a:r>
              <a:rPr lang="en-US" dirty="0"/>
              <a:t>Does not generalize well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9B8753A-7C4E-55CC-62B4-E21408686262}"/>
                  </a:ext>
                </a:extLst>
              </p14:cNvPr>
              <p14:cNvContentPartPr/>
              <p14:nvPr/>
            </p14:nvContentPartPr>
            <p14:xfrm>
              <a:off x="852075" y="1884765"/>
              <a:ext cx="2016000" cy="1105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9B8753A-7C4E-55CC-62B4-E2140868626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4435" y="1867125"/>
                <a:ext cx="2051640" cy="1141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0B89AFD-1F02-4596-E086-E9CCE83FD346}"/>
                  </a:ext>
                </a:extLst>
              </p14:cNvPr>
              <p14:cNvContentPartPr/>
              <p14:nvPr/>
            </p14:nvContentPartPr>
            <p14:xfrm>
              <a:off x="5502195" y="1759485"/>
              <a:ext cx="1704240" cy="1539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0B89AFD-1F02-4596-E086-E9CCE83FD34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84555" y="1741845"/>
                <a:ext cx="1739880" cy="157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E1028C5-3348-5FAE-2429-81B3D0C14CC6}"/>
                  </a:ext>
                </a:extLst>
              </p14:cNvPr>
              <p14:cNvContentPartPr/>
              <p14:nvPr/>
            </p14:nvContentPartPr>
            <p14:xfrm>
              <a:off x="9741555" y="1610445"/>
              <a:ext cx="2012040" cy="15051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E1028C5-3348-5FAE-2429-81B3D0C14CC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23915" y="1592445"/>
                <a:ext cx="2047680" cy="154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495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A606C-DFA2-7B70-D5AB-C3C4C92DD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train-validation-test split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A2CF5-DDB9-5E90-10EB-ACDBB1373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6" y="1007395"/>
            <a:ext cx="5332603" cy="5574708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>
                <a:solidFill>
                  <a:schemeClr val="accent2"/>
                </a:solidFill>
              </a:rPr>
              <a:t>Sklearn.model_selection.train_test_split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b="1" dirty="0"/>
              <a:t>Training set: </a:t>
            </a:r>
            <a:r>
              <a:rPr lang="en-US" dirty="0"/>
              <a:t>Build the model on a subset of the data</a:t>
            </a:r>
          </a:p>
          <a:p>
            <a:r>
              <a:rPr lang="en-US" b="1" dirty="0"/>
              <a:t>Validation set</a:t>
            </a:r>
            <a:r>
              <a:rPr lang="en-US" dirty="0"/>
              <a:t>: Tune the model to work better by changing “hyperparameters” of the model</a:t>
            </a:r>
          </a:p>
          <a:p>
            <a:r>
              <a:rPr lang="en-US" b="1" dirty="0"/>
              <a:t>Test set</a:t>
            </a:r>
            <a:r>
              <a:rPr lang="en-US" dirty="0"/>
              <a:t>: Predict using the final version of the model on unseen data to get a true out-of-sample error estimate</a:t>
            </a:r>
          </a:p>
          <a:p>
            <a:r>
              <a:rPr lang="en-US" dirty="0"/>
              <a:t>You should use train-test split </a:t>
            </a:r>
            <a:r>
              <a:rPr lang="en-US" i="1" dirty="0"/>
              <a:t>before </a:t>
            </a:r>
            <a:r>
              <a:rPr lang="en-US" dirty="0"/>
              <a:t>fitting your model to any data (or use the provided test set)</a:t>
            </a:r>
          </a:p>
          <a:p>
            <a:pPr lvl="1"/>
            <a:r>
              <a:rPr lang="en-US" dirty="0"/>
              <a:t>Make sure you apply the same preprocessing steps to the training and testing data (rescaling, subsetting to genes and cancer type,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Stratified train-test split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5EC602-FB1C-9E03-1B36-1E6AE9B2A601}"/>
              </a:ext>
            </a:extLst>
          </p:cNvPr>
          <p:cNvSpPr txBox="1"/>
          <p:nvPr/>
        </p:nvSpPr>
        <p:spPr>
          <a:xfrm>
            <a:off x="-1" y="6582103"/>
            <a:ext cx="6248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https://scikit-</a:t>
            </a:r>
            <a:r>
              <a:rPr lang="en-US" sz="1100" dirty="0" err="1"/>
              <a:t>learn.org</a:t>
            </a:r>
            <a:r>
              <a:rPr lang="en-US" sz="1100" dirty="0"/>
              <a:t>/stable/modules/generated/</a:t>
            </a:r>
            <a:r>
              <a:rPr lang="en-US" sz="1100" dirty="0" err="1"/>
              <a:t>sklearn.model_selection.train_test_split.html</a:t>
            </a:r>
            <a:endParaRPr lang="en-US" sz="1100" dirty="0"/>
          </a:p>
        </p:txBody>
      </p:sp>
      <p:pic>
        <p:nvPicPr>
          <p:cNvPr id="6" name="Picture 2" descr="Grid Search Workflow">
            <a:extLst>
              <a:ext uri="{FF2B5EF4-FFF2-40B4-BE49-F238E27FC236}">
                <a16:creationId xmlns:a16="http://schemas.microsoft.com/office/drawing/2014/main" id="{7FE96796-001D-B87C-98FE-245103CA7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070" y="1504686"/>
            <a:ext cx="6491097" cy="435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45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7659D-01C5-68DF-DB3E-11B1EF40D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Jupyter</a:t>
            </a:r>
            <a:r>
              <a:rPr lang="en-US" dirty="0"/>
              <a:t> notebooks: model scoring and validation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79424-9F3E-9F85-448D-C1134DF57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check-in #3: you are expected to have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train-test split </a:t>
            </a:r>
            <a:r>
              <a:rPr lang="en-US" dirty="0"/>
              <a:t>of the data or </a:t>
            </a:r>
            <a:r>
              <a:rPr lang="en-US" b="1" dirty="0"/>
              <a:t>use the new dataset </a:t>
            </a:r>
            <a:r>
              <a:rPr lang="en-US" dirty="0"/>
              <a:t>posted as your validation dataset if you already fit a model to the full data! (We are not requiring the full train-validate-test split unless you want to do so)</a:t>
            </a:r>
          </a:p>
          <a:p>
            <a:pPr lvl="1"/>
            <a:r>
              <a:rPr lang="en-US" dirty="0"/>
              <a:t>You should </a:t>
            </a:r>
            <a:r>
              <a:rPr lang="en-US" b="1" dirty="0"/>
              <a:t>predict</a:t>
            </a:r>
            <a:r>
              <a:rPr lang="en-US" dirty="0"/>
              <a:t> on the new dataset and then </a:t>
            </a:r>
            <a:r>
              <a:rPr lang="en-US" b="1" dirty="0"/>
              <a:t>score</a:t>
            </a:r>
            <a:r>
              <a:rPr lang="en-US" dirty="0"/>
              <a:t> using </a:t>
            </a:r>
            <a:r>
              <a:rPr lang="en-US" dirty="0" err="1"/>
              <a:t>sklearn.metrics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If supervised ML: </a:t>
            </a:r>
          </a:p>
          <a:p>
            <a:pPr lvl="2"/>
            <a:r>
              <a:rPr lang="en-US" dirty="0"/>
              <a:t>you can get a measure of how good your model does on the training set and validation set and use these results to decide if your model is overfitting (TRY AN ROC PLOT!)</a:t>
            </a:r>
          </a:p>
          <a:p>
            <a:pPr lvl="2"/>
            <a:r>
              <a:rPr lang="en-US" b="1" dirty="0"/>
              <a:t>If regression, report multiple scoring metrics</a:t>
            </a:r>
          </a:p>
          <a:p>
            <a:pPr lvl="1"/>
            <a:r>
              <a:rPr lang="en-US" b="1" dirty="0"/>
              <a:t>If unsupervised clustering:</a:t>
            </a:r>
          </a:p>
          <a:p>
            <a:pPr lvl="2"/>
            <a:r>
              <a:rPr lang="en-US" dirty="0"/>
              <a:t>Metrics should be applied across different numbers of clusters and the best model with n clusters is chosen based on the optimum of the metric (TRY A SILHOUETTE SCORE)</a:t>
            </a:r>
          </a:p>
          <a:p>
            <a:pPr lvl="1"/>
            <a:r>
              <a:rPr lang="en-US" dirty="0"/>
              <a:t>You should have some kind of </a:t>
            </a:r>
            <a:r>
              <a:rPr lang="en-US" b="1" dirty="0"/>
              <a:t>visualization</a:t>
            </a:r>
            <a:r>
              <a:rPr lang="en-US" dirty="0"/>
              <a:t> of your scoring metric(s)</a:t>
            </a:r>
          </a:p>
        </p:txBody>
      </p:sp>
    </p:spTree>
    <p:extLst>
      <p:ext uri="{BB962C8B-B14F-4D97-AF65-F5344CB8AC3E}">
        <p14:creationId xmlns:p14="http://schemas.microsoft.com/office/powerpoint/2010/main" val="4199041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BEC91-3921-3903-048A-3E5712407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69142-1292-632B-2204-492602D50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2"/>
            <a:ext cx="11832120" cy="5672668"/>
          </a:xfrm>
        </p:spPr>
        <p:txBody>
          <a:bodyPr>
            <a:normAutofit/>
          </a:bodyPr>
          <a:lstStyle/>
          <a:p>
            <a:r>
              <a:rPr lang="en-US" dirty="0"/>
              <a:t>Let us know by tomorrow if you can attend the coding workshop next week!</a:t>
            </a:r>
          </a:p>
          <a:p>
            <a:r>
              <a:rPr lang="en-US" dirty="0"/>
              <a:t>Third notebook check-in due on </a:t>
            </a:r>
            <a:r>
              <a:rPr lang="en-US" dirty="0">
                <a:solidFill>
                  <a:srgbClr val="FF0000"/>
                </a:solidFill>
              </a:rPr>
              <a:t>Saturday 11:59pm </a:t>
            </a:r>
            <a:r>
              <a:rPr lang="en-US" b="1" dirty="0">
                <a:solidFill>
                  <a:srgbClr val="FF0000"/>
                </a:solidFill>
              </a:rPr>
              <a:t>November 8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You should have predictions on a test dataset and scoring for both training and test data (in the model validation section)</a:t>
            </a:r>
          </a:p>
          <a:p>
            <a:pPr lvl="1"/>
            <a:r>
              <a:rPr lang="en-US" dirty="0"/>
              <a:t>You should have a written section about what the outcomes of the scoring metrics mean (Is your model good enough? How do you know? Is it overfitting?)</a:t>
            </a:r>
          </a:p>
          <a:p>
            <a:r>
              <a:rPr lang="en-US" dirty="0"/>
              <a:t>Final notebooks due on Thursday 9:30am November 13</a:t>
            </a:r>
          </a:p>
          <a:p>
            <a:pPr lvl="1"/>
            <a:r>
              <a:rPr lang="en-US" dirty="0"/>
              <a:t>These will include the final sections of the notebook– you should explore the literature to see if you can </a:t>
            </a:r>
            <a:r>
              <a:rPr lang="en-US" b="1" dirty="0"/>
              <a:t>validate your model results externally </a:t>
            </a:r>
            <a:r>
              <a:rPr lang="en-US" dirty="0"/>
              <a:t>(i.e. does the literature draw the same conclusions as you?)</a:t>
            </a:r>
          </a:p>
          <a:p>
            <a:pPr lvl="1"/>
            <a:r>
              <a:rPr lang="en-US" dirty="0"/>
              <a:t>What do your model predictions mean for </a:t>
            </a:r>
            <a:r>
              <a:rPr lang="en-US" b="1" dirty="0"/>
              <a:t>answering your project question</a:t>
            </a:r>
            <a:r>
              <a:rPr lang="en-US" dirty="0"/>
              <a:t>? What would be the </a:t>
            </a:r>
            <a:r>
              <a:rPr lang="en-US" b="1" dirty="0"/>
              <a:t>next steps </a:t>
            </a:r>
            <a:r>
              <a:rPr lang="en-US" dirty="0"/>
              <a:t>for making your model better? (next class)</a:t>
            </a:r>
          </a:p>
          <a:p>
            <a:pPr lvl="1"/>
            <a:r>
              <a:rPr lang="en-US" b="1" dirty="0"/>
              <a:t>Ethics</a:t>
            </a:r>
            <a:r>
              <a:rPr lang="en-US" dirty="0"/>
              <a:t> and </a:t>
            </a:r>
            <a:r>
              <a:rPr lang="en-US" b="1" dirty="0"/>
              <a:t>conclusions</a:t>
            </a:r>
            <a:r>
              <a:rPr lang="en-US" dirty="0"/>
              <a:t> section of the notebook</a:t>
            </a:r>
          </a:p>
        </p:txBody>
      </p:sp>
    </p:spTree>
    <p:extLst>
      <p:ext uri="{BB962C8B-B14F-4D97-AF65-F5344CB8AC3E}">
        <p14:creationId xmlns:p14="http://schemas.microsoft.com/office/powerpoint/2010/main" val="19885854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3071</TotalTime>
  <Words>1175</Words>
  <Application>Microsoft Macintosh PowerPoint</Application>
  <PresentationFormat>Widescreen</PresentationFormat>
  <Paragraphs>125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1_Office Theme</vt:lpstr>
      <vt:lpstr>Module 3  Lecture 5   What makes a good ML model?</vt:lpstr>
      <vt:lpstr>Announcements</vt:lpstr>
      <vt:lpstr>Machine Learning Model Validation</vt:lpstr>
      <vt:lpstr>Is my model “good enough?”  Loss and scoring metrics across model types</vt:lpstr>
      <vt:lpstr>Precision and recall (and much more…)</vt:lpstr>
      <vt:lpstr>Area under the curve of the ROC plot</vt:lpstr>
      <vt:lpstr>Scoring unsupervised clustering (when you don’t know the “right” answer)</vt:lpstr>
      <vt:lpstr>In sample versus out of sample error</vt:lpstr>
      <vt:lpstr>Picking the right model: in sample vs out of sample error</vt:lpstr>
      <vt:lpstr>The train-validation-test split</vt:lpstr>
      <vt:lpstr>Jupyter notebooks: model scoring and validation</vt:lpstr>
      <vt:lpstr>Homework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3 - Cancer</dc:title>
  <dc:creator>Microsoft Office User</dc:creator>
  <cp:lastModifiedBy>Microsoft Office User</cp:lastModifiedBy>
  <cp:revision>336</cp:revision>
  <dcterms:created xsi:type="dcterms:W3CDTF">2025-10-13T17:07:27Z</dcterms:created>
  <dcterms:modified xsi:type="dcterms:W3CDTF">2025-11-06T01:47:11Z</dcterms:modified>
</cp:coreProperties>
</file>