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384" r:id="rId2"/>
    <p:sldId id="2147140275" r:id="rId3"/>
    <p:sldId id="584" r:id="rId4"/>
    <p:sldId id="585" r:id="rId5"/>
    <p:sldId id="260" r:id="rId6"/>
    <p:sldId id="266" r:id="rId7"/>
    <p:sldId id="267" r:id="rId8"/>
    <p:sldId id="262" r:id="rId9"/>
    <p:sldId id="269" r:id="rId10"/>
    <p:sldId id="270" r:id="rId11"/>
    <p:sldId id="271" r:id="rId12"/>
    <p:sldId id="589" r:id="rId13"/>
    <p:sldId id="2147140277" r:id="rId14"/>
    <p:sldId id="2147140279" r:id="rId15"/>
    <p:sldId id="2147140278" r:id="rId16"/>
    <p:sldId id="272" r:id="rId17"/>
    <p:sldId id="59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98"/>
    <p:restoredTop sz="85170"/>
  </p:normalViewPr>
  <p:slideViewPr>
    <p:cSldViewPr snapToGrid="0">
      <p:cViewPr varScale="1">
        <p:scale>
          <a:sx n="104" d="100"/>
          <a:sy n="104" d="100"/>
        </p:scale>
        <p:origin x="186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C103-1834-A643-AA44-57D5BC6D3D43}" type="datetimeFigureOut">
              <a:rPr lang="en-US" smtClean="0"/>
              <a:t>4/22/26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FA75E-F909-B648-8039-B89F82847968}" type="slidenum">
              <a:rPr lang="en-US" smtClean="0"/>
              <a:t>‹#›</a:t>
            </a:fld>
            <a:endParaRPr lang="en-US"/>
          </a:p>
        </p:txBody>
      </p:sp>
    </p:spTree>
    <p:extLst>
      <p:ext uri="{BB962C8B-B14F-4D97-AF65-F5344CB8AC3E}">
        <p14:creationId xmlns:p14="http://schemas.microsoft.com/office/powerpoint/2010/main" val="134592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a:t>
            </a:fld>
            <a:endParaRPr lang="en-US"/>
          </a:p>
        </p:txBody>
      </p:sp>
    </p:spTree>
    <p:extLst>
      <p:ext uri="{BB962C8B-B14F-4D97-AF65-F5344CB8AC3E}">
        <p14:creationId xmlns:p14="http://schemas.microsoft.com/office/powerpoint/2010/main" val="786166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3</a:t>
            </a:fld>
            <a:endParaRPr lang="en-US"/>
          </a:p>
        </p:txBody>
      </p:sp>
    </p:spTree>
    <p:extLst>
      <p:ext uri="{BB962C8B-B14F-4D97-AF65-F5344CB8AC3E}">
        <p14:creationId xmlns:p14="http://schemas.microsoft.com/office/powerpoint/2010/main" val="2759954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6</a:t>
            </a:fld>
            <a:endParaRPr lang="en-US"/>
          </a:p>
        </p:txBody>
      </p:sp>
    </p:spTree>
    <p:extLst>
      <p:ext uri="{BB962C8B-B14F-4D97-AF65-F5344CB8AC3E}">
        <p14:creationId xmlns:p14="http://schemas.microsoft.com/office/powerpoint/2010/main" val="757734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7</a:t>
            </a:fld>
            <a:endParaRPr lang="en-US"/>
          </a:p>
        </p:txBody>
      </p:sp>
    </p:spTree>
    <p:extLst>
      <p:ext uri="{BB962C8B-B14F-4D97-AF65-F5344CB8AC3E}">
        <p14:creationId xmlns:p14="http://schemas.microsoft.com/office/powerpoint/2010/main" val="2478538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9</a:t>
            </a:fld>
            <a:endParaRPr lang="en-US"/>
          </a:p>
        </p:txBody>
      </p:sp>
    </p:spTree>
    <p:extLst>
      <p:ext uri="{BB962C8B-B14F-4D97-AF65-F5344CB8AC3E}">
        <p14:creationId xmlns:p14="http://schemas.microsoft.com/office/powerpoint/2010/main" val="1610162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X1 + X2 =3</a:t>
            </a:r>
          </a:p>
          <a:p>
            <a:endParaRPr lang="en-US" dirty="0"/>
          </a:p>
          <a:p>
            <a:r>
              <a:rPr lang="en-US" dirty="0"/>
              <a:t>X1^2 + X2^2 = 1</a:t>
            </a:r>
          </a:p>
        </p:txBody>
      </p:sp>
      <p:sp>
        <p:nvSpPr>
          <p:cNvPr id="4" name="Slide Number Placeholder 3"/>
          <p:cNvSpPr>
            <a:spLocks noGrp="1"/>
          </p:cNvSpPr>
          <p:nvPr>
            <p:ph type="sldNum" sz="quarter" idx="5"/>
          </p:nvPr>
        </p:nvSpPr>
        <p:spPr/>
        <p:txBody>
          <a:bodyPr/>
          <a:lstStyle/>
          <a:p>
            <a:fld id="{3FC21CC3-F442-394A-9428-46077CF5A0E6}" type="slidenum">
              <a:rPr lang="en-US" smtClean="0"/>
              <a:t>10</a:t>
            </a:fld>
            <a:endParaRPr lang="en-US"/>
          </a:p>
        </p:txBody>
      </p:sp>
    </p:spTree>
    <p:extLst>
      <p:ext uri="{BB962C8B-B14F-4D97-AF65-F5344CB8AC3E}">
        <p14:creationId xmlns:p14="http://schemas.microsoft.com/office/powerpoint/2010/main" val="3643556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 = 1 and predicted p = 1:</a:t>
            </a:r>
          </a:p>
          <a:p>
            <a:r>
              <a:rPr lang="en-US" b="1" dirty="0"/>
              <a:t>Log Loss = −[</a:t>
            </a:r>
            <a:r>
              <a:rPr lang="en-US" b="1" dirty="0" err="1"/>
              <a:t>y·log</a:t>
            </a:r>
            <a:r>
              <a:rPr lang="en-US" b="1" dirty="0"/>
              <a:t>(p) + (1−y)·log(1−p)]</a:t>
            </a:r>
            <a:r>
              <a:rPr lang="en-US" dirty="0"/>
              <a:t> = −[(1)·log(1) + (1−1)·log(1−1)] = −[1·log(1) + 0·log(0)] = −[1·(0) + 0·log(0)] = −[0 + 0] = </a:t>
            </a:r>
            <a:r>
              <a:rPr lang="en-US" b="1" dirty="0"/>
              <a:t>0</a:t>
            </a:r>
            <a:endParaRPr lang="en-US" dirty="0"/>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11</a:t>
            </a:fld>
            <a:endParaRPr lang="en-US"/>
          </a:p>
        </p:txBody>
      </p:sp>
    </p:spTree>
    <p:extLst>
      <p:ext uri="{BB962C8B-B14F-4D97-AF65-F5344CB8AC3E}">
        <p14:creationId xmlns:p14="http://schemas.microsoft.com/office/powerpoint/2010/main" val="422336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greedy top-down approach also known as recursive binary splitting to stratify the predictor space. What this algorithm tries to do is, starting at the top (a single region containing all observations) it tries to analyze all predictors and all </a:t>
            </a:r>
            <a:r>
              <a:rPr lang="en-US" sz="1200" b="0" i="0" kern="1200" dirty="0" err="1">
                <a:solidFill>
                  <a:schemeClr val="tx1"/>
                </a:solidFill>
                <a:effectLst/>
                <a:latin typeface="+mn-lt"/>
                <a:ea typeface="+mn-ea"/>
                <a:cs typeface="+mn-cs"/>
              </a:rPr>
              <a:t>cutpoint</a:t>
            </a:r>
            <a:r>
              <a:rPr lang="en-US" sz="1200" b="0" i="0" kern="1200" dirty="0">
                <a:solidFill>
                  <a:schemeClr val="tx1"/>
                </a:solidFill>
                <a:effectLst/>
                <a:latin typeface="+mn-lt"/>
                <a:ea typeface="+mn-ea"/>
                <a:cs typeface="+mn-cs"/>
              </a:rPr>
              <a:t> values for each predictor to choose the optimal set of predictors and </a:t>
            </a:r>
            <a:r>
              <a:rPr lang="en-US" sz="1200" b="0" i="0" kern="1200" dirty="0" err="1">
                <a:solidFill>
                  <a:schemeClr val="tx1"/>
                </a:solidFill>
                <a:effectLst/>
                <a:latin typeface="+mn-lt"/>
                <a:ea typeface="+mn-ea"/>
                <a:cs typeface="+mn-cs"/>
              </a:rPr>
              <a:t>cutpoint</a:t>
            </a:r>
            <a:r>
              <a:rPr lang="en-US" sz="1200" b="0" i="0" kern="1200" dirty="0">
                <a:solidFill>
                  <a:schemeClr val="tx1"/>
                </a:solidFill>
                <a:effectLst/>
                <a:latin typeface="+mn-lt"/>
                <a:ea typeface="+mn-ea"/>
                <a:cs typeface="+mn-cs"/>
              </a:rPr>
              <a:t> values that will have the least sum of squared error.</a:t>
            </a:r>
          </a:p>
          <a:p>
            <a:pPr fontAlgn="base"/>
            <a:r>
              <a:rPr lang="en-US" sz="1200" b="0" i="0" kern="1200" dirty="0">
                <a:solidFill>
                  <a:schemeClr val="tx1"/>
                </a:solidFill>
                <a:effectLst/>
                <a:latin typeface="+mn-lt"/>
                <a:ea typeface="+mn-ea"/>
                <a:cs typeface="+mn-cs"/>
              </a:rPr>
              <a:t>The sum of squared error here is the sum of squares of the difference between each observation in the split region and the mean response value of that region. This is the loss function that is being optimized.</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12</a:t>
            </a:fld>
            <a:endParaRPr lang="en-US"/>
          </a:p>
        </p:txBody>
      </p:sp>
    </p:spTree>
    <p:extLst>
      <p:ext uri="{BB962C8B-B14F-4D97-AF65-F5344CB8AC3E}">
        <p14:creationId xmlns:p14="http://schemas.microsoft.com/office/powerpoint/2010/main" val="3888453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Gini impurity is the summation of the product of </a:t>
            </a:r>
            <a:r>
              <a:rPr lang="en-US" sz="1200" b="0" i="1" kern="1200" dirty="0">
                <a:solidFill>
                  <a:schemeClr val="tx1"/>
                </a:solidFill>
                <a:effectLst/>
                <a:latin typeface="+mn-lt"/>
                <a:ea typeface="+mn-ea"/>
                <a:cs typeface="+mn-cs"/>
              </a:rPr>
              <a:t>p</a:t>
            </a:r>
            <a:r>
              <a:rPr lang="en-US" sz="1200" b="0" i="0" kern="1200" dirty="0">
                <a:solidFill>
                  <a:schemeClr val="tx1"/>
                </a:solidFill>
                <a:effectLst/>
                <a:latin typeface="+mn-lt"/>
                <a:ea typeface="+mn-ea"/>
                <a:cs typeface="+mn-cs"/>
              </a:rPr>
              <a:t>ᵢ (probability of an item with label </a:t>
            </a:r>
            <a:r>
              <a:rPr lang="en-US" sz="1200" b="0" i="1" kern="1200" dirty="0" err="1">
                <a:solidFill>
                  <a:schemeClr val="tx1"/>
                </a:solidFill>
                <a:effectLst/>
                <a:latin typeface="+mn-lt"/>
                <a:ea typeface="+mn-ea"/>
                <a:cs typeface="+mn-cs"/>
              </a:rPr>
              <a:t>i</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being chosen) and </a:t>
            </a:r>
            <a:r>
              <a:rPr lang="en-US" sz="1200" b="0" i="1" kern="1200" dirty="0">
                <a:solidFill>
                  <a:schemeClr val="tx1"/>
                </a:solidFill>
                <a:effectLst/>
                <a:latin typeface="+mn-lt"/>
                <a:ea typeface="+mn-ea"/>
                <a:cs typeface="+mn-cs"/>
              </a:rPr>
              <a:t>1 - pᵢ </a:t>
            </a:r>
            <a:r>
              <a:rPr lang="en-US" sz="1200" b="0" i="0" kern="1200" dirty="0">
                <a:solidFill>
                  <a:schemeClr val="tx1"/>
                </a:solidFill>
                <a:effectLst/>
                <a:latin typeface="+mn-lt"/>
                <a:ea typeface="+mn-ea"/>
                <a:cs typeface="+mn-cs"/>
              </a:rPr>
              <a:t>(probability of misclassification). The minimum value of Gini Index is 0 (when the node is pure, i.e. all the elements in the node are of one particular class).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Also, the maximum value is 0.5, and it is when the probability of the two classes are same.</a:t>
            </a:r>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13</a:t>
            </a:fld>
            <a:endParaRPr lang="en-US"/>
          </a:p>
        </p:txBody>
      </p:sp>
    </p:spTree>
    <p:extLst>
      <p:ext uri="{BB962C8B-B14F-4D97-AF65-F5344CB8AC3E}">
        <p14:creationId xmlns:p14="http://schemas.microsoft.com/office/powerpoint/2010/main" val="3626745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Gini impurity is the summation of the product of </a:t>
            </a:r>
            <a:r>
              <a:rPr lang="en-US" sz="1200" b="0" i="1" kern="1200" dirty="0">
                <a:solidFill>
                  <a:schemeClr val="tx1"/>
                </a:solidFill>
                <a:effectLst/>
                <a:latin typeface="+mn-lt"/>
                <a:ea typeface="+mn-ea"/>
                <a:cs typeface="+mn-cs"/>
              </a:rPr>
              <a:t>p</a:t>
            </a:r>
            <a:r>
              <a:rPr lang="en-US" sz="1200" b="0" i="0" kern="1200" dirty="0">
                <a:solidFill>
                  <a:schemeClr val="tx1"/>
                </a:solidFill>
                <a:effectLst/>
                <a:latin typeface="+mn-lt"/>
                <a:ea typeface="+mn-ea"/>
                <a:cs typeface="+mn-cs"/>
              </a:rPr>
              <a:t>ᵢ (probability of an item with label </a:t>
            </a:r>
            <a:r>
              <a:rPr lang="en-US" sz="1200" b="0" i="1" kern="1200" dirty="0" err="1">
                <a:solidFill>
                  <a:schemeClr val="tx1"/>
                </a:solidFill>
                <a:effectLst/>
                <a:latin typeface="+mn-lt"/>
                <a:ea typeface="+mn-ea"/>
                <a:cs typeface="+mn-cs"/>
              </a:rPr>
              <a:t>i</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being chosen) and </a:t>
            </a:r>
            <a:r>
              <a:rPr lang="en-US" sz="1200" b="0" i="1" kern="1200" dirty="0">
                <a:solidFill>
                  <a:schemeClr val="tx1"/>
                </a:solidFill>
                <a:effectLst/>
                <a:latin typeface="+mn-lt"/>
                <a:ea typeface="+mn-ea"/>
                <a:cs typeface="+mn-cs"/>
              </a:rPr>
              <a:t>1 - pᵢ </a:t>
            </a:r>
            <a:r>
              <a:rPr lang="en-US" sz="1200" b="0" i="0" kern="1200" dirty="0">
                <a:solidFill>
                  <a:schemeClr val="tx1"/>
                </a:solidFill>
                <a:effectLst/>
                <a:latin typeface="+mn-lt"/>
                <a:ea typeface="+mn-ea"/>
                <a:cs typeface="+mn-cs"/>
              </a:rPr>
              <a:t>(probability of misclassification). The minimum value of Gini Index is 0 (when the node is pure, i.e. all the elements in the node are of one particular class).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Also, the maximum value is 0.5, and it is when the probability of the two classes are same.</a:t>
            </a:r>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14</a:t>
            </a:fld>
            <a:endParaRPr lang="en-US"/>
          </a:p>
        </p:txBody>
      </p:sp>
    </p:spTree>
    <p:extLst>
      <p:ext uri="{BB962C8B-B14F-4D97-AF65-F5344CB8AC3E}">
        <p14:creationId xmlns:p14="http://schemas.microsoft.com/office/powerpoint/2010/main" val="3950406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B45D-D147-8897-02D4-759D8D54D5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2EBA8F-266A-84AA-AC1F-334D96AB8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C37FE-22F6-6828-D950-F4CAAB16B970}"/>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5" name="Footer Placeholder 4">
            <a:extLst>
              <a:ext uri="{FF2B5EF4-FFF2-40B4-BE49-F238E27FC236}">
                <a16:creationId xmlns:a16="http://schemas.microsoft.com/office/drawing/2014/main" id="{161AB8C2-DCA9-C310-26EF-5E139CEA53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2C45B-D047-BEE3-5B58-30B5DE30499B}"/>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83513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A59-E960-BFC0-CD2F-DB2377D510BF}"/>
              </a:ext>
            </a:extLst>
          </p:cNvPr>
          <p:cNvSpPr>
            <a:spLocks noGrp="1"/>
          </p:cNvSpPr>
          <p:nvPr>
            <p:ph type="title"/>
          </p:nvPr>
        </p:nvSpPr>
        <p:spPr>
          <a:xfrm>
            <a:off x="-1" y="0"/>
            <a:ext cx="12251267" cy="100739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2B3EC99-CDCB-4760-BD96-B4656EA76A14}"/>
              </a:ext>
            </a:extLst>
          </p:cNvPr>
          <p:cNvSpPr>
            <a:spLocks noGrp="1"/>
          </p:cNvSpPr>
          <p:nvPr>
            <p:ph idx="1"/>
          </p:nvPr>
        </p:nvSpPr>
        <p:spPr>
          <a:xfrm>
            <a:off x="135467" y="1185333"/>
            <a:ext cx="11861800" cy="4991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FBA64-F57A-782D-2796-F0A0D022C197}"/>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5" name="Footer Placeholder 4">
            <a:extLst>
              <a:ext uri="{FF2B5EF4-FFF2-40B4-BE49-F238E27FC236}">
                <a16:creationId xmlns:a16="http://schemas.microsoft.com/office/drawing/2014/main" id="{E012D53F-84CC-AE8C-CF72-FC5C693D4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1D91F5-9418-E6D6-ED2E-1779F3035920}"/>
              </a:ext>
            </a:extLst>
          </p:cNvPr>
          <p:cNvSpPr>
            <a:spLocks noGrp="1"/>
          </p:cNvSpPr>
          <p:nvPr>
            <p:ph type="sldNum" sz="quarter" idx="12"/>
          </p:nvPr>
        </p:nvSpPr>
        <p:spPr/>
        <p:txBody>
          <a:bodyPr/>
          <a:lstStyle/>
          <a:p>
            <a:fld id="{1B0B4BCF-82CE-1142-8F86-CDBDFCE07149}" type="slidenum">
              <a:rPr lang="en-US" smtClean="0"/>
              <a:t>‹#›</a:t>
            </a:fld>
            <a:endParaRPr lang="en-US"/>
          </a:p>
        </p:txBody>
      </p:sp>
      <p:pic>
        <p:nvPicPr>
          <p:cNvPr id="7" name="Picture 6" descr="A computer screen with numbers&#10;&#10;AI-generated content may be incorrect.">
            <a:extLst>
              <a:ext uri="{FF2B5EF4-FFF2-40B4-BE49-F238E27FC236}">
                <a16:creationId xmlns:a16="http://schemas.microsoft.com/office/drawing/2014/main" id="{D1ADDD9E-3CAF-4403-78ED-FB4378391514}"/>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brightnessContrast bright="40000"/>
                    </a14:imgEffect>
                  </a14:imgLayer>
                </a14:imgProps>
              </a:ext>
            </a:extLst>
          </a:blip>
          <a:srcRect l="63076" r="309" b="9091"/>
          <a:stretch>
            <a:fillRect/>
          </a:stretch>
        </p:blipFill>
        <p:spPr>
          <a:xfrm rot="5400000">
            <a:off x="5592304" y="-5592303"/>
            <a:ext cx="1007393" cy="12192002"/>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390173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DEDE-8A62-08A6-421A-F230E8A81E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C2E6F-3203-4B11-9337-8441861860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8B312-F8F4-6820-F09B-23B2B19FFBA0}"/>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5" name="Footer Placeholder 4">
            <a:extLst>
              <a:ext uri="{FF2B5EF4-FFF2-40B4-BE49-F238E27FC236}">
                <a16:creationId xmlns:a16="http://schemas.microsoft.com/office/drawing/2014/main" id="{A78E67FE-C459-E69B-31BC-C6BAF9214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AF5E-9963-9E89-5231-D7416B7C1E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6234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B265-2A2D-46CF-4193-C3F0372795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CCB5-97F6-0430-5054-0CBB8ADFC9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5F93DA-6178-6838-921A-D6FB37E7D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FDEDC8-AEE3-2D61-BDF7-3F9FBA7BA831}"/>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6" name="Footer Placeholder 5">
            <a:extLst>
              <a:ext uri="{FF2B5EF4-FFF2-40B4-BE49-F238E27FC236}">
                <a16:creationId xmlns:a16="http://schemas.microsoft.com/office/drawing/2014/main" id="{89C5A6C1-7C4D-224A-F781-D6386061BD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335AA-0A6A-5655-BD0B-76402F0CF55F}"/>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0484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BE98-5FC8-ABF6-925A-DACA29BB3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FB2CC9-0A17-BD93-955B-03E90EE41C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7A5A-7A55-0B58-02EC-58104A14A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59CBFE-1C86-D6E9-71AF-1BD10A9E5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69F8D-A082-87A0-7EC9-7D28194929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12BEE0-4C4D-C877-79FE-B6508D0DCD1D}"/>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8" name="Footer Placeholder 7">
            <a:extLst>
              <a:ext uri="{FF2B5EF4-FFF2-40B4-BE49-F238E27FC236}">
                <a16:creationId xmlns:a16="http://schemas.microsoft.com/office/drawing/2014/main" id="{848CB0E7-5FEA-1B52-0402-58167E4AF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71C78B-0BB9-87A1-C59B-2322A3312EE8}"/>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0926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8271-A8C8-3129-3E46-26C9159ED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A0458-5B61-ADCA-B9A3-073C802DF73A}"/>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4" name="Footer Placeholder 3">
            <a:extLst>
              <a:ext uri="{FF2B5EF4-FFF2-40B4-BE49-F238E27FC236}">
                <a16:creationId xmlns:a16="http://schemas.microsoft.com/office/drawing/2014/main" id="{548C6B71-3597-1C81-2B7B-A17EBB1497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2EBB9C-4A53-1E06-76FD-21527EC7DD15}"/>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632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FCA75-7D29-BD23-6506-18D0199D9F15}"/>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3" name="Footer Placeholder 2">
            <a:extLst>
              <a:ext uri="{FF2B5EF4-FFF2-40B4-BE49-F238E27FC236}">
                <a16:creationId xmlns:a16="http://schemas.microsoft.com/office/drawing/2014/main" id="{4EFCF04B-7F1E-183F-5294-4209548812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AF5AC5-2556-5A05-96F6-B3044613A216}"/>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284568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EB17-617E-70DE-1F1A-B83832AC7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0DBF2-36BA-7D77-00BD-A1AE00DA0B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C870DA-842A-CD48-443B-362451498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9162D7-724B-F4B9-B210-AA7935F8AF14}"/>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6" name="Footer Placeholder 5">
            <a:extLst>
              <a:ext uri="{FF2B5EF4-FFF2-40B4-BE49-F238E27FC236}">
                <a16:creationId xmlns:a16="http://schemas.microsoft.com/office/drawing/2014/main" id="{8CED2751-9043-E7E0-CBC5-223A47DB0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1E4AAF-6F23-BFA2-856C-E12FA3B889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17491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A7D9-8380-8114-6DC1-C535BDC67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300AA-E963-E2B3-7C07-D29524762C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008EB7-9C70-CCA9-5BA5-8A83AC226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528F6-A0B8-4E27-A475-8B5873261DE2}"/>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6" name="Footer Placeholder 5">
            <a:extLst>
              <a:ext uri="{FF2B5EF4-FFF2-40B4-BE49-F238E27FC236}">
                <a16:creationId xmlns:a16="http://schemas.microsoft.com/office/drawing/2014/main" id="{88B35D52-E24C-FEB0-5A32-F6FD0F837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D4D77-3C67-681E-5B54-183942AAC6EA}"/>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8105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EB71-4F45-3661-B2ED-C0F3FFADB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BE3A27-673A-011B-EA5A-AC6124BFFE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E9434-86AE-3650-83FF-DACEB6D58E6F}"/>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5" name="Footer Placeholder 4">
            <a:extLst>
              <a:ext uri="{FF2B5EF4-FFF2-40B4-BE49-F238E27FC236}">
                <a16:creationId xmlns:a16="http://schemas.microsoft.com/office/drawing/2014/main" id="{818ACC83-B773-978E-6BA7-B6CDF10BF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22FAA-9FB6-22BE-3381-4038AC21A939}"/>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5028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BD2E5C-C9D4-0063-5D09-7F2469824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13EE0E-386C-A8E6-B251-FF2E3350BD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D307F-DB5D-4072-C4F0-555B05ED155F}"/>
              </a:ext>
            </a:extLst>
          </p:cNvPr>
          <p:cNvSpPr>
            <a:spLocks noGrp="1"/>
          </p:cNvSpPr>
          <p:nvPr>
            <p:ph type="dt" sz="half" idx="10"/>
          </p:nvPr>
        </p:nvSpPr>
        <p:spPr/>
        <p:txBody>
          <a:bodyPr/>
          <a:lstStyle/>
          <a:p>
            <a:fld id="{938E468B-E7DB-1244-8914-F7B7F6133B99}" type="datetimeFigureOut">
              <a:rPr lang="en-US" smtClean="0"/>
              <a:t>4/22/26</a:t>
            </a:fld>
            <a:endParaRPr lang="en-US"/>
          </a:p>
        </p:txBody>
      </p:sp>
      <p:sp>
        <p:nvSpPr>
          <p:cNvPr id="5" name="Footer Placeholder 4">
            <a:extLst>
              <a:ext uri="{FF2B5EF4-FFF2-40B4-BE49-F238E27FC236}">
                <a16:creationId xmlns:a16="http://schemas.microsoft.com/office/drawing/2014/main" id="{94F00148-8062-9A9D-6E6A-201194A879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E73C5-4418-421C-6EBC-8D7AB287071D}"/>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9292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AC195-AA5B-CA66-10DC-A62137956A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A5E35-1AD0-6A20-E2AB-6303683D1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66F20-957A-0996-3D32-069DB8681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8E468B-E7DB-1244-8914-F7B7F6133B99}" type="datetimeFigureOut">
              <a:rPr lang="en-US" smtClean="0"/>
              <a:t>4/22/26</a:t>
            </a:fld>
            <a:endParaRPr lang="en-US"/>
          </a:p>
        </p:txBody>
      </p:sp>
      <p:sp>
        <p:nvSpPr>
          <p:cNvPr id="5" name="Footer Placeholder 4">
            <a:extLst>
              <a:ext uri="{FF2B5EF4-FFF2-40B4-BE49-F238E27FC236}">
                <a16:creationId xmlns:a16="http://schemas.microsoft.com/office/drawing/2014/main" id="{87C10B0D-B4A5-1039-287D-28F3BE1B8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323B42-044A-869C-D3BB-A7797A3F5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0B4BCF-82CE-1142-8F86-CDBDFCE07149}" type="slidenum">
              <a:rPr lang="en-US" smtClean="0"/>
              <a:t>‹#›</a:t>
            </a:fld>
            <a:endParaRPr lang="en-US"/>
          </a:p>
        </p:txBody>
      </p:sp>
    </p:spTree>
    <p:extLst>
      <p:ext uri="{BB962C8B-B14F-4D97-AF65-F5344CB8AC3E}">
        <p14:creationId xmlns:p14="http://schemas.microsoft.com/office/powerpoint/2010/main" val="7085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cikit-learn.org/stable/supervised_learning.html"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e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0.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14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40.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jpeg"/><Relationship Id="rId7" Type="http://schemas.openxmlformats.org/officeDocument/2006/relationships/image" Target="../media/image19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0.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0.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70.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29.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scikit-learn.org/stable/modules/generated/sklearn.linear_model.LinearRegression.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with numbers&#10;&#10;AI-generated content may be incorrect.">
            <a:extLst>
              <a:ext uri="{FF2B5EF4-FFF2-40B4-BE49-F238E27FC236}">
                <a16:creationId xmlns:a16="http://schemas.microsoft.com/office/drawing/2014/main" id="{1A8E1854-276F-9DFB-AB93-FCAFE794B2A7}"/>
              </a:ext>
            </a:extLst>
          </p:cNvPr>
          <p:cNvPicPr>
            <a:picLocks noChangeAspect="1"/>
          </p:cNvPicPr>
          <p:nvPr/>
        </p:nvPicPr>
        <p:blipFill>
          <a:blip r:embed="rId3"/>
          <a:srcRect r="23298" b="9091"/>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E6B336-B8B3-CEA6-0B4E-374B9C705367}"/>
              </a:ext>
            </a:extLst>
          </p:cNvPr>
          <p:cNvSpPr>
            <a:spLocks noGrp="1"/>
          </p:cNvSpPr>
          <p:nvPr>
            <p:ph type="ctrTitle"/>
          </p:nvPr>
        </p:nvSpPr>
        <p:spPr>
          <a:xfrm>
            <a:off x="477980" y="1122363"/>
            <a:ext cx="4869271" cy="3204134"/>
          </a:xfrm>
        </p:spPr>
        <p:txBody>
          <a:bodyPr anchor="b">
            <a:normAutofit fontScale="90000"/>
          </a:bodyPr>
          <a:lstStyle/>
          <a:p>
            <a:pPr algn="l"/>
            <a:r>
              <a:rPr lang="en-US" sz="4800" dirty="0"/>
              <a:t>Module 4 </a:t>
            </a:r>
            <a:br>
              <a:rPr lang="en-US" sz="4800" dirty="0"/>
            </a:br>
            <a:r>
              <a:rPr lang="en-US" sz="2400" dirty="0"/>
              <a:t>Lecture 5 </a:t>
            </a:r>
            <a:r>
              <a:rPr lang="en-US" sz="4800" dirty="0"/>
              <a:t> </a:t>
            </a:r>
            <a:br>
              <a:rPr lang="en-US" sz="4800" dirty="0"/>
            </a:br>
            <a:r>
              <a:rPr lang="en-US" sz="4800" dirty="0"/>
              <a:t>Introduction to Machine Learning:</a:t>
            </a:r>
            <a:br>
              <a:rPr lang="en-US" sz="4800" dirty="0"/>
            </a:br>
            <a:r>
              <a:rPr lang="en-US" sz="4800" dirty="0"/>
              <a:t>Supervised Learning</a:t>
            </a:r>
          </a:p>
        </p:txBody>
      </p:sp>
      <p:sp>
        <p:nvSpPr>
          <p:cNvPr id="3" name="Subtitle 2">
            <a:extLst>
              <a:ext uri="{FF2B5EF4-FFF2-40B4-BE49-F238E27FC236}">
                <a16:creationId xmlns:a16="http://schemas.microsoft.com/office/drawing/2014/main" id="{865B4456-8C04-FCD9-5636-5C60A9DDD74B}"/>
              </a:ext>
            </a:extLst>
          </p:cNvPr>
          <p:cNvSpPr>
            <a:spLocks noGrp="1"/>
          </p:cNvSpPr>
          <p:nvPr>
            <p:ph type="subTitle" idx="1"/>
          </p:nvPr>
        </p:nvSpPr>
        <p:spPr>
          <a:xfrm>
            <a:off x="477980" y="4872922"/>
            <a:ext cx="4023359" cy="1208141"/>
          </a:xfrm>
        </p:spPr>
        <p:txBody>
          <a:bodyPr>
            <a:normAutofit/>
          </a:bodyPr>
          <a:lstStyle/>
          <a:p>
            <a:pPr algn="l"/>
            <a:r>
              <a:rPr lang="en-US" sz="2000" dirty="0"/>
              <a:t>Sarah Groves, Ph.D.</a:t>
            </a:r>
          </a:p>
          <a:p>
            <a:pPr algn="l"/>
            <a:r>
              <a:rPr lang="en-US" sz="2000"/>
              <a:t>Shayn Peirce-Cottler, </a:t>
            </a:r>
            <a:r>
              <a:rPr lang="en-US" sz="2000" dirty="0"/>
              <a:t>Ph.D.</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09E6B7E-D08F-2A99-F462-48160AD6C4DF}"/>
              </a:ext>
            </a:extLst>
          </p:cNvPr>
          <p:cNvSpPr/>
          <p:nvPr/>
        </p:nvSpPr>
        <p:spPr>
          <a:xfrm>
            <a:off x="433953" y="573437"/>
            <a:ext cx="821410" cy="2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8E9FB39-664A-5559-01BB-3725486CC6BA}"/>
              </a:ext>
            </a:extLst>
          </p:cNvPr>
          <p:cNvSpPr txBox="1"/>
          <p:nvPr/>
        </p:nvSpPr>
        <p:spPr>
          <a:xfrm>
            <a:off x="6844751" y="358346"/>
            <a:ext cx="5179975" cy="2554545"/>
          </a:xfrm>
          <a:prstGeom prst="rect">
            <a:avLst/>
          </a:prstGeom>
          <a:solidFill>
            <a:schemeClr val="bg1"/>
          </a:solidFill>
        </p:spPr>
        <p:txBody>
          <a:bodyPr wrap="square" rtlCol="0">
            <a:spAutoFit/>
          </a:bodyPr>
          <a:lstStyle/>
          <a:p>
            <a:r>
              <a:rPr lang="en-US" sz="3200" dirty="0">
                <a:solidFill>
                  <a:srgbClr val="FF0000"/>
                </a:solidFill>
              </a:rPr>
              <a:t>Pull from upstream remote!</a:t>
            </a:r>
          </a:p>
          <a:p>
            <a:endParaRPr lang="en-US" sz="3200" dirty="0">
              <a:solidFill>
                <a:srgbClr val="FF0000"/>
              </a:solidFill>
            </a:endParaRPr>
          </a:p>
          <a:p>
            <a:r>
              <a:rPr lang="en-US" sz="3200" dirty="0">
                <a:solidFill>
                  <a:srgbClr val="FF0000"/>
                </a:solidFill>
              </a:rPr>
              <a:t>If you get a merge conflict on .</a:t>
            </a:r>
            <a:r>
              <a:rPr lang="en-US" sz="3200" dirty="0" err="1">
                <a:solidFill>
                  <a:srgbClr val="FF0000"/>
                </a:solidFill>
              </a:rPr>
              <a:t>gitignore</a:t>
            </a:r>
            <a:r>
              <a:rPr lang="en-US" sz="3200" dirty="0">
                <a:solidFill>
                  <a:srgbClr val="FF0000"/>
                </a:solidFill>
              </a:rPr>
              <a:t>, choose YOUR version</a:t>
            </a:r>
          </a:p>
        </p:txBody>
      </p:sp>
    </p:spTree>
    <p:extLst>
      <p:ext uri="{BB962C8B-B14F-4D97-AF65-F5344CB8AC3E}">
        <p14:creationId xmlns:p14="http://schemas.microsoft.com/office/powerpoint/2010/main" val="3127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FE426-94E0-CC3C-99CD-7AD44491C437}"/>
              </a:ext>
            </a:extLst>
          </p:cNvPr>
          <p:cNvSpPr>
            <a:spLocks noGrp="1"/>
          </p:cNvSpPr>
          <p:nvPr>
            <p:ph type="title"/>
          </p:nvPr>
        </p:nvSpPr>
        <p:spPr/>
        <p:txBody>
          <a:bodyPr/>
          <a:lstStyle/>
          <a:p>
            <a:r>
              <a:rPr lang="en-US" dirty="0"/>
              <a:t>Where we are so far…</a:t>
            </a:r>
          </a:p>
        </p:txBody>
      </p:sp>
      <p:sp>
        <p:nvSpPr>
          <p:cNvPr id="4" name="Content Placeholder 2">
            <a:extLst>
              <a:ext uri="{FF2B5EF4-FFF2-40B4-BE49-F238E27FC236}">
                <a16:creationId xmlns:a16="http://schemas.microsoft.com/office/drawing/2014/main" id="{96F0243D-DE36-E0AE-1FB3-51D21371E964}"/>
              </a:ext>
            </a:extLst>
          </p:cNvPr>
          <p:cNvSpPr>
            <a:spLocks noGrp="1"/>
          </p:cNvSpPr>
          <p:nvPr>
            <p:ph idx="1"/>
          </p:nvPr>
        </p:nvSpPr>
        <p:spPr>
          <a:xfrm>
            <a:off x="457887" y="1254609"/>
            <a:ext cx="8350790" cy="5486400"/>
          </a:xfrm>
        </p:spPr>
        <p:txBody>
          <a:bodyPr>
            <a:normAutofit lnSpcReduction="10000"/>
          </a:bodyPr>
          <a:lstStyle/>
          <a:p>
            <a:pPr marL="0" lvl="0" indent="0">
              <a:buNone/>
            </a:pPr>
            <a:r>
              <a:rPr lang="en-US" sz="2400" b="1" strike="sngStrike" dirty="0"/>
              <a:t>STEP 1: Learn </a:t>
            </a:r>
            <a:r>
              <a:rPr lang="en-US" sz="2400" strike="sngStrike" dirty="0"/>
              <a:t>about cancer (and a specific cancer type if desired!)</a:t>
            </a:r>
          </a:p>
          <a:p>
            <a:pPr marL="0" lvl="0" indent="0">
              <a:buNone/>
            </a:pPr>
            <a:r>
              <a:rPr lang="en-US" sz="2400" b="1" strike="sngStrike" dirty="0"/>
              <a:t>STEP 2: Explore the data-set</a:t>
            </a:r>
            <a:r>
              <a:rPr lang="en-US" sz="2400" strike="sngStrike" dirty="0"/>
              <a:t> (you will be given one)</a:t>
            </a:r>
          </a:p>
          <a:p>
            <a:pPr marL="0" lvl="0" indent="0">
              <a:buNone/>
            </a:pPr>
            <a:r>
              <a:rPr lang="en-US" sz="2400" b="1" strike="sngStrike" dirty="0"/>
              <a:t>STEP 3: Ask a question </a:t>
            </a:r>
            <a:r>
              <a:rPr lang="en-US" sz="2400" strike="sngStrike" dirty="0"/>
              <a:t>related to the data set that you are curious about</a:t>
            </a:r>
          </a:p>
          <a:p>
            <a:pPr marL="0" indent="0">
              <a:buNone/>
            </a:pPr>
            <a:r>
              <a:rPr lang="en-US" sz="2400" b="1" strike="sngStrike" dirty="0"/>
              <a:t>STEP 4: Visualize the data </a:t>
            </a:r>
            <a:r>
              <a:rPr lang="en-US" sz="2400" strike="sngStrike" dirty="0"/>
              <a:t>with </a:t>
            </a:r>
            <a:r>
              <a:rPr lang="en-US" sz="2400" b="1" strike="sngStrike" dirty="0">
                <a:solidFill>
                  <a:schemeClr val="accent6"/>
                </a:solidFill>
              </a:rPr>
              <a:t>dimensionality</a:t>
            </a:r>
            <a:r>
              <a:rPr lang="en-US" sz="2400" strike="sngStrike" dirty="0"/>
              <a:t> </a:t>
            </a:r>
            <a:r>
              <a:rPr lang="en-US" sz="2400" b="1" strike="sngStrike" dirty="0">
                <a:solidFill>
                  <a:schemeClr val="accent6"/>
                </a:solidFill>
              </a:rPr>
              <a:t>reduction </a:t>
            </a:r>
            <a:r>
              <a:rPr lang="en-US" sz="2400" strike="sngStrike" dirty="0"/>
              <a:t>(unsupervised)</a:t>
            </a:r>
          </a:p>
          <a:p>
            <a:pPr marL="0" lvl="0" indent="0">
              <a:buNone/>
            </a:pPr>
            <a:r>
              <a:rPr lang="en-US" sz="2400" b="1" dirty="0"/>
              <a:t>STEP 5: Implement </a:t>
            </a:r>
            <a:r>
              <a:rPr lang="en-US" sz="2400" b="1" dirty="0">
                <a:solidFill>
                  <a:schemeClr val="accent6"/>
                </a:solidFill>
              </a:rPr>
              <a:t>clustering</a:t>
            </a:r>
            <a:r>
              <a:rPr lang="en-US" sz="2400" dirty="0"/>
              <a:t>, </a:t>
            </a:r>
            <a:r>
              <a:rPr lang="en-US" sz="2400" b="1" dirty="0">
                <a:solidFill>
                  <a:schemeClr val="accent6"/>
                </a:solidFill>
              </a:rPr>
              <a:t>regression</a:t>
            </a:r>
            <a:r>
              <a:rPr lang="en-US" sz="2400" dirty="0"/>
              <a:t>, or </a:t>
            </a:r>
            <a:r>
              <a:rPr lang="en-US" sz="2400" b="1" dirty="0">
                <a:solidFill>
                  <a:schemeClr val="accent6"/>
                </a:solidFill>
              </a:rPr>
              <a:t>classification</a:t>
            </a:r>
            <a:r>
              <a:rPr lang="en-US" sz="2400" dirty="0"/>
              <a:t> using Python/scikit-learn to answer the question (supervised)</a:t>
            </a:r>
          </a:p>
          <a:p>
            <a:pPr marL="0" lvl="0" indent="0">
              <a:buNone/>
            </a:pPr>
            <a:r>
              <a:rPr lang="en-US" sz="2400" b="1" dirty="0"/>
              <a:t>STEP 6: Verify and validate </a:t>
            </a:r>
            <a:r>
              <a:rPr lang="en-US" sz="2400" dirty="0"/>
              <a:t>the answer using </a:t>
            </a:r>
            <a:r>
              <a:rPr lang="en-US" sz="2400" b="1" dirty="0">
                <a:solidFill>
                  <a:schemeClr val="accent6"/>
                </a:solidFill>
              </a:rPr>
              <a:t>ML metrics</a:t>
            </a:r>
          </a:p>
          <a:p>
            <a:pPr marL="0" lvl="0" indent="0">
              <a:buNone/>
            </a:pPr>
            <a:r>
              <a:rPr lang="en-US" sz="2400" b="1" dirty="0"/>
              <a:t>STEP 7: Draw conclusions </a:t>
            </a:r>
            <a:r>
              <a:rPr lang="en-US" sz="2400" dirty="0"/>
              <a:t>and </a:t>
            </a:r>
            <a:r>
              <a:rPr lang="en-US" sz="2400" b="1" dirty="0"/>
              <a:t>reflect on the ethical implications</a:t>
            </a:r>
          </a:p>
          <a:p>
            <a:pPr marL="0" indent="0">
              <a:buNone/>
            </a:pPr>
            <a:r>
              <a:rPr lang="en-US" sz="2400" b="1" dirty="0"/>
              <a:t>STEP 8: Communicate </a:t>
            </a:r>
            <a:r>
              <a:rPr lang="en-US" sz="2400" dirty="0"/>
              <a:t>your question’s background, methods, conclusions, limitations, implications, and future work</a:t>
            </a:r>
          </a:p>
          <a:p>
            <a:pPr marL="0" lvl="0" indent="0">
              <a:buNone/>
            </a:pPr>
            <a:endParaRPr lang="en-US" sz="2400" dirty="0"/>
          </a:p>
          <a:p>
            <a:pPr marL="0" lvl="0" indent="0">
              <a:buNone/>
            </a:pPr>
            <a:endParaRPr lang="en-US" sz="2400" dirty="0"/>
          </a:p>
          <a:p>
            <a:pPr marL="0" lvl="0" indent="0">
              <a:buNone/>
            </a:pPr>
            <a:endParaRPr lang="en-US" sz="2400" dirty="0"/>
          </a:p>
        </p:txBody>
      </p:sp>
      <p:grpSp>
        <p:nvGrpSpPr>
          <p:cNvPr id="5" name="Group 4">
            <a:extLst>
              <a:ext uri="{FF2B5EF4-FFF2-40B4-BE49-F238E27FC236}">
                <a16:creationId xmlns:a16="http://schemas.microsoft.com/office/drawing/2014/main" id="{622DC6D3-2497-0207-7A00-6549F57447C3}"/>
              </a:ext>
            </a:extLst>
          </p:cNvPr>
          <p:cNvGrpSpPr/>
          <p:nvPr/>
        </p:nvGrpSpPr>
        <p:grpSpPr>
          <a:xfrm>
            <a:off x="60803" y="1150909"/>
            <a:ext cx="397084" cy="1358475"/>
            <a:chOff x="13734" y="1484243"/>
            <a:chExt cx="397084" cy="1358475"/>
          </a:xfrm>
        </p:grpSpPr>
        <p:cxnSp>
          <p:nvCxnSpPr>
            <p:cNvPr id="6" name="Straight Connector 5">
              <a:extLst>
                <a:ext uri="{FF2B5EF4-FFF2-40B4-BE49-F238E27FC236}">
                  <a16:creationId xmlns:a16="http://schemas.microsoft.com/office/drawing/2014/main" id="{C6A20F62-6D0E-6517-D9AF-8053B4205E0E}"/>
                </a:ext>
              </a:extLst>
            </p:cNvPr>
            <p:cNvCxnSpPr>
              <a:cxnSpLocks/>
            </p:cNvCxnSpPr>
            <p:nvPr/>
          </p:nvCxnSpPr>
          <p:spPr>
            <a:xfrm>
              <a:off x="410817" y="1484243"/>
              <a:ext cx="1" cy="1358475"/>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7" name="TextBox 6">
              <a:extLst>
                <a:ext uri="{FF2B5EF4-FFF2-40B4-BE49-F238E27FC236}">
                  <a16:creationId xmlns:a16="http://schemas.microsoft.com/office/drawing/2014/main" id="{2053A9B0-EB35-495E-E0FF-2F15AB43A851}"/>
                </a:ext>
              </a:extLst>
            </p:cNvPr>
            <p:cNvSpPr txBox="1"/>
            <p:nvPr/>
          </p:nvSpPr>
          <p:spPr>
            <a:xfrm rot="16200000">
              <a:off x="-273044" y="1933957"/>
              <a:ext cx="942887" cy="369332"/>
            </a:xfrm>
            <a:prstGeom prst="rect">
              <a:avLst/>
            </a:prstGeom>
            <a:noFill/>
          </p:spPr>
          <p:txBody>
            <a:bodyPr wrap="none" rtlCol="0">
              <a:spAutoFit/>
            </a:bodyPr>
            <a:lstStyle/>
            <a:p>
              <a:r>
                <a:rPr lang="en-US" b="1" dirty="0">
                  <a:solidFill>
                    <a:srgbClr val="00BEDE"/>
                  </a:solidFill>
                </a:rPr>
                <a:t>Week 1</a:t>
              </a:r>
            </a:p>
          </p:txBody>
        </p:sp>
      </p:grpSp>
      <p:grpSp>
        <p:nvGrpSpPr>
          <p:cNvPr id="8" name="Group 7">
            <a:extLst>
              <a:ext uri="{FF2B5EF4-FFF2-40B4-BE49-F238E27FC236}">
                <a16:creationId xmlns:a16="http://schemas.microsoft.com/office/drawing/2014/main" id="{1E3D9DC0-9993-7388-9E9C-43766A800C61}"/>
              </a:ext>
            </a:extLst>
          </p:cNvPr>
          <p:cNvGrpSpPr/>
          <p:nvPr/>
        </p:nvGrpSpPr>
        <p:grpSpPr>
          <a:xfrm>
            <a:off x="47071" y="2553892"/>
            <a:ext cx="410816" cy="1253067"/>
            <a:chOff x="2" y="3048000"/>
            <a:chExt cx="410816" cy="1253067"/>
          </a:xfrm>
        </p:grpSpPr>
        <p:cxnSp>
          <p:nvCxnSpPr>
            <p:cNvPr id="9" name="Straight Connector 8">
              <a:extLst>
                <a:ext uri="{FF2B5EF4-FFF2-40B4-BE49-F238E27FC236}">
                  <a16:creationId xmlns:a16="http://schemas.microsoft.com/office/drawing/2014/main" id="{2AD22F43-E5A7-F151-0D28-C18995A90EAC}"/>
                </a:ext>
              </a:extLst>
            </p:cNvPr>
            <p:cNvCxnSpPr>
              <a:cxnSpLocks/>
            </p:cNvCxnSpPr>
            <p:nvPr/>
          </p:nvCxnSpPr>
          <p:spPr>
            <a:xfrm>
              <a:off x="410818" y="3048000"/>
              <a:ext cx="0" cy="1253067"/>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2D834264-83CF-1E40-2539-14E7456E9F99}"/>
                </a:ext>
              </a:extLst>
            </p:cNvPr>
            <p:cNvSpPr txBox="1"/>
            <p:nvPr/>
          </p:nvSpPr>
          <p:spPr>
            <a:xfrm rot="16200000">
              <a:off x="-286776" y="3379278"/>
              <a:ext cx="942887" cy="369332"/>
            </a:xfrm>
            <a:prstGeom prst="rect">
              <a:avLst/>
            </a:prstGeom>
            <a:noFill/>
          </p:spPr>
          <p:txBody>
            <a:bodyPr wrap="none" rtlCol="0">
              <a:spAutoFit/>
            </a:bodyPr>
            <a:lstStyle/>
            <a:p>
              <a:r>
                <a:rPr lang="en-US" b="1" dirty="0">
                  <a:solidFill>
                    <a:srgbClr val="00BEDE"/>
                  </a:solidFill>
                </a:rPr>
                <a:t>Week 2</a:t>
              </a:r>
            </a:p>
          </p:txBody>
        </p:sp>
      </p:grpSp>
      <p:grpSp>
        <p:nvGrpSpPr>
          <p:cNvPr id="11" name="Group 10">
            <a:extLst>
              <a:ext uri="{FF2B5EF4-FFF2-40B4-BE49-F238E27FC236}">
                <a16:creationId xmlns:a16="http://schemas.microsoft.com/office/drawing/2014/main" id="{2BB72CCB-CC79-F2B2-1974-373A3A0FDCB2}"/>
              </a:ext>
            </a:extLst>
          </p:cNvPr>
          <p:cNvGrpSpPr/>
          <p:nvPr/>
        </p:nvGrpSpPr>
        <p:grpSpPr>
          <a:xfrm>
            <a:off x="46126" y="3918584"/>
            <a:ext cx="410816" cy="949368"/>
            <a:chOff x="2" y="5002698"/>
            <a:chExt cx="410816" cy="949368"/>
          </a:xfrm>
        </p:grpSpPr>
        <p:cxnSp>
          <p:nvCxnSpPr>
            <p:cNvPr id="12" name="Straight Connector 11">
              <a:extLst>
                <a:ext uri="{FF2B5EF4-FFF2-40B4-BE49-F238E27FC236}">
                  <a16:creationId xmlns:a16="http://schemas.microsoft.com/office/drawing/2014/main" id="{C1487350-09AB-3E95-D4A1-98A0CCF250F7}"/>
                </a:ext>
              </a:extLst>
            </p:cNvPr>
            <p:cNvCxnSpPr>
              <a:cxnSpLocks/>
            </p:cNvCxnSpPr>
            <p:nvPr/>
          </p:nvCxnSpPr>
          <p:spPr>
            <a:xfrm>
              <a:off x="410818" y="5002698"/>
              <a:ext cx="0" cy="949368"/>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3" name="TextBox 12">
              <a:extLst>
                <a:ext uri="{FF2B5EF4-FFF2-40B4-BE49-F238E27FC236}">
                  <a16:creationId xmlns:a16="http://schemas.microsoft.com/office/drawing/2014/main" id="{2D48168F-D398-4CC0-7A59-22A824969B03}"/>
                </a:ext>
              </a:extLst>
            </p:cNvPr>
            <p:cNvSpPr txBox="1"/>
            <p:nvPr/>
          </p:nvSpPr>
          <p:spPr>
            <a:xfrm rot="16200000">
              <a:off x="-286776" y="5295957"/>
              <a:ext cx="942887" cy="369332"/>
            </a:xfrm>
            <a:prstGeom prst="rect">
              <a:avLst/>
            </a:prstGeom>
            <a:noFill/>
          </p:spPr>
          <p:txBody>
            <a:bodyPr wrap="none" rtlCol="0">
              <a:spAutoFit/>
            </a:bodyPr>
            <a:lstStyle/>
            <a:p>
              <a:r>
                <a:rPr lang="en-US" b="1" dirty="0">
                  <a:solidFill>
                    <a:srgbClr val="00BEDE"/>
                  </a:solidFill>
                </a:rPr>
                <a:t>Week 3</a:t>
              </a:r>
            </a:p>
          </p:txBody>
        </p:sp>
      </p:grpSp>
      <p:grpSp>
        <p:nvGrpSpPr>
          <p:cNvPr id="14" name="Group 13">
            <a:extLst>
              <a:ext uri="{FF2B5EF4-FFF2-40B4-BE49-F238E27FC236}">
                <a16:creationId xmlns:a16="http://schemas.microsoft.com/office/drawing/2014/main" id="{9A49E1ED-1E49-FA26-C0D3-59AB49724A9B}"/>
              </a:ext>
            </a:extLst>
          </p:cNvPr>
          <p:cNvGrpSpPr/>
          <p:nvPr/>
        </p:nvGrpSpPr>
        <p:grpSpPr>
          <a:xfrm>
            <a:off x="15724" y="5090112"/>
            <a:ext cx="430133" cy="1183109"/>
            <a:chOff x="-9655" y="4693331"/>
            <a:chExt cx="430133" cy="1183109"/>
          </a:xfrm>
        </p:grpSpPr>
        <p:cxnSp>
          <p:nvCxnSpPr>
            <p:cNvPr id="15" name="Straight Connector 14">
              <a:extLst>
                <a:ext uri="{FF2B5EF4-FFF2-40B4-BE49-F238E27FC236}">
                  <a16:creationId xmlns:a16="http://schemas.microsoft.com/office/drawing/2014/main" id="{30A40F9F-5917-A5DC-1356-64CF79D3A313}"/>
                </a:ext>
              </a:extLst>
            </p:cNvPr>
            <p:cNvCxnSpPr>
              <a:cxnSpLocks/>
            </p:cNvCxnSpPr>
            <p:nvPr/>
          </p:nvCxnSpPr>
          <p:spPr>
            <a:xfrm flipH="1">
              <a:off x="410818" y="4693331"/>
              <a:ext cx="9660" cy="1183109"/>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6" name="TextBox 15">
              <a:extLst>
                <a:ext uri="{FF2B5EF4-FFF2-40B4-BE49-F238E27FC236}">
                  <a16:creationId xmlns:a16="http://schemas.microsoft.com/office/drawing/2014/main" id="{724D30B1-57DC-BD7A-3167-039A4B41AB8A}"/>
                </a:ext>
              </a:extLst>
            </p:cNvPr>
            <p:cNvSpPr txBox="1"/>
            <p:nvPr/>
          </p:nvSpPr>
          <p:spPr>
            <a:xfrm rot="16200000">
              <a:off x="-296433" y="5100219"/>
              <a:ext cx="942887" cy="369332"/>
            </a:xfrm>
            <a:prstGeom prst="rect">
              <a:avLst/>
            </a:prstGeom>
            <a:noFill/>
          </p:spPr>
          <p:txBody>
            <a:bodyPr wrap="none" rtlCol="0">
              <a:spAutoFit/>
            </a:bodyPr>
            <a:lstStyle/>
            <a:p>
              <a:r>
                <a:rPr lang="en-US" b="1" dirty="0">
                  <a:solidFill>
                    <a:srgbClr val="00BEDE"/>
                  </a:solidFill>
                </a:rPr>
                <a:t>Week 4</a:t>
              </a:r>
            </a:p>
          </p:txBody>
        </p:sp>
      </p:grpSp>
      <p:sp>
        <p:nvSpPr>
          <p:cNvPr id="17" name="TextBox 16">
            <a:extLst>
              <a:ext uri="{FF2B5EF4-FFF2-40B4-BE49-F238E27FC236}">
                <a16:creationId xmlns:a16="http://schemas.microsoft.com/office/drawing/2014/main" id="{B9DB7E4C-32AD-9386-4505-505EE3D7D22D}"/>
              </a:ext>
            </a:extLst>
          </p:cNvPr>
          <p:cNvSpPr txBox="1"/>
          <p:nvPr/>
        </p:nvSpPr>
        <p:spPr>
          <a:xfrm>
            <a:off x="8727358" y="2400447"/>
            <a:ext cx="2409442" cy="523220"/>
          </a:xfrm>
          <a:prstGeom prst="rect">
            <a:avLst/>
          </a:prstGeom>
          <a:noFill/>
        </p:spPr>
        <p:txBody>
          <a:bodyPr wrap="none" rtlCol="0">
            <a:spAutoFit/>
          </a:bodyPr>
          <a:lstStyle/>
          <a:p>
            <a:r>
              <a:rPr lang="en-US" sz="1400" strike="sngStrike" dirty="0">
                <a:solidFill>
                  <a:srgbClr val="FF0000"/>
                </a:solidFill>
              </a:rPr>
              <a:t>Due Friday April 10 midnight:</a:t>
            </a:r>
          </a:p>
          <a:p>
            <a:r>
              <a:rPr lang="en-US" sz="1400" strike="sngStrike" dirty="0">
                <a:solidFill>
                  <a:srgbClr val="FF0000"/>
                </a:solidFill>
              </a:rPr>
              <a:t>GitHub Check-in #1 </a:t>
            </a:r>
          </a:p>
        </p:txBody>
      </p:sp>
      <p:sp>
        <p:nvSpPr>
          <p:cNvPr id="18" name="TextBox 17">
            <a:extLst>
              <a:ext uri="{FF2B5EF4-FFF2-40B4-BE49-F238E27FC236}">
                <a16:creationId xmlns:a16="http://schemas.microsoft.com/office/drawing/2014/main" id="{98FF4046-F430-B341-FBF3-A7489EE4D423}"/>
              </a:ext>
            </a:extLst>
          </p:cNvPr>
          <p:cNvSpPr txBox="1"/>
          <p:nvPr/>
        </p:nvSpPr>
        <p:spPr>
          <a:xfrm>
            <a:off x="8727358" y="3855345"/>
            <a:ext cx="2759025" cy="523220"/>
          </a:xfrm>
          <a:prstGeom prst="rect">
            <a:avLst/>
          </a:prstGeom>
          <a:noFill/>
        </p:spPr>
        <p:txBody>
          <a:bodyPr wrap="none" rtlCol="0">
            <a:spAutoFit/>
          </a:bodyPr>
          <a:lstStyle/>
          <a:p>
            <a:r>
              <a:rPr lang="en-US" sz="1400" b="1" u="sng" strike="sngStrike" dirty="0">
                <a:solidFill>
                  <a:srgbClr val="FF0000"/>
                </a:solidFill>
              </a:rPr>
              <a:t>Due SUNDAY APRIL 19 </a:t>
            </a:r>
            <a:r>
              <a:rPr lang="en-US" sz="1400" strike="sngStrike" dirty="0">
                <a:solidFill>
                  <a:srgbClr val="FF0000"/>
                </a:solidFill>
              </a:rPr>
              <a:t>midnight:</a:t>
            </a:r>
          </a:p>
          <a:p>
            <a:r>
              <a:rPr lang="en-US" sz="1400" strike="sngStrike" dirty="0">
                <a:solidFill>
                  <a:srgbClr val="FF0000"/>
                </a:solidFill>
              </a:rPr>
              <a:t>GitHub Check-in #2 </a:t>
            </a:r>
          </a:p>
        </p:txBody>
      </p:sp>
      <p:sp>
        <p:nvSpPr>
          <p:cNvPr id="19" name="TextBox 18">
            <a:extLst>
              <a:ext uri="{FF2B5EF4-FFF2-40B4-BE49-F238E27FC236}">
                <a16:creationId xmlns:a16="http://schemas.microsoft.com/office/drawing/2014/main" id="{7B7D041B-8AD2-72BF-CCAD-518F89A221C2}"/>
              </a:ext>
            </a:extLst>
          </p:cNvPr>
          <p:cNvSpPr txBox="1"/>
          <p:nvPr/>
        </p:nvSpPr>
        <p:spPr>
          <a:xfrm>
            <a:off x="8727358" y="4910388"/>
            <a:ext cx="2759025" cy="523220"/>
          </a:xfrm>
          <a:prstGeom prst="rect">
            <a:avLst/>
          </a:prstGeom>
          <a:noFill/>
        </p:spPr>
        <p:txBody>
          <a:bodyPr wrap="none" rtlCol="0">
            <a:spAutoFit/>
          </a:bodyPr>
          <a:lstStyle/>
          <a:p>
            <a:r>
              <a:rPr lang="en-US" sz="1400" b="1" u="sng" dirty="0">
                <a:solidFill>
                  <a:srgbClr val="FF0000"/>
                </a:solidFill>
              </a:rPr>
              <a:t>Due SUNDAY APRIL 26</a:t>
            </a:r>
            <a:r>
              <a:rPr lang="en-US" sz="1400" dirty="0">
                <a:solidFill>
                  <a:srgbClr val="FF0000"/>
                </a:solidFill>
              </a:rPr>
              <a:t> midnight:</a:t>
            </a:r>
          </a:p>
          <a:p>
            <a:r>
              <a:rPr lang="en-US" sz="1400" dirty="0">
                <a:solidFill>
                  <a:srgbClr val="FF0000"/>
                </a:solidFill>
              </a:rPr>
              <a:t>GitHub Check-in #3 </a:t>
            </a:r>
          </a:p>
        </p:txBody>
      </p:sp>
      <p:sp>
        <p:nvSpPr>
          <p:cNvPr id="20" name="TextBox 19">
            <a:extLst>
              <a:ext uri="{FF2B5EF4-FFF2-40B4-BE49-F238E27FC236}">
                <a16:creationId xmlns:a16="http://schemas.microsoft.com/office/drawing/2014/main" id="{39564E22-FF59-E6C2-E8DF-510018C67A1B}"/>
              </a:ext>
            </a:extLst>
          </p:cNvPr>
          <p:cNvSpPr txBox="1"/>
          <p:nvPr/>
        </p:nvSpPr>
        <p:spPr>
          <a:xfrm>
            <a:off x="8727358" y="5681667"/>
            <a:ext cx="3287589" cy="954107"/>
          </a:xfrm>
          <a:prstGeom prst="rect">
            <a:avLst/>
          </a:prstGeom>
          <a:noFill/>
        </p:spPr>
        <p:txBody>
          <a:bodyPr wrap="square" rtlCol="0">
            <a:spAutoFit/>
          </a:bodyPr>
          <a:lstStyle/>
          <a:p>
            <a:r>
              <a:rPr lang="en-US" sz="1400" dirty="0">
                <a:solidFill>
                  <a:srgbClr val="FF0000"/>
                </a:solidFill>
              </a:rPr>
              <a:t>Due Tuesday May 5 midnight:</a:t>
            </a:r>
          </a:p>
          <a:p>
            <a:r>
              <a:rPr lang="en-US" sz="1400" dirty="0">
                <a:solidFill>
                  <a:srgbClr val="FF0000"/>
                </a:solidFill>
              </a:rPr>
              <a:t>Final Project</a:t>
            </a:r>
          </a:p>
          <a:p>
            <a:r>
              <a:rPr lang="en-US" sz="1400" dirty="0">
                <a:solidFill>
                  <a:srgbClr val="FF0000"/>
                </a:solidFill>
              </a:rPr>
              <a:t>Presentations: May 5 2pm (Final exam block)</a:t>
            </a:r>
          </a:p>
        </p:txBody>
      </p:sp>
      <p:sp>
        <p:nvSpPr>
          <p:cNvPr id="21" name="TextBox 20">
            <a:extLst>
              <a:ext uri="{FF2B5EF4-FFF2-40B4-BE49-F238E27FC236}">
                <a16:creationId xmlns:a16="http://schemas.microsoft.com/office/drawing/2014/main" id="{85AE9A1E-3295-9A62-AD77-FF4706B49D33}"/>
              </a:ext>
            </a:extLst>
          </p:cNvPr>
          <p:cNvSpPr txBox="1"/>
          <p:nvPr/>
        </p:nvSpPr>
        <p:spPr>
          <a:xfrm>
            <a:off x="8727358" y="3047243"/>
            <a:ext cx="2520049" cy="523220"/>
          </a:xfrm>
          <a:prstGeom prst="rect">
            <a:avLst/>
          </a:prstGeom>
          <a:noFill/>
        </p:spPr>
        <p:txBody>
          <a:bodyPr wrap="none" rtlCol="0">
            <a:spAutoFit/>
          </a:bodyPr>
          <a:lstStyle/>
          <a:p>
            <a:r>
              <a:rPr lang="en-US" sz="1400" strike="sngStrike" dirty="0">
                <a:solidFill>
                  <a:srgbClr val="FF0000"/>
                </a:solidFill>
              </a:rPr>
              <a:t>Due Tuesday April 14 by class:</a:t>
            </a:r>
          </a:p>
          <a:p>
            <a:r>
              <a:rPr lang="en-US" sz="1400" strike="sngStrike" dirty="0">
                <a:solidFill>
                  <a:srgbClr val="FF0000"/>
                </a:solidFill>
              </a:rPr>
              <a:t>Video comprehension quiz</a:t>
            </a:r>
          </a:p>
        </p:txBody>
      </p:sp>
      <p:sp>
        <p:nvSpPr>
          <p:cNvPr id="22" name="TextBox 21">
            <a:extLst>
              <a:ext uri="{FF2B5EF4-FFF2-40B4-BE49-F238E27FC236}">
                <a16:creationId xmlns:a16="http://schemas.microsoft.com/office/drawing/2014/main" id="{4A402D9C-69C4-86BB-3894-55D6DE42A16C}"/>
              </a:ext>
            </a:extLst>
          </p:cNvPr>
          <p:cNvSpPr txBox="1"/>
          <p:nvPr/>
        </p:nvSpPr>
        <p:spPr>
          <a:xfrm>
            <a:off x="8727358" y="1657028"/>
            <a:ext cx="2695305" cy="738664"/>
          </a:xfrm>
          <a:prstGeom prst="rect">
            <a:avLst/>
          </a:prstGeom>
          <a:noFill/>
        </p:spPr>
        <p:txBody>
          <a:bodyPr wrap="square" rtlCol="0">
            <a:spAutoFit/>
          </a:bodyPr>
          <a:lstStyle/>
          <a:p>
            <a:r>
              <a:rPr lang="en-US" sz="1400" strike="sngStrike" dirty="0">
                <a:solidFill>
                  <a:srgbClr val="FF0000"/>
                </a:solidFill>
              </a:rPr>
              <a:t>Due Thursday April 9 by class:</a:t>
            </a:r>
          </a:p>
          <a:p>
            <a:r>
              <a:rPr lang="en-US" sz="1400" strike="sngStrike" dirty="0">
                <a:solidFill>
                  <a:srgbClr val="FF0000"/>
                </a:solidFill>
              </a:rPr>
              <a:t>Cancer Hallmark ABM simulations activity</a:t>
            </a:r>
          </a:p>
        </p:txBody>
      </p:sp>
    </p:spTree>
    <p:extLst>
      <p:ext uri="{BB962C8B-B14F-4D97-AF65-F5344CB8AC3E}">
        <p14:creationId xmlns:p14="http://schemas.microsoft.com/office/powerpoint/2010/main" val="1205440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33BA8-854D-0DC0-3457-2A69C0C4094D}"/>
              </a:ext>
            </a:extLst>
          </p:cNvPr>
          <p:cNvSpPr>
            <a:spLocks noGrp="1"/>
          </p:cNvSpPr>
          <p:nvPr>
            <p:ph type="title"/>
          </p:nvPr>
        </p:nvSpPr>
        <p:spPr/>
        <p:txBody>
          <a:bodyPr/>
          <a:lstStyle/>
          <a:p>
            <a:r>
              <a:rPr lang="en-US" dirty="0"/>
              <a:t>Project check-in- in class</a:t>
            </a:r>
          </a:p>
        </p:txBody>
      </p:sp>
      <p:sp>
        <p:nvSpPr>
          <p:cNvPr id="3" name="Content Placeholder 2">
            <a:extLst>
              <a:ext uri="{FF2B5EF4-FFF2-40B4-BE49-F238E27FC236}">
                <a16:creationId xmlns:a16="http://schemas.microsoft.com/office/drawing/2014/main" id="{590FD61A-58A3-7838-F498-DA590CFEB23A}"/>
              </a:ext>
            </a:extLst>
          </p:cNvPr>
          <p:cNvSpPr>
            <a:spLocks noGrp="1"/>
          </p:cNvSpPr>
          <p:nvPr>
            <p:ph idx="1"/>
          </p:nvPr>
        </p:nvSpPr>
        <p:spPr>
          <a:xfrm>
            <a:off x="135467" y="1185333"/>
            <a:ext cx="11861800" cy="2500842"/>
          </a:xfrm>
        </p:spPr>
        <p:txBody>
          <a:bodyPr>
            <a:normAutofit fontScale="92500" lnSpcReduction="20000"/>
          </a:bodyPr>
          <a:lstStyle/>
          <a:p>
            <a:r>
              <a:rPr lang="en-US" dirty="0"/>
              <a:t>Share with your team what you are planning for your project, including your project goal and the specific method you will use to answer it (classification or regression)</a:t>
            </a:r>
          </a:p>
          <a:p>
            <a:r>
              <a:rPr lang="en-US" dirty="0"/>
              <a:t>If you are not sure how to choose your target variable, now is a GREAT time to get advice!</a:t>
            </a:r>
          </a:p>
          <a:p>
            <a:r>
              <a:rPr lang="en-US" dirty="0"/>
              <a:t>The next team to present should first ask a question of the previous team</a:t>
            </a:r>
          </a:p>
          <a:p>
            <a:r>
              <a:rPr lang="en-US" dirty="0"/>
              <a:t>The team who went first should ask a question of the team that goes last</a:t>
            </a:r>
          </a:p>
        </p:txBody>
      </p:sp>
      <p:sp>
        <p:nvSpPr>
          <p:cNvPr id="4" name="TextBox 3">
            <a:extLst>
              <a:ext uri="{FF2B5EF4-FFF2-40B4-BE49-F238E27FC236}">
                <a16:creationId xmlns:a16="http://schemas.microsoft.com/office/drawing/2014/main" id="{7EC813BC-EE0F-5825-BE68-2FC9F19D26D0}"/>
              </a:ext>
            </a:extLst>
          </p:cNvPr>
          <p:cNvSpPr txBox="1"/>
          <p:nvPr/>
        </p:nvSpPr>
        <p:spPr>
          <a:xfrm>
            <a:off x="476250" y="4916269"/>
            <a:ext cx="1143000" cy="646331"/>
          </a:xfrm>
          <a:prstGeom prst="rect">
            <a:avLst/>
          </a:prstGeom>
          <a:noFill/>
          <a:ln>
            <a:solidFill>
              <a:schemeClr val="accent2"/>
            </a:solidFill>
          </a:ln>
        </p:spPr>
        <p:txBody>
          <a:bodyPr wrap="square" rtlCol="0">
            <a:spAutoFit/>
          </a:bodyPr>
          <a:lstStyle/>
          <a:p>
            <a:pPr algn="ctr"/>
            <a:r>
              <a:rPr lang="en-US" dirty="0"/>
              <a:t>Group 1 presents</a:t>
            </a:r>
          </a:p>
        </p:txBody>
      </p:sp>
      <p:sp>
        <p:nvSpPr>
          <p:cNvPr id="5" name="TextBox 4">
            <a:extLst>
              <a:ext uri="{FF2B5EF4-FFF2-40B4-BE49-F238E27FC236}">
                <a16:creationId xmlns:a16="http://schemas.microsoft.com/office/drawing/2014/main" id="{2A8EB002-C532-4A01-5881-CD84F31B70F5}"/>
              </a:ext>
            </a:extLst>
          </p:cNvPr>
          <p:cNvSpPr txBox="1"/>
          <p:nvPr/>
        </p:nvSpPr>
        <p:spPr>
          <a:xfrm>
            <a:off x="2238374" y="3995944"/>
            <a:ext cx="1419225" cy="923330"/>
          </a:xfrm>
          <a:prstGeom prst="rect">
            <a:avLst/>
          </a:prstGeom>
          <a:noFill/>
          <a:ln>
            <a:solidFill>
              <a:schemeClr val="accent2"/>
            </a:solidFill>
          </a:ln>
        </p:spPr>
        <p:txBody>
          <a:bodyPr wrap="square" rtlCol="0">
            <a:spAutoFit/>
          </a:bodyPr>
          <a:lstStyle/>
          <a:p>
            <a:pPr algn="ctr"/>
            <a:r>
              <a:rPr lang="en-US" dirty="0"/>
              <a:t>Group 2 asks a question</a:t>
            </a:r>
          </a:p>
        </p:txBody>
      </p:sp>
      <p:sp>
        <p:nvSpPr>
          <p:cNvPr id="6" name="TextBox 5">
            <a:extLst>
              <a:ext uri="{FF2B5EF4-FFF2-40B4-BE49-F238E27FC236}">
                <a16:creationId xmlns:a16="http://schemas.microsoft.com/office/drawing/2014/main" id="{2386D66C-74B5-6A73-C746-2189E7484EE4}"/>
              </a:ext>
            </a:extLst>
          </p:cNvPr>
          <p:cNvSpPr txBox="1"/>
          <p:nvPr/>
        </p:nvSpPr>
        <p:spPr>
          <a:xfrm>
            <a:off x="2285999" y="5625761"/>
            <a:ext cx="1323975" cy="646331"/>
          </a:xfrm>
          <a:prstGeom prst="rect">
            <a:avLst/>
          </a:prstGeom>
          <a:noFill/>
          <a:ln>
            <a:solidFill>
              <a:schemeClr val="accent2"/>
            </a:solidFill>
          </a:ln>
        </p:spPr>
        <p:txBody>
          <a:bodyPr wrap="square" rtlCol="0">
            <a:spAutoFit/>
          </a:bodyPr>
          <a:lstStyle/>
          <a:p>
            <a:pPr algn="ctr"/>
            <a:r>
              <a:rPr lang="en-US" dirty="0"/>
              <a:t>Group 2 presents</a:t>
            </a:r>
          </a:p>
        </p:txBody>
      </p:sp>
      <p:sp>
        <p:nvSpPr>
          <p:cNvPr id="7" name="TextBox 6">
            <a:extLst>
              <a:ext uri="{FF2B5EF4-FFF2-40B4-BE49-F238E27FC236}">
                <a16:creationId xmlns:a16="http://schemas.microsoft.com/office/drawing/2014/main" id="{3B2579E1-DC87-1CB1-9C2C-E5FA85D54B4F}"/>
              </a:ext>
            </a:extLst>
          </p:cNvPr>
          <p:cNvSpPr txBox="1"/>
          <p:nvPr/>
        </p:nvSpPr>
        <p:spPr>
          <a:xfrm>
            <a:off x="7686676" y="5621386"/>
            <a:ext cx="1323976" cy="646331"/>
          </a:xfrm>
          <a:prstGeom prst="rect">
            <a:avLst/>
          </a:prstGeom>
          <a:noFill/>
          <a:ln>
            <a:solidFill>
              <a:schemeClr val="accent2"/>
            </a:solidFill>
          </a:ln>
        </p:spPr>
        <p:txBody>
          <a:bodyPr wrap="square" rtlCol="0">
            <a:spAutoFit/>
          </a:bodyPr>
          <a:lstStyle/>
          <a:p>
            <a:pPr algn="ctr"/>
            <a:r>
              <a:rPr lang="en-US" dirty="0"/>
              <a:t>Group 7/8 presents</a:t>
            </a:r>
          </a:p>
        </p:txBody>
      </p:sp>
      <p:sp>
        <p:nvSpPr>
          <p:cNvPr id="9" name="TextBox 8">
            <a:extLst>
              <a:ext uri="{FF2B5EF4-FFF2-40B4-BE49-F238E27FC236}">
                <a16:creationId xmlns:a16="http://schemas.microsoft.com/office/drawing/2014/main" id="{5FD92CA0-A0AB-D57F-F1E5-AB47052C5D07}"/>
              </a:ext>
            </a:extLst>
          </p:cNvPr>
          <p:cNvSpPr txBox="1"/>
          <p:nvPr/>
        </p:nvSpPr>
        <p:spPr>
          <a:xfrm>
            <a:off x="6776202" y="4983716"/>
            <a:ext cx="381836" cy="369332"/>
          </a:xfrm>
          <a:prstGeom prst="rect">
            <a:avLst/>
          </a:prstGeom>
          <a:noFill/>
          <a:ln>
            <a:solidFill>
              <a:schemeClr val="accent2"/>
            </a:solidFill>
          </a:ln>
        </p:spPr>
        <p:txBody>
          <a:bodyPr wrap="none" rtlCol="0">
            <a:spAutoFit/>
          </a:bodyPr>
          <a:lstStyle/>
          <a:p>
            <a:pPr algn="ctr"/>
            <a:r>
              <a:rPr lang="en-US" dirty="0"/>
              <a:t>…</a:t>
            </a:r>
          </a:p>
        </p:txBody>
      </p:sp>
      <p:sp>
        <p:nvSpPr>
          <p:cNvPr id="10" name="TextBox 9">
            <a:extLst>
              <a:ext uri="{FF2B5EF4-FFF2-40B4-BE49-F238E27FC236}">
                <a16:creationId xmlns:a16="http://schemas.microsoft.com/office/drawing/2014/main" id="{4C43B790-21C1-CE4E-0A73-0FE98124CDCD}"/>
              </a:ext>
            </a:extLst>
          </p:cNvPr>
          <p:cNvSpPr txBox="1"/>
          <p:nvPr/>
        </p:nvSpPr>
        <p:spPr>
          <a:xfrm>
            <a:off x="4324350" y="5622755"/>
            <a:ext cx="1419225" cy="646331"/>
          </a:xfrm>
          <a:prstGeom prst="rect">
            <a:avLst/>
          </a:prstGeom>
          <a:noFill/>
          <a:ln>
            <a:solidFill>
              <a:schemeClr val="accent2"/>
            </a:solidFill>
          </a:ln>
        </p:spPr>
        <p:txBody>
          <a:bodyPr wrap="square" rtlCol="0">
            <a:spAutoFit/>
          </a:bodyPr>
          <a:lstStyle/>
          <a:p>
            <a:pPr algn="ctr"/>
            <a:r>
              <a:rPr lang="en-US" dirty="0"/>
              <a:t>Group 3 presents</a:t>
            </a:r>
          </a:p>
        </p:txBody>
      </p:sp>
      <p:sp>
        <p:nvSpPr>
          <p:cNvPr id="11" name="TextBox 10">
            <a:extLst>
              <a:ext uri="{FF2B5EF4-FFF2-40B4-BE49-F238E27FC236}">
                <a16:creationId xmlns:a16="http://schemas.microsoft.com/office/drawing/2014/main" id="{67978F42-CBDF-B6D0-2886-40F08003E118}"/>
              </a:ext>
            </a:extLst>
          </p:cNvPr>
          <p:cNvSpPr txBox="1"/>
          <p:nvPr/>
        </p:nvSpPr>
        <p:spPr>
          <a:xfrm>
            <a:off x="9467851" y="4005856"/>
            <a:ext cx="1181099" cy="923330"/>
          </a:xfrm>
          <a:prstGeom prst="rect">
            <a:avLst/>
          </a:prstGeom>
          <a:noFill/>
          <a:ln>
            <a:solidFill>
              <a:schemeClr val="accent2"/>
            </a:solidFill>
          </a:ln>
        </p:spPr>
        <p:txBody>
          <a:bodyPr wrap="square" rtlCol="0">
            <a:spAutoFit/>
          </a:bodyPr>
          <a:lstStyle/>
          <a:p>
            <a:r>
              <a:rPr lang="en-US" dirty="0"/>
              <a:t>Group 1 asks a question</a:t>
            </a:r>
          </a:p>
        </p:txBody>
      </p:sp>
      <p:sp>
        <p:nvSpPr>
          <p:cNvPr id="12" name="TextBox 11">
            <a:extLst>
              <a:ext uri="{FF2B5EF4-FFF2-40B4-BE49-F238E27FC236}">
                <a16:creationId xmlns:a16="http://schemas.microsoft.com/office/drawing/2014/main" id="{2E527987-413E-BA0C-D8EB-6D04F5535A8B}"/>
              </a:ext>
            </a:extLst>
          </p:cNvPr>
          <p:cNvSpPr txBox="1"/>
          <p:nvPr/>
        </p:nvSpPr>
        <p:spPr>
          <a:xfrm>
            <a:off x="4324350" y="3992939"/>
            <a:ext cx="1419225" cy="923330"/>
          </a:xfrm>
          <a:prstGeom prst="rect">
            <a:avLst/>
          </a:prstGeom>
          <a:noFill/>
          <a:ln>
            <a:solidFill>
              <a:schemeClr val="accent2"/>
            </a:solidFill>
          </a:ln>
        </p:spPr>
        <p:txBody>
          <a:bodyPr wrap="square" rtlCol="0">
            <a:spAutoFit/>
          </a:bodyPr>
          <a:lstStyle/>
          <a:p>
            <a:pPr algn="ctr"/>
            <a:r>
              <a:rPr lang="en-US" dirty="0"/>
              <a:t>Group 2 asks a question</a:t>
            </a:r>
          </a:p>
        </p:txBody>
      </p:sp>
      <p:cxnSp>
        <p:nvCxnSpPr>
          <p:cNvPr id="14" name="Straight Arrow Connector 13">
            <a:extLst>
              <a:ext uri="{FF2B5EF4-FFF2-40B4-BE49-F238E27FC236}">
                <a16:creationId xmlns:a16="http://schemas.microsoft.com/office/drawing/2014/main" id="{512FF00F-3C9E-8053-C8BF-30DAB079A68D}"/>
              </a:ext>
            </a:extLst>
          </p:cNvPr>
          <p:cNvCxnSpPr>
            <a:stCxn id="4" idx="3"/>
            <a:endCxn id="5" idx="1"/>
          </p:cNvCxnSpPr>
          <p:nvPr/>
        </p:nvCxnSpPr>
        <p:spPr>
          <a:xfrm flipV="1">
            <a:off x="1619250" y="4457609"/>
            <a:ext cx="619124" cy="7818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FBADE682-9A03-D6D6-5732-214147D0F64E}"/>
              </a:ext>
            </a:extLst>
          </p:cNvPr>
          <p:cNvCxnSpPr>
            <a:stCxn id="5" idx="2"/>
            <a:endCxn id="6" idx="0"/>
          </p:cNvCxnSpPr>
          <p:nvPr/>
        </p:nvCxnSpPr>
        <p:spPr>
          <a:xfrm>
            <a:off x="2947987" y="4919274"/>
            <a:ext cx="0" cy="7064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F9638F0F-9DA0-EFB6-E376-C321CC824867}"/>
              </a:ext>
            </a:extLst>
          </p:cNvPr>
          <p:cNvCxnSpPr>
            <a:cxnSpLocks/>
            <a:stCxn id="6" idx="3"/>
            <a:endCxn id="12" idx="1"/>
          </p:cNvCxnSpPr>
          <p:nvPr/>
        </p:nvCxnSpPr>
        <p:spPr>
          <a:xfrm flipV="1">
            <a:off x="3609974" y="4454604"/>
            <a:ext cx="714376" cy="14943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6A6219B4-DAF6-5ECD-7913-BB398B331CD1}"/>
              </a:ext>
            </a:extLst>
          </p:cNvPr>
          <p:cNvCxnSpPr>
            <a:cxnSpLocks/>
            <a:stCxn id="12" idx="2"/>
            <a:endCxn id="10" idx="0"/>
          </p:cNvCxnSpPr>
          <p:nvPr/>
        </p:nvCxnSpPr>
        <p:spPr>
          <a:xfrm>
            <a:off x="5033963" y="4916269"/>
            <a:ext cx="0" cy="70648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A42FE65-91D1-4957-18F4-28B242A83328}"/>
              </a:ext>
            </a:extLst>
          </p:cNvPr>
          <p:cNvCxnSpPr>
            <a:cxnSpLocks/>
            <a:stCxn id="10" idx="3"/>
            <a:endCxn id="9" idx="1"/>
          </p:cNvCxnSpPr>
          <p:nvPr/>
        </p:nvCxnSpPr>
        <p:spPr>
          <a:xfrm flipV="1">
            <a:off x="5743575" y="5168382"/>
            <a:ext cx="1032627" cy="7775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1116708A-E7E4-3B75-5709-C9876B224F52}"/>
              </a:ext>
            </a:extLst>
          </p:cNvPr>
          <p:cNvCxnSpPr>
            <a:cxnSpLocks/>
            <a:stCxn id="7" idx="3"/>
            <a:endCxn id="11" idx="1"/>
          </p:cNvCxnSpPr>
          <p:nvPr/>
        </p:nvCxnSpPr>
        <p:spPr>
          <a:xfrm flipV="1">
            <a:off x="9010652" y="4467521"/>
            <a:ext cx="457199" cy="14770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330EA493-9CB6-8762-4DC8-292C3F7CD886}"/>
              </a:ext>
            </a:extLst>
          </p:cNvPr>
          <p:cNvCxnSpPr>
            <a:cxnSpLocks/>
            <a:stCxn id="9" idx="3"/>
            <a:endCxn id="7" idx="1"/>
          </p:cNvCxnSpPr>
          <p:nvPr/>
        </p:nvCxnSpPr>
        <p:spPr>
          <a:xfrm>
            <a:off x="7158038" y="5168382"/>
            <a:ext cx="528638" cy="7761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5734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5724E-B553-FBEF-D725-FC9B50367AC0}"/>
              </a:ext>
            </a:extLst>
          </p:cNvPr>
          <p:cNvSpPr>
            <a:spLocks noGrp="1"/>
          </p:cNvSpPr>
          <p:nvPr>
            <p:ph type="title"/>
          </p:nvPr>
        </p:nvSpPr>
        <p:spPr/>
        <p:txBody>
          <a:bodyPr/>
          <a:lstStyle/>
          <a:p>
            <a:r>
              <a:rPr lang="en-US" dirty="0"/>
              <a:t>Supervised learning methods</a:t>
            </a:r>
          </a:p>
        </p:txBody>
      </p:sp>
      <p:sp>
        <p:nvSpPr>
          <p:cNvPr id="3" name="Content Placeholder 2">
            <a:extLst>
              <a:ext uri="{FF2B5EF4-FFF2-40B4-BE49-F238E27FC236}">
                <a16:creationId xmlns:a16="http://schemas.microsoft.com/office/drawing/2014/main" id="{D76055F9-75D9-82D8-1824-4305F2236276}"/>
              </a:ext>
            </a:extLst>
          </p:cNvPr>
          <p:cNvSpPr>
            <a:spLocks noGrp="1"/>
          </p:cNvSpPr>
          <p:nvPr>
            <p:ph idx="1"/>
          </p:nvPr>
        </p:nvSpPr>
        <p:spPr>
          <a:xfrm>
            <a:off x="135467" y="1185333"/>
            <a:ext cx="6960658" cy="4991630"/>
          </a:xfrm>
        </p:spPr>
        <p:txBody>
          <a:bodyPr>
            <a:normAutofit fontScale="85000" lnSpcReduction="20000"/>
          </a:bodyPr>
          <a:lstStyle/>
          <a:p>
            <a:r>
              <a:rPr lang="en-US" b="1" dirty="0"/>
              <a:t>I have “labeled” data </a:t>
            </a:r>
          </a:p>
          <a:p>
            <a:pPr lvl="1"/>
            <a:r>
              <a:rPr lang="en-US" dirty="0"/>
              <a:t>I am trying to predict something about new data and have a dataset with the “true answer/label/target variable”</a:t>
            </a:r>
          </a:p>
          <a:p>
            <a:pPr lvl="1"/>
            <a:r>
              <a:rPr lang="en-US" dirty="0"/>
              <a:t>Predicting survival from gene expression</a:t>
            </a:r>
          </a:p>
          <a:p>
            <a:pPr lvl="1"/>
            <a:r>
              <a:rPr lang="en-US" dirty="0"/>
              <a:t>Predicting expression of one gene from another</a:t>
            </a:r>
          </a:p>
          <a:p>
            <a:pPr lvl="1"/>
            <a:r>
              <a:rPr lang="en-US" dirty="0"/>
              <a:t>Predicting subtype/stage based on gene expression</a:t>
            </a:r>
          </a:p>
          <a:p>
            <a:r>
              <a:rPr lang="en-US" dirty="0"/>
              <a:t>Regression</a:t>
            </a:r>
          </a:p>
          <a:p>
            <a:pPr lvl="1"/>
            <a:r>
              <a:rPr lang="en-US" dirty="0">
                <a:solidFill>
                  <a:schemeClr val="accent2"/>
                </a:solidFill>
              </a:rPr>
              <a:t>Linear regression</a:t>
            </a:r>
          </a:p>
          <a:p>
            <a:pPr lvl="2"/>
            <a:r>
              <a:rPr lang="en-US" dirty="0"/>
              <a:t>Optimizing the SSE using gradient descent</a:t>
            </a:r>
          </a:p>
          <a:p>
            <a:r>
              <a:rPr lang="en-US" dirty="0"/>
              <a:t>Classification</a:t>
            </a:r>
          </a:p>
          <a:p>
            <a:pPr lvl="1"/>
            <a:r>
              <a:rPr lang="en-US" dirty="0">
                <a:solidFill>
                  <a:schemeClr val="accent2"/>
                </a:solidFill>
              </a:rPr>
              <a:t>Logistic regression</a:t>
            </a:r>
          </a:p>
          <a:p>
            <a:pPr lvl="2"/>
            <a:r>
              <a:rPr lang="en-US" dirty="0"/>
              <a:t>Optimizing logistic cost function </a:t>
            </a:r>
          </a:p>
          <a:p>
            <a:pPr lvl="1"/>
            <a:r>
              <a:rPr lang="en-US" dirty="0"/>
              <a:t>SVMs</a:t>
            </a:r>
          </a:p>
          <a:p>
            <a:pPr lvl="1"/>
            <a:r>
              <a:rPr lang="en-US" dirty="0"/>
              <a:t>Naïve Bayes</a:t>
            </a:r>
          </a:p>
          <a:p>
            <a:pPr lvl="1"/>
            <a:r>
              <a:rPr lang="en-US" dirty="0">
                <a:solidFill>
                  <a:schemeClr val="accent2"/>
                </a:solidFill>
              </a:rPr>
              <a:t>Decision trees</a:t>
            </a:r>
          </a:p>
        </p:txBody>
      </p:sp>
      <p:pic>
        <p:nvPicPr>
          <p:cNvPr id="4" name="Picture 2" descr="No, Machine Learning is not just glorified Statistics | by Joe Davison |  TDS Archive | Medium">
            <a:extLst>
              <a:ext uri="{FF2B5EF4-FFF2-40B4-BE49-F238E27FC236}">
                <a16:creationId xmlns:a16="http://schemas.microsoft.com/office/drawing/2014/main" id="{9DB85D32-F3B4-F3A9-C97D-A34DC98BB7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1056" y="1361590"/>
            <a:ext cx="4645559" cy="463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3DD4237-3460-54B5-6D59-DB42D13A4D95}"/>
              </a:ext>
            </a:extLst>
          </p:cNvPr>
          <p:cNvSpPr txBox="1"/>
          <p:nvPr/>
        </p:nvSpPr>
        <p:spPr>
          <a:xfrm>
            <a:off x="135467" y="6354901"/>
            <a:ext cx="6248400" cy="646331"/>
          </a:xfrm>
          <a:prstGeom prst="rect">
            <a:avLst/>
          </a:prstGeom>
          <a:noFill/>
        </p:spPr>
        <p:txBody>
          <a:bodyPr wrap="square">
            <a:spAutoFit/>
          </a:bodyPr>
          <a:lstStyle/>
          <a:p>
            <a:r>
              <a:rPr lang="en-US" dirty="0">
                <a:hlinkClick r:id="rId3"/>
              </a:rPr>
              <a:t>https://scikit-learn.org/stable/supervised_learning.html</a:t>
            </a:r>
            <a:endParaRPr lang="en-US" dirty="0"/>
          </a:p>
          <a:p>
            <a:endParaRPr lang="en-US" dirty="0"/>
          </a:p>
        </p:txBody>
      </p:sp>
    </p:spTree>
    <p:extLst>
      <p:ext uri="{BB962C8B-B14F-4D97-AF65-F5344CB8AC3E}">
        <p14:creationId xmlns:p14="http://schemas.microsoft.com/office/powerpoint/2010/main" val="786082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02B71-AE3A-F615-FD54-8BEE28147945}"/>
              </a:ext>
            </a:extLst>
          </p:cNvPr>
          <p:cNvSpPr>
            <a:spLocks noGrp="1"/>
          </p:cNvSpPr>
          <p:nvPr>
            <p:ph type="title"/>
          </p:nvPr>
        </p:nvSpPr>
        <p:spPr/>
        <p:txBody>
          <a:bodyPr/>
          <a:lstStyle/>
          <a:p>
            <a:r>
              <a:rPr lang="en-US" dirty="0"/>
              <a:t>Linear regression (2.0)</a:t>
            </a:r>
          </a:p>
        </p:txBody>
      </p:sp>
      <p:pic>
        <p:nvPicPr>
          <p:cNvPr id="5" name="Picture 4">
            <a:extLst>
              <a:ext uri="{FF2B5EF4-FFF2-40B4-BE49-F238E27FC236}">
                <a16:creationId xmlns:a16="http://schemas.microsoft.com/office/drawing/2014/main" id="{4B44B5BF-1765-6DFE-F621-FDF7168B5FA7}"/>
              </a:ext>
            </a:extLst>
          </p:cNvPr>
          <p:cNvPicPr>
            <a:picLocks noChangeAspect="1"/>
          </p:cNvPicPr>
          <p:nvPr/>
        </p:nvPicPr>
        <p:blipFill>
          <a:blip r:embed="rId2"/>
          <a:stretch>
            <a:fillRect/>
          </a:stretch>
        </p:blipFill>
        <p:spPr>
          <a:xfrm>
            <a:off x="1721242" y="1839342"/>
            <a:ext cx="2964178" cy="2608595"/>
          </a:xfrm>
          <a:prstGeom prst="rect">
            <a:avLst/>
          </a:prstGeom>
        </p:spPr>
      </p:pic>
      <p:sp>
        <p:nvSpPr>
          <p:cNvPr id="7" name="TextBox 6">
            <a:extLst>
              <a:ext uri="{FF2B5EF4-FFF2-40B4-BE49-F238E27FC236}">
                <a16:creationId xmlns:a16="http://schemas.microsoft.com/office/drawing/2014/main" id="{B1B15502-F416-61FA-6B96-F70B695FEC0B}"/>
              </a:ext>
            </a:extLst>
          </p:cNvPr>
          <p:cNvSpPr txBox="1"/>
          <p:nvPr/>
        </p:nvSpPr>
        <p:spPr>
          <a:xfrm>
            <a:off x="4956664" y="1690688"/>
            <a:ext cx="6097464" cy="646331"/>
          </a:xfrm>
          <a:prstGeom prst="rect">
            <a:avLst/>
          </a:prstGeom>
          <a:noFill/>
        </p:spPr>
        <p:txBody>
          <a:bodyPr wrap="square">
            <a:spAutoFit/>
          </a:bodyPr>
          <a:lstStyle/>
          <a:p>
            <a:pPr marL="0" indent="0">
              <a:buNone/>
            </a:pPr>
            <a:r>
              <a:rPr lang="en-US" sz="1800" b="1" dirty="0">
                <a:latin typeface="Arial" panose="020B0604020202020204" pitchFamily="34" charset="0"/>
                <a:cs typeface="Arial" panose="020B0604020202020204" pitchFamily="34" charset="0"/>
              </a:rPr>
              <a:t>Goal</a:t>
            </a:r>
            <a:r>
              <a:rPr lang="en-US" sz="1800" dirty="0">
                <a:latin typeface="Arial" panose="020B0604020202020204" pitchFamily="34" charset="0"/>
                <a:cs typeface="Arial" panose="020B0604020202020204" pitchFamily="34" charset="0"/>
              </a:rPr>
              <a:t>: find the line (f) that best fits the data (xi, </a:t>
            </a:r>
            <a:r>
              <a:rPr lang="en-US" sz="1800" dirty="0" err="1">
                <a:latin typeface="Arial" panose="020B0604020202020204" pitchFamily="34" charset="0"/>
                <a:cs typeface="Arial" panose="020B0604020202020204" pitchFamily="34" charset="0"/>
              </a:rPr>
              <a:t>yi</a:t>
            </a:r>
            <a:r>
              <a:rPr lang="en-US" sz="1800" dirty="0">
                <a:latin typeface="Arial" panose="020B0604020202020204" pitchFamily="34" charset="0"/>
                <a:cs typeface="Arial" panose="020B0604020202020204" pitchFamily="34" charset="0"/>
              </a:rPr>
              <a:t>) by minimizing the sum of squared errors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6FA2DCB-489C-9522-B93A-F6E1709A817B}"/>
                  </a:ext>
                </a:extLst>
              </p:cNvPr>
              <p:cNvSpPr txBox="1"/>
              <p:nvPr/>
            </p:nvSpPr>
            <p:spPr>
              <a:xfrm>
                <a:off x="7386032" y="2230004"/>
                <a:ext cx="5791200" cy="110055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𝑆𝑆𝐸</m:t>
                      </m:r>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sSubSup>
                            <m:sSubSupPr>
                              <m:ctrlPr>
                                <a:rPr lang="en-US" sz="2400" i="1">
                                  <a:latin typeface="Cambria Math" panose="02040503050406030204" pitchFamily="18" charset="0"/>
                                </a:rPr>
                              </m:ctrlPr>
                            </m:sSubSupPr>
                            <m:e>
                              <m:r>
                                <a:rPr lang="en-US" sz="2400" i="1">
                                  <a:latin typeface="Cambria Math" panose="02040503050406030204" pitchFamily="18" charset="0"/>
                                </a:rPr>
                                <m:t>𝑒</m:t>
                              </m:r>
                            </m:e>
                            <m:sub>
                              <m:r>
                                <a:rPr lang="en-US" sz="2400" i="1">
                                  <a:latin typeface="Cambria Math" panose="02040503050406030204" pitchFamily="18" charset="0"/>
                                </a:rPr>
                                <m:t>𝑖</m:t>
                              </m:r>
                            </m:sub>
                            <m:sup>
                              <m:r>
                                <a:rPr lang="en-US" sz="2400" i="1">
                                  <a:latin typeface="Cambria Math" panose="02040503050406030204" pitchFamily="18" charset="0"/>
                                </a:rPr>
                                <m:t>2</m:t>
                              </m:r>
                            </m:sup>
                          </m:sSubSup>
                        </m:e>
                      </m:nary>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𝑖</m:t>
                                      </m:r>
                                    </m:sub>
                                  </m:sSub>
                                </m:e>
                              </m:d>
                            </m:e>
                            <m:sup>
                              <m:r>
                                <a:rPr lang="en-US" sz="2400" i="1">
                                  <a:latin typeface="Cambria Math" panose="02040503050406030204" pitchFamily="18" charset="0"/>
                                </a:rPr>
                                <m:t>2</m:t>
                              </m:r>
                            </m:sup>
                          </m:sSup>
                        </m:e>
                      </m:nary>
                    </m:oMath>
                  </m:oMathPara>
                </a14:m>
                <a:endParaRPr lang="en-US" sz="2400"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96FA2DCB-489C-9522-B93A-F6E1709A817B}"/>
                  </a:ext>
                </a:extLst>
              </p:cNvPr>
              <p:cNvSpPr txBox="1">
                <a:spLocks noRot="1" noChangeAspect="1" noMove="1" noResize="1" noEditPoints="1" noAdjustHandles="1" noChangeArrowheads="1" noChangeShapeType="1" noTextEdit="1"/>
              </p:cNvSpPr>
              <p:nvPr/>
            </p:nvSpPr>
            <p:spPr>
              <a:xfrm>
                <a:off x="7386032" y="2230004"/>
                <a:ext cx="5791200" cy="1100558"/>
              </a:xfrm>
              <a:prstGeom prst="rect">
                <a:avLst/>
              </a:prstGeom>
              <a:blipFill>
                <a:blip r:embed="rId3"/>
                <a:stretch>
                  <a:fillRect t="-105682" b="-1613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6A6BA18-A701-CAF0-AD28-CC9B043B3EA1}"/>
                  </a:ext>
                </a:extLst>
              </p:cNvPr>
              <p:cNvSpPr txBox="1"/>
              <p:nvPr/>
            </p:nvSpPr>
            <p:spPr>
              <a:xfrm>
                <a:off x="4622321" y="2497652"/>
                <a:ext cx="312117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𝑖</m:t>
                          </m:r>
                        </m:sub>
                      </m:sSub>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e>
                      </m:d>
                      <m:r>
                        <a:rPr lang="en-US" sz="2800" b="0" i="1" smtClean="0">
                          <a:latin typeface="Cambria Math" panose="02040503050406030204" pitchFamily="18" charset="0"/>
                        </a:rPr>
                        <m:t>=</m:t>
                      </m:r>
                      <m:r>
                        <a:rPr lang="en-US" sz="2800" b="0" i="1" smtClean="0">
                          <a:latin typeface="Cambria Math" panose="02040503050406030204" pitchFamily="18" charset="0"/>
                        </a:rPr>
                        <m:t>𝑏</m:t>
                      </m:r>
                      <m:r>
                        <a:rPr lang="en-US" sz="2800" b="0" i="1" smtClean="0">
                          <a:latin typeface="Cambria Math" panose="02040503050406030204" pitchFamily="18" charset="0"/>
                        </a:rPr>
                        <m:t>+</m:t>
                      </m:r>
                      <m:r>
                        <a:rPr lang="en-US" sz="2800" b="0" i="1" smtClean="0">
                          <a:latin typeface="Cambria Math" panose="02040503050406030204" pitchFamily="18" charset="0"/>
                        </a:rPr>
                        <m:t>𝑤𝑖</m:t>
                      </m:r>
                      <m:r>
                        <a:rPr lang="en-US" sz="2800" b="0" i="1" smtClean="0">
                          <a:latin typeface="Cambria Math" panose="02040503050406030204" pitchFamily="18" charset="0"/>
                        </a:rPr>
                        <m:t> (</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oMath>
                  </m:oMathPara>
                </a14:m>
                <a:endParaRPr lang="en-US" sz="2800" i="1" dirty="0">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D6A6BA18-A701-CAF0-AD28-CC9B043B3EA1}"/>
                  </a:ext>
                </a:extLst>
              </p:cNvPr>
              <p:cNvSpPr txBox="1">
                <a:spLocks noRot="1" noChangeAspect="1" noMove="1" noResize="1" noEditPoints="1" noAdjustHandles="1" noChangeArrowheads="1" noChangeShapeType="1" noTextEdit="1"/>
              </p:cNvSpPr>
              <p:nvPr/>
            </p:nvSpPr>
            <p:spPr>
              <a:xfrm>
                <a:off x="4622321" y="2497652"/>
                <a:ext cx="3121174" cy="430887"/>
              </a:xfrm>
              <a:prstGeom prst="rect">
                <a:avLst/>
              </a:prstGeom>
              <a:blipFill>
                <a:blip r:embed="rId4"/>
                <a:stretch>
                  <a:fillRect l="-2429" t="-5714" r="-2834" b="-40000"/>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A0C3FE8E-C2FE-81CE-F8B1-094001D68442}"/>
              </a:ext>
            </a:extLst>
          </p:cNvPr>
          <p:cNvSpPr txBox="1"/>
          <p:nvPr/>
        </p:nvSpPr>
        <p:spPr>
          <a:xfrm>
            <a:off x="838200" y="1282906"/>
            <a:ext cx="5724644"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Predict a </a:t>
            </a:r>
            <a:r>
              <a:rPr lang="en-US" dirty="0">
                <a:solidFill>
                  <a:srgbClr val="0096FF"/>
                </a:solidFill>
                <a:latin typeface="Arial" panose="020B0604020202020204" pitchFamily="34" charset="0"/>
                <a:cs typeface="Arial" panose="020B0604020202020204" pitchFamily="34" charset="0"/>
              </a:rPr>
              <a:t>number</a:t>
            </a:r>
            <a:r>
              <a:rPr lang="en-US" dirty="0">
                <a:latin typeface="Arial" panose="020B0604020202020204" pitchFamily="34" charset="0"/>
                <a:cs typeface="Arial" panose="020B0604020202020204" pitchFamily="34" charset="0"/>
              </a:rPr>
              <a:t> from </a:t>
            </a:r>
            <a:r>
              <a:rPr lang="en-US" dirty="0">
                <a:solidFill>
                  <a:srgbClr val="0096FF"/>
                </a:solidFill>
                <a:latin typeface="Arial" panose="020B0604020202020204" pitchFamily="34" charset="0"/>
                <a:cs typeface="Arial" panose="020B0604020202020204" pitchFamily="34" charset="0"/>
              </a:rPr>
              <a:t>infinitely</a:t>
            </a:r>
            <a:r>
              <a:rPr lang="en-US" dirty="0">
                <a:latin typeface="Arial" panose="020B0604020202020204" pitchFamily="34" charset="0"/>
                <a:cs typeface="Arial" panose="020B0604020202020204" pitchFamily="34" charset="0"/>
              </a:rPr>
              <a:t> many possible outputs</a:t>
            </a:r>
          </a:p>
        </p:txBody>
      </p:sp>
      <p:sp>
        <p:nvSpPr>
          <p:cNvPr id="11" name="TextBox 10">
            <a:extLst>
              <a:ext uri="{FF2B5EF4-FFF2-40B4-BE49-F238E27FC236}">
                <a16:creationId xmlns:a16="http://schemas.microsoft.com/office/drawing/2014/main" id="{7551BF48-3D08-5768-DB1B-CEDA08235366}"/>
              </a:ext>
            </a:extLst>
          </p:cNvPr>
          <p:cNvSpPr txBox="1"/>
          <p:nvPr/>
        </p:nvSpPr>
        <p:spPr>
          <a:xfrm>
            <a:off x="2024899" y="4447937"/>
            <a:ext cx="2505814"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Input variable (feature)</a:t>
            </a:r>
          </a:p>
        </p:txBody>
      </p:sp>
      <p:sp>
        <p:nvSpPr>
          <p:cNvPr id="12" name="TextBox 11">
            <a:extLst>
              <a:ext uri="{FF2B5EF4-FFF2-40B4-BE49-F238E27FC236}">
                <a16:creationId xmlns:a16="http://schemas.microsoft.com/office/drawing/2014/main" id="{6D659081-9308-DDA2-1DAA-A2220820E03C}"/>
              </a:ext>
            </a:extLst>
          </p:cNvPr>
          <p:cNvSpPr txBox="1"/>
          <p:nvPr/>
        </p:nvSpPr>
        <p:spPr>
          <a:xfrm rot="16200000">
            <a:off x="258021" y="2858852"/>
            <a:ext cx="255711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Output variable (target)</a:t>
            </a:r>
          </a:p>
        </p:txBody>
      </p:sp>
      <p:sp>
        <p:nvSpPr>
          <p:cNvPr id="13" name="TextBox 12">
            <a:extLst>
              <a:ext uri="{FF2B5EF4-FFF2-40B4-BE49-F238E27FC236}">
                <a16:creationId xmlns:a16="http://schemas.microsoft.com/office/drawing/2014/main" id="{7854323D-D309-FFD0-ECD2-BB7330694D61}"/>
              </a:ext>
            </a:extLst>
          </p:cNvPr>
          <p:cNvSpPr txBox="1"/>
          <p:nvPr/>
        </p:nvSpPr>
        <p:spPr>
          <a:xfrm>
            <a:off x="1493287" y="5158059"/>
            <a:ext cx="3420088" cy="1200329"/>
          </a:xfrm>
          <a:prstGeom prst="rect">
            <a:avLst/>
          </a:prstGeom>
          <a:noFill/>
        </p:spPr>
        <p:txBody>
          <a:bodyPr wrap="square" rtlCol="0">
            <a:spAutoFit/>
          </a:bodyPr>
          <a:lstStyle/>
          <a:p>
            <a:r>
              <a:rPr lang="en-US" dirty="0">
                <a:solidFill>
                  <a:srgbClr val="0096FF"/>
                </a:solidFill>
                <a:latin typeface="Arial" panose="020B0604020202020204" pitchFamily="34" charset="0"/>
                <a:cs typeface="Arial" panose="020B0604020202020204" pitchFamily="34" charset="0"/>
              </a:rPr>
              <a:t>m</a:t>
            </a:r>
            <a:r>
              <a:rPr lang="en-US" dirty="0">
                <a:latin typeface="Arial" panose="020B0604020202020204" pitchFamily="34" charset="0"/>
                <a:cs typeface="Arial" panose="020B0604020202020204" pitchFamily="34" charset="0"/>
              </a:rPr>
              <a:t> = number of training examples (number of datapoints with x and y information)</a:t>
            </a:r>
          </a:p>
        </p:txBody>
      </p:sp>
      <p:sp>
        <p:nvSpPr>
          <p:cNvPr id="14" name="TextBox 13">
            <a:extLst>
              <a:ext uri="{FF2B5EF4-FFF2-40B4-BE49-F238E27FC236}">
                <a16:creationId xmlns:a16="http://schemas.microsoft.com/office/drawing/2014/main" id="{1909AD34-7B8A-A521-2C07-F6BDE3E6C2F4}"/>
              </a:ext>
            </a:extLst>
          </p:cNvPr>
          <p:cNvSpPr txBox="1"/>
          <p:nvPr/>
        </p:nvSpPr>
        <p:spPr>
          <a:xfrm>
            <a:off x="7303151" y="3655441"/>
            <a:ext cx="1782667"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dirty="0">
                <a:latin typeface="Arial" panose="020B0604020202020204" pitchFamily="34" charset="0"/>
                <a:cs typeface="Arial" panose="020B0604020202020204" pitchFamily="34" charset="0"/>
              </a:rPr>
              <a:t>Training set</a:t>
            </a:r>
          </a:p>
        </p:txBody>
      </p:sp>
      <p:sp>
        <p:nvSpPr>
          <p:cNvPr id="15" name="TextBox 14">
            <a:extLst>
              <a:ext uri="{FF2B5EF4-FFF2-40B4-BE49-F238E27FC236}">
                <a16:creationId xmlns:a16="http://schemas.microsoft.com/office/drawing/2014/main" id="{EFC0BE2E-4C13-A6FA-B615-AE8676385C1C}"/>
              </a:ext>
            </a:extLst>
          </p:cNvPr>
          <p:cNvSpPr txBox="1"/>
          <p:nvPr/>
        </p:nvSpPr>
        <p:spPr>
          <a:xfrm>
            <a:off x="6782881" y="4625954"/>
            <a:ext cx="2823209" cy="83099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400" dirty="0">
                <a:latin typeface="Arial" panose="020B0604020202020204" pitchFamily="34" charset="0"/>
                <a:cs typeface="Arial" panose="020B0604020202020204" pitchFamily="34" charset="0"/>
              </a:rPr>
              <a:t>Learning algorithm </a:t>
            </a:r>
          </a:p>
          <a:p>
            <a:pPr algn="ctr"/>
            <a:r>
              <a:rPr lang="en-US" sz="2400" dirty="0">
                <a:latin typeface="Arial" panose="020B0604020202020204" pitchFamily="34" charset="0"/>
                <a:cs typeface="Arial" panose="020B0604020202020204" pitchFamily="34" charset="0"/>
              </a:rPr>
              <a:t>(gradient descent)</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08E9D72-1281-C882-4436-C539B4061A08}"/>
                  </a:ext>
                </a:extLst>
              </p:cNvPr>
              <p:cNvSpPr txBox="1"/>
              <p:nvPr/>
            </p:nvSpPr>
            <p:spPr>
              <a:xfrm>
                <a:off x="7467587" y="5861704"/>
                <a:ext cx="1453796"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0096FF"/>
                          </a:solidFill>
                          <a:latin typeface="Cambria Math" panose="02040503050406030204" pitchFamily="18" charset="0"/>
                          <a:cs typeface="Arial" panose="020B0604020202020204" pitchFamily="34" charset="0"/>
                        </a:rPr>
                        <m:t>𝑓</m:t>
                      </m:r>
                      <m:d>
                        <m:dPr>
                          <m:ctrlPr>
                            <a:rPr lang="en-US" sz="2400" b="0" i="1" smtClean="0">
                              <a:solidFill>
                                <a:srgbClr val="0096FF"/>
                              </a:solidFill>
                              <a:latin typeface="Cambria Math" panose="02040503050406030204" pitchFamily="18" charset="0"/>
                              <a:cs typeface="Arial" panose="020B0604020202020204" pitchFamily="34" charset="0"/>
                            </a:rPr>
                          </m:ctrlPr>
                        </m:dPr>
                        <m:e>
                          <m:r>
                            <a:rPr lang="en-US" sz="2400" b="0" i="1" smtClean="0">
                              <a:solidFill>
                                <a:srgbClr val="0096FF"/>
                              </a:solidFill>
                              <a:latin typeface="Cambria Math" panose="02040503050406030204" pitchFamily="18" charset="0"/>
                              <a:cs typeface="Arial" panose="020B0604020202020204" pitchFamily="34" charset="0"/>
                            </a:rPr>
                            <m:t>𝑥</m:t>
                          </m:r>
                        </m:e>
                      </m:d>
                      <m:r>
                        <a:rPr lang="en-US" sz="2400" b="0" i="1" smtClean="0">
                          <a:solidFill>
                            <a:srgbClr val="0096FF"/>
                          </a:solidFill>
                          <a:latin typeface="Cambria Math" panose="02040503050406030204" pitchFamily="18" charset="0"/>
                          <a:cs typeface="Arial" panose="020B0604020202020204" pitchFamily="34" charset="0"/>
                        </a:rPr>
                        <m:t>=</m:t>
                      </m:r>
                      <m:r>
                        <a:rPr lang="en-US" sz="2400" b="0" i="1" smtClean="0">
                          <a:solidFill>
                            <a:srgbClr val="0096FF"/>
                          </a:solidFill>
                          <a:latin typeface="Cambria Math" panose="02040503050406030204" pitchFamily="18" charset="0"/>
                          <a:cs typeface="Arial" panose="020B0604020202020204" pitchFamily="34" charset="0"/>
                        </a:rPr>
                        <m:t>𝑦</m:t>
                      </m:r>
                    </m:oMath>
                  </m:oMathPara>
                </a14:m>
                <a:endParaRPr lang="en-US" sz="2400" i="1" dirty="0">
                  <a:solidFill>
                    <a:srgbClr val="0096FF"/>
                  </a:solidFill>
                  <a:latin typeface="Arial" panose="020B0604020202020204" pitchFamily="34"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808E9D72-1281-C882-4436-C539B4061A08}"/>
                  </a:ext>
                </a:extLst>
              </p:cNvPr>
              <p:cNvSpPr txBox="1">
                <a:spLocks noRot="1" noChangeAspect="1" noMove="1" noResize="1" noEditPoints="1" noAdjustHandles="1" noChangeArrowheads="1" noChangeShapeType="1" noTextEdit="1"/>
              </p:cNvSpPr>
              <p:nvPr/>
            </p:nvSpPr>
            <p:spPr>
              <a:xfrm>
                <a:off x="7467587" y="5861704"/>
                <a:ext cx="1453796" cy="461665"/>
              </a:xfrm>
              <a:prstGeom prst="rect">
                <a:avLst/>
              </a:prstGeom>
              <a:blipFill>
                <a:blip r:embed="rId5"/>
                <a:stretch>
                  <a:fillRect b="-1578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9349D52F-1537-09BD-A8AF-42C03AC288E4}"/>
              </a:ext>
            </a:extLst>
          </p:cNvPr>
          <p:cNvSpPr txBox="1"/>
          <p:nvPr/>
        </p:nvSpPr>
        <p:spPr>
          <a:xfrm>
            <a:off x="5639619" y="6271276"/>
            <a:ext cx="1143262" cy="461665"/>
          </a:xfrm>
          <a:prstGeom prst="rect">
            <a:avLst/>
          </a:prstGeom>
          <a:noFill/>
        </p:spPr>
        <p:txBody>
          <a:bodyPr wrap="none" rtlCol="0">
            <a:spAutoFit/>
          </a:bodyPr>
          <a:lstStyle/>
          <a:p>
            <a:r>
              <a:rPr lang="en-US" sz="2400" dirty="0">
                <a:solidFill>
                  <a:schemeClr val="accent6"/>
                </a:solidFill>
                <a:latin typeface="Arial" panose="020B0604020202020204" pitchFamily="34" charset="0"/>
                <a:cs typeface="Arial" panose="020B0604020202020204" pitchFamily="34" charset="0"/>
              </a:rPr>
              <a:t>feature</a:t>
            </a:r>
          </a:p>
        </p:txBody>
      </p:sp>
      <p:sp>
        <p:nvSpPr>
          <p:cNvPr id="20" name="TextBox 19">
            <a:extLst>
              <a:ext uri="{FF2B5EF4-FFF2-40B4-BE49-F238E27FC236}">
                <a16:creationId xmlns:a16="http://schemas.microsoft.com/office/drawing/2014/main" id="{F9B38411-B2B9-F4D1-F97E-4416C0CDE0C1}"/>
              </a:ext>
            </a:extLst>
          </p:cNvPr>
          <p:cNvSpPr txBox="1"/>
          <p:nvPr/>
        </p:nvSpPr>
        <p:spPr>
          <a:xfrm>
            <a:off x="9449797" y="6271276"/>
            <a:ext cx="1521570" cy="461665"/>
          </a:xfrm>
          <a:prstGeom prst="rect">
            <a:avLst/>
          </a:prstGeom>
          <a:noFill/>
        </p:spPr>
        <p:txBody>
          <a:bodyPr wrap="none" rtlCol="0">
            <a:spAutoFit/>
          </a:bodyPr>
          <a:lstStyle/>
          <a:p>
            <a:r>
              <a:rPr lang="en-US" sz="2400" dirty="0">
                <a:solidFill>
                  <a:srgbClr val="7030A0"/>
                </a:solidFill>
                <a:latin typeface="Arial" panose="020B0604020202020204" pitchFamily="34" charset="0"/>
                <a:cs typeface="Arial" panose="020B0604020202020204" pitchFamily="34" charset="0"/>
              </a:rPr>
              <a:t>prediction</a:t>
            </a:r>
          </a:p>
        </p:txBody>
      </p:sp>
      <p:cxnSp>
        <p:nvCxnSpPr>
          <p:cNvPr id="22" name="Straight Arrow Connector 21">
            <a:extLst>
              <a:ext uri="{FF2B5EF4-FFF2-40B4-BE49-F238E27FC236}">
                <a16:creationId xmlns:a16="http://schemas.microsoft.com/office/drawing/2014/main" id="{58183794-B541-7A7E-2827-C7D6F16E0656}"/>
              </a:ext>
            </a:extLst>
          </p:cNvPr>
          <p:cNvCxnSpPr>
            <a:stCxn id="14" idx="2"/>
            <a:endCxn id="15" idx="0"/>
          </p:cNvCxnSpPr>
          <p:nvPr/>
        </p:nvCxnSpPr>
        <p:spPr>
          <a:xfrm>
            <a:off x="8194485" y="4117106"/>
            <a:ext cx="1" cy="5088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ECF6D387-83B7-FF67-C6C5-9F78B13160C6}"/>
              </a:ext>
            </a:extLst>
          </p:cNvPr>
          <p:cNvCxnSpPr>
            <a:stCxn id="15" idx="2"/>
            <a:endCxn id="16" idx="0"/>
          </p:cNvCxnSpPr>
          <p:nvPr/>
        </p:nvCxnSpPr>
        <p:spPr>
          <a:xfrm flipH="1">
            <a:off x="8194485" y="5456951"/>
            <a:ext cx="1" cy="4047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5132F9A-3919-5A65-D329-F916E113EBD4}"/>
                  </a:ext>
                </a:extLst>
              </p:cNvPr>
              <p:cNvSpPr txBox="1"/>
              <p:nvPr/>
            </p:nvSpPr>
            <p:spPr>
              <a:xfrm>
                <a:off x="6096000" y="5830926"/>
                <a:ext cx="323422"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6"/>
                          </a:solidFill>
                          <a:latin typeface="Cambria Math" panose="02040503050406030204" pitchFamily="18" charset="0"/>
                        </a:rPr>
                        <m:t>𝑥</m:t>
                      </m:r>
                    </m:oMath>
                  </m:oMathPara>
                </a14:m>
                <a:endParaRPr lang="en-US" sz="3200" dirty="0">
                  <a:solidFill>
                    <a:schemeClr val="accent6"/>
                  </a:solidFill>
                </a:endParaRPr>
              </a:p>
            </p:txBody>
          </p:sp>
        </mc:Choice>
        <mc:Fallback xmlns="">
          <p:sp>
            <p:nvSpPr>
              <p:cNvPr id="26" name="TextBox 25">
                <a:extLst>
                  <a:ext uri="{FF2B5EF4-FFF2-40B4-BE49-F238E27FC236}">
                    <a16:creationId xmlns:a16="http://schemas.microsoft.com/office/drawing/2014/main" id="{45132F9A-3919-5A65-D329-F916E113EBD4}"/>
                  </a:ext>
                </a:extLst>
              </p:cNvPr>
              <p:cNvSpPr txBox="1">
                <a:spLocks noRot="1" noChangeAspect="1" noMove="1" noResize="1" noEditPoints="1" noAdjustHandles="1" noChangeArrowheads="1" noChangeShapeType="1" noTextEdit="1"/>
              </p:cNvSpPr>
              <p:nvPr/>
            </p:nvSpPr>
            <p:spPr>
              <a:xfrm>
                <a:off x="6096000" y="5830926"/>
                <a:ext cx="323422" cy="492443"/>
              </a:xfrm>
              <a:prstGeom prst="rect">
                <a:avLst/>
              </a:prstGeom>
              <a:blipFill>
                <a:blip r:embed="rId6"/>
                <a:stretch>
                  <a:fillRect l="-15385" r="-11538"/>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744F6730-4157-232F-6C29-BA298B43BF7B}"/>
              </a:ext>
            </a:extLst>
          </p:cNvPr>
          <p:cNvSpPr txBox="1"/>
          <p:nvPr/>
        </p:nvSpPr>
        <p:spPr>
          <a:xfrm>
            <a:off x="10045986" y="5865945"/>
            <a:ext cx="189154" cy="492443"/>
          </a:xfrm>
          <a:prstGeom prst="rect">
            <a:avLst/>
          </a:prstGeom>
          <a:noFill/>
        </p:spPr>
        <p:txBody>
          <a:bodyPr wrap="none" lIns="0" tIns="0" rIns="0" bIns="0" rtlCol="0">
            <a:spAutoFit/>
          </a:bodyPr>
          <a:lstStyle/>
          <a:p>
            <a:r>
              <a:rPr lang="en-US" sz="3200" dirty="0">
                <a:solidFill>
                  <a:srgbClr val="7030A0"/>
                </a:solidFill>
              </a:rPr>
              <a:t>f</a:t>
            </a:r>
            <a:r>
              <a:rPr lang="en-US" sz="3200" baseline="-25000" dirty="0">
                <a:solidFill>
                  <a:srgbClr val="7030A0"/>
                </a:solidFill>
              </a:rPr>
              <a:t>i</a:t>
            </a:r>
          </a:p>
        </p:txBody>
      </p:sp>
      <p:cxnSp>
        <p:nvCxnSpPr>
          <p:cNvPr id="29" name="Straight Arrow Connector 28">
            <a:extLst>
              <a:ext uri="{FF2B5EF4-FFF2-40B4-BE49-F238E27FC236}">
                <a16:creationId xmlns:a16="http://schemas.microsoft.com/office/drawing/2014/main" id="{5C24A576-336F-61D4-723E-74E24E203B6A}"/>
              </a:ext>
            </a:extLst>
          </p:cNvPr>
          <p:cNvCxnSpPr>
            <a:stCxn id="26" idx="3"/>
            <a:endCxn id="16" idx="1"/>
          </p:cNvCxnSpPr>
          <p:nvPr/>
        </p:nvCxnSpPr>
        <p:spPr>
          <a:xfrm>
            <a:off x="6419422" y="6077148"/>
            <a:ext cx="1048165" cy="153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91D8B467-F996-F876-EF73-5EF28247A30C}"/>
              </a:ext>
            </a:extLst>
          </p:cNvPr>
          <p:cNvCxnSpPr>
            <a:cxnSpLocks/>
            <a:stCxn id="16" idx="3"/>
          </p:cNvCxnSpPr>
          <p:nvPr/>
        </p:nvCxnSpPr>
        <p:spPr>
          <a:xfrm>
            <a:off x="8921383" y="6092537"/>
            <a:ext cx="100504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9367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animBg="1"/>
      <p:bldP spid="15" grpId="0" animBg="1"/>
      <p:bldP spid="16" grpId="0" animBg="1"/>
      <p:bldP spid="18" grpId="0"/>
      <p:bldP spid="20"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07297-1836-80AB-2CBB-1ECCF1C405BE}"/>
              </a:ext>
            </a:extLst>
          </p:cNvPr>
          <p:cNvSpPr>
            <a:spLocks noGrp="1"/>
          </p:cNvSpPr>
          <p:nvPr>
            <p:ph type="title"/>
          </p:nvPr>
        </p:nvSpPr>
        <p:spPr/>
        <p:txBody>
          <a:bodyPr/>
          <a:lstStyle/>
          <a:p>
            <a:r>
              <a:rPr lang="en-US" dirty="0"/>
              <a:t>Linear regression (2.0): Optimizing a cost function</a:t>
            </a:r>
          </a:p>
        </p:txBody>
      </p:sp>
      <p:sp>
        <p:nvSpPr>
          <p:cNvPr id="3" name="Content Placeholder 2">
            <a:extLst>
              <a:ext uri="{FF2B5EF4-FFF2-40B4-BE49-F238E27FC236}">
                <a16:creationId xmlns:a16="http://schemas.microsoft.com/office/drawing/2014/main" id="{6DDAD0F5-7D70-B227-8FA7-8EAB738E5B4F}"/>
              </a:ext>
            </a:extLst>
          </p:cNvPr>
          <p:cNvSpPr>
            <a:spLocks noGrp="1"/>
          </p:cNvSpPr>
          <p:nvPr>
            <p:ph idx="1"/>
          </p:nvPr>
        </p:nvSpPr>
        <p:spPr/>
        <p:txBody>
          <a:bodyPr/>
          <a:lstStyle/>
          <a:p>
            <a:r>
              <a:rPr lang="en-US" dirty="0"/>
              <a:t>How well is our model doing? (And how can the computer make it better?)</a:t>
            </a:r>
          </a:p>
          <a:p>
            <a:r>
              <a:rPr lang="en-US" dirty="0"/>
              <a:t>Our model parameters: b, w</a:t>
            </a:r>
          </a:p>
          <a:p>
            <a:r>
              <a:rPr lang="en-US" dirty="0"/>
              <a:t>Our cost function is the average SSE:</a:t>
            </a:r>
          </a:p>
          <a:p>
            <a:endParaRPr lang="en-US" dirty="0"/>
          </a:p>
          <a:p>
            <a:endParaRPr lang="en-US" dirty="0"/>
          </a:p>
          <a:p>
            <a:endParaRPr lang="en-US" dirty="0"/>
          </a:p>
          <a:p>
            <a:r>
              <a:rPr lang="en-US" dirty="0"/>
              <a:t>GOAL: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1828B82-6400-644E-6002-A6D420E6700B}"/>
                  </a:ext>
                </a:extLst>
              </p:cNvPr>
              <p:cNvSpPr txBox="1"/>
              <p:nvPr/>
            </p:nvSpPr>
            <p:spPr>
              <a:xfrm>
                <a:off x="729678" y="3920907"/>
                <a:ext cx="7014754" cy="110055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𝐽</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𝑏</m:t>
                          </m:r>
                          <m:r>
                            <a:rPr lang="en-US" sz="2400" b="0" i="1" smtClean="0">
                              <a:latin typeface="Cambria Math" panose="02040503050406030204" pitchFamily="18" charset="0"/>
                            </a:rPr>
                            <m:t>,</m:t>
                          </m:r>
                          <m:r>
                            <a:rPr lang="en-US" sz="2400" b="0" i="1" smtClean="0">
                              <a:latin typeface="Cambria Math" panose="02040503050406030204" pitchFamily="18" charset="0"/>
                            </a:rPr>
                            <m:t>𝑤</m:t>
                          </m:r>
                          <m:r>
                            <a:rPr lang="en-US" sz="2400" i="1" smtClean="0">
                              <a:latin typeface="Cambria Math" panose="02040503050406030204" pitchFamily="18" charset="0"/>
                            </a:rPr>
                            <m:t> </m:t>
                          </m:r>
                        </m:e>
                      </m:d>
                      <m:r>
                        <a:rPr lang="en-US" sz="2400" i="1">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r>
                            <a:rPr lang="en-US" sz="2400" b="0" i="1" smtClean="0">
                              <a:latin typeface="Cambria Math" panose="02040503050406030204" pitchFamily="18" charset="0"/>
                            </a:rPr>
                            <m:t>𝑚</m:t>
                          </m:r>
                        </m:den>
                      </m:f>
                      <m:r>
                        <a:rPr lang="en-US" sz="2400" b="0" i="1" smtClean="0">
                          <a:latin typeface="Cambria Math" panose="02040503050406030204" pitchFamily="18" charset="0"/>
                        </a:rPr>
                        <m:t>𝑆𝑆𝐸</m:t>
                      </m:r>
                      <m:r>
                        <a:rPr lang="en-US" sz="2400" i="1">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r>
                            <a:rPr lang="en-US" sz="2400" b="0" i="1" smtClean="0">
                              <a:latin typeface="Cambria Math" panose="02040503050406030204" pitchFamily="18" charset="0"/>
                            </a:rPr>
                            <m:t>𝑚</m:t>
                          </m:r>
                        </m:den>
                      </m:f>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b="0" i="1" smtClean="0">
                              <a:latin typeface="Cambria Math" panose="02040503050406030204" pitchFamily="18" charset="0"/>
                            </a:rPr>
                            <m:t>𝑚</m:t>
                          </m:r>
                        </m:sup>
                        <m:e>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panose="02040503050406030204" pitchFamily="18" charset="0"/>
                                        </a:rPr>
                                        <m:t>𝑖</m:t>
                                      </m:r>
                                    </m:sub>
                                  </m:sSub>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𝑖</m:t>
                                      </m:r>
                                    </m:sub>
                                  </m:sSub>
                                </m:e>
                              </m:d>
                            </m:e>
                            <m:sup>
                              <m:r>
                                <a:rPr lang="en-US" sz="2400" i="1">
                                  <a:latin typeface="Cambria Math" panose="02040503050406030204" pitchFamily="18" charset="0"/>
                                </a:rPr>
                                <m:t>2</m:t>
                              </m:r>
                            </m:sup>
                          </m:sSup>
                        </m:e>
                      </m:nary>
                    </m:oMath>
                  </m:oMathPara>
                </a14:m>
                <a:endParaRPr lang="en-US" sz="2400"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11828B82-6400-644E-6002-A6D420E6700B}"/>
                  </a:ext>
                </a:extLst>
              </p:cNvPr>
              <p:cNvSpPr txBox="1">
                <a:spLocks noRot="1" noChangeAspect="1" noMove="1" noResize="1" noEditPoints="1" noAdjustHandles="1" noChangeArrowheads="1" noChangeShapeType="1" noTextEdit="1"/>
              </p:cNvSpPr>
              <p:nvPr/>
            </p:nvSpPr>
            <p:spPr>
              <a:xfrm>
                <a:off x="729678" y="3920907"/>
                <a:ext cx="7014754" cy="1100558"/>
              </a:xfrm>
              <a:prstGeom prst="rect">
                <a:avLst/>
              </a:prstGeom>
              <a:blipFill>
                <a:blip r:embed="rId3"/>
                <a:stretch>
                  <a:fillRect t="-105682" b="-1613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CDE725C-EAE4-5544-E049-278B5523792D}"/>
                  </a:ext>
                </a:extLst>
              </p:cNvPr>
              <p:cNvSpPr txBox="1"/>
              <p:nvPr/>
            </p:nvSpPr>
            <p:spPr>
              <a:xfrm>
                <a:off x="3084327" y="5199403"/>
                <a:ext cx="1863331" cy="5939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800" i="1" smtClean="0">
                              <a:latin typeface="Cambria Math" panose="02040503050406030204" pitchFamily="18" charset="0"/>
                            </a:rPr>
                          </m:ctrlPr>
                        </m:funcPr>
                        <m:fName>
                          <m:limLow>
                            <m:limLowPr>
                              <m:ctrlPr>
                                <a:rPr lang="en-US" sz="2800" i="1" smtClean="0">
                                  <a:latin typeface="Cambria Math" panose="02040503050406030204" pitchFamily="18" charset="0"/>
                                </a:rPr>
                              </m:ctrlPr>
                            </m:limLowPr>
                            <m:e>
                              <m:r>
                                <m:rPr>
                                  <m:sty m:val="p"/>
                                </m:rPr>
                                <a:rPr lang="en-US" sz="2800" i="0" smtClean="0">
                                  <a:latin typeface="Cambria Math" panose="02040503050406030204" pitchFamily="18" charset="0"/>
                                </a:rPr>
                                <m:t>min</m:t>
                              </m:r>
                            </m:e>
                            <m:lim>
                              <m:r>
                                <a:rPr lang="en-US" sz="2800" b="0" i="1" smtClean="0">
                                  <a:latin typeface="Cambria Math" panose="02040503050406030204" pitchFamily="18" charset="0"/>
                                </a:rPr>
                                <m:t>𝑏</m:t>
                              </m:r>
                              <m:r>
                                <a:rPr lang="en-US" sz="2800" b="0" i="1" smtClean="0">
                                  <a:latin typeface="Cambria Math" panose="02040503050406030204" pitchFamily="18" charset="0"/>
                                </a:rPr>
                                <m:t>,</m:t>
                              </m:r>
                              <m:r>
                                <a:rPr lang="en-US" sz="2800" b="0" i="1" smtClean="0">
                                  <a:latin typeface="Cambria Math" panose="02040503050406030204" pitchFamily="18" charset="0"/>
                                </a:rPr>
                                <m:t>𝑤</m:t>
                              </m:r>
                              <m:r>
                                <a:rPr lang="en-US" sz="2800" b="0" i="1" smtClean="0">
                                  <a:latin typeface="Cambria Math" panose="02040503050406030204" pitchFamily="18" charset="0"/>
                                </a:rPr>
                                <m:t> </m:t>
                              </m:r>
                            </m:lim>
                          </m:limLow>
                        </m:fName>
                        <m:e>
                          <m:r>
                            <a:rPr lang="en-US" sz="2800" i="1">
                              <a:latin typeface="Cambria Math" panose="02040503050406030204" pitchFamily="18" charset="0"/>
                            </a:rPr>
                            <m:t>𝐽</m:t>
                          </m:r>
                          <m:d>
                            <m:dPr>
                              <m:ctrlPr>
                                <a:rPr lang="en-US" sz="2800" i="1">
                                  <a:latin typeface="Cambria Math" panose="02040503050406030204" pitchFamily="18" charset="0"/>
                                </a:rPr>
                              </m:ctrlPr>
                            </m:dPr>
                            <m:e>
                              <m:r>
                                <a:rPr lang="en-US" sz="2800" b="0" i="1" smtClean="0">
                                  <a:latin typeface="Cambria Math" panose="02040503050406030204" pitchFamily="18" charset="0"/>
                                </a:rPr>
                                <m:t>𝑏</m:t>
                              </m:r>
                              <m:r>
                                <a:rPr lang="en-US" sz="2800" i="1">
                                  <a:latin typeface="Cambria Math" panose="02040503050406030204" pitchFamily="18" charset="0"/>
                                </a:rPr>
                                <m:t>,</m:t>
                              </m:r>
                              <m:r>
                                <a:rPr lang="en-US" sz="2800" b="0" i="1" smtClean="0">
                                  <a:latin typeface="Cambria Math" panose="02040503050406030204" pitchFamily="18" charset="0"/>
                                </a:rPr>
                                <m:t>𝑤</m:t>
                              </m:r>
                              <m:r>
                                <a:rPr lang="en-US" sz="2800" i="1" smtClean="0">
                                  <a:latin typeface="Cambria Math" panose="02040503050406030204" pitchFamily="18" charset="0"/>
                                </a:rPr>
                                <m:t> </m:t>
                              </m:r>
                            </m:e>
                          </m:d>
                        </m:e>
                      </m:func>
                    </m:oMath>
                  </m:oMathPara>
                </a14:m>
                <a:endParaRPr lang="en-US" sz="2800" dirty="0"/>
              </a:p>
            </p:txBody>
          </p:sp>
        </mc:Choice>
        <mc:Fallback xmlns="">
          <p:sp>
            <p:nvSpPr>
              <p:cNvPr id="6" name="TextBox 5">
                <a:extLst>
                  <a:ext uri="{FF2B5EF4-FFF2-40B4-BE49-F238E27FC236}">
                    <a16:creationId xmlns:a16="http://schemas.microsoft.com/office/drawing/2014/main" id="{ECDE725C-EAE4-5544-E049-278B5523792D}"/>
                  </a:ext>
                </a:extLst>
              </p:cNvPr>
              <p:cNvSpPr txBox="1">
                <a:spLocks noRot="1" noChangeAspect="1" noMove="1" noResize="1" noEditPoints="1" noAdjustHandles="1" noChangeArrowheads="1" noChangeShapeType="1" noTextEdit="1"/>
              </p:cNvSpPr>
              <p:nvPr/>
            </p:nvSpPr>
            <p:spPr>
              <a:xfrm>
                <a:off x="3084327" y="5199403"/>
                <a:ext cx="1863331" cy="593945"/>
              </a:xfrm>
              <a:prstGeom prst="rect">
                <a:avLst/>
              </a:prstGeom>
              <a:blipFill>
                <a:blip r:embed="rId4"/>
                <a:stretch>
                  <a:fillRect l="-3378" t="-4167" b="-25000"/>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8EE29564-C590-C080-96AA-0E0785642D6F}"/>
              </a:ext>
            </a:extLst>
          </p:cNvPr>
          <p:cNvGrpSpPr/>
          <p:nvPr/>
        </p:nvGrpSpPr>
        <p:grpSpPr>
          <a:xfrm>
            <a:off x="6621939" y="2413786"/>
            <a:ext cx="4840383" cy="4114800"/>
            <a:chOff x="6621939" y="2413786"/>
            <a:chExt cx="4840383" cy="4114800"/>
          </a:xfrm>
        </p:grpSpPr>
        <p:pic>
          <p:nvPicPr>
            <p:cNvPr id="5" name="Picture 4">
              <a:extLst>
                <a:ext uri="{FF2B5EF4-FFF2-40B4-BE49-F238E27FC236}">
                  <a16:creationId xmlns:a16="http://schemas.microsoft.com/office/drawing/2014/main" id="{24C2C6BF-7588-DF45-0A79-F01328D8B7EB}"/>
                </a:ext>
              </a:extLst>
            </p:cNvPr>
            <p:cNvPicPr>
              <a:picLocks noChangeAspect="1"/>
            </p:cNvPicPr>
            <p:nvPr/>
          </p:nvPicPr>
          <p:blipFill>
            <a:blip r:embed="rId5"/>
            <a:stretch>
              <a:fillRect/>
            </a:stretch>
          </p:blipFill>
          <p:spPr>
            <a:xfrm>
              <a:off x="6979222" y="2413786"/>
              <a:ext cx="4483100" cy="4114800"/>
            </a:xfrm>
            <a:prstGeom prst="rect">
              <a:avLst/>
            </a:prstGeom>
          </p:spPr>
        </p:pic>
        <p:sp>
          <p:nvSpPr>
            <p:cNvPr id="7" name="TextBox 6">
              <a:extLst>
                <a:ext uri="{FF2B5EF4-FFF2-40B4-BE49-F238E27FC236}">
                  <a16:creationId xmlns:a16="http://schemas.microsoft.com/office/drawing/2014/main" id="{9F8448E9-70C8-6664-3D71-8A201C4F22FF}"/>
                </a:ext>
              </a:extLst>
            </p:cNvPr>
            <p:cNvSpPr txBox="1"/>
            <p:nvPr/>
          </p:nvSpPr>
          <p:spPr>
            <a:xfrm>
              <a:off x="8842550" y="5672667"/>
              <a:ext cx="1620380" cy="369332"/>
            </a:xfrm>
            <a:prstGeom prst="rect">
              <a:avLst/>
            </a:prstGeom>
            <a:noFill/>
          </p:spPr>
          <p:txBody>
            <a:bodyPr wrap="none" rtlCol="0">
              <a:spAutoFit/>
            </a:bodyPr>
            <a:lstStyle/>
            <a:p>
              <a:r>
                <a:rPr lang="en-US" dirty="0"/>
                <a:t>Prediction (f(x)</a:t>
              </a:r>
            </a:p>
          </p:txBody>
        </p:sp>
        <p:sp>
          <p:nvSpPr>
            <p:cNvPr id="8" name="TextBox 7">
              <a:extLst>
                <a:ext uri="{FF2B5EF4-FFF2-40B4-BE49-F238E27FC236}">
                  <a16:creationId xmlns:a16="http://schemas.microsoft.com/office/drawing/2014/main" id="{474CD81F-7A9E-7574-4775-869C0CC289AE}"/>
                </a:ext>
              </a:extLst>
            </p:cNvPr>
            <p:cNvSpPr txBox="1"/>
            <p:nvPr/>
          </p:nvSpPr>
          <p:spPr>
            <a:xfrm rot="16200000">
              <a:off x="5930275" y="4286519"/>
              <a:ext cx="1752659" cy="369332"/>
            </a:xfrm>
            <a:prstGeom prst="rect">
              <a:avLst/>
            </a:prstGeom>
            <a:noFill/>
          </p:spPr>
          <p:txBody>
            <a:bodyPr wrap="none" rtlCol="0">
              <a:spAutoFit/>
            </a:bodyPr>
            <a:lstStyle/>
            <a:p>
              <a:r>
                <a:rPr lang="en-US" dirty="0"/>
                <a:t>J (cost function)</a:t>
              </a:r>
            </a:p>
          </p:txBody>
        </p:sp>
      </p:grpSp>
    </p:spTree>
    <p:extLst>
      <p:ext uri="{BB962C8B-B14F-4D97-AF65-F5344CB8AC3E}">
        <p14:creationId xmlns:p14="http://schemas.microsoft.com/office/powerpoint/2010/main" val="73048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557A8-2BEE-6EA3-B47D-EB112376D24A}"/>
              </a:ext>
            </a:extLst>
          </p:cNvPr>
          <p:cNvSpPr>
            <a:spLocks noGrp="1"/>
          </p:cNvSpPr>
          <p:nvPr>
            <p:ph type="title"/>
          </p:nvPr>
        </p:nvSpPr>
        <p:spPr/>
        <p:txBody>
          <a:bodyPr>
            <a:normAutofit/>
          </a:bodyPr>
          <a:lstStyle/>
          <a:p>
            <a:r>
              <a:rPr lang="en-US" sz="3200" dirty="0"/>
              <a:t>Linear regression (2.0): Gradient descent (optimization)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417F6CB-C8FA-B76B-AB5D-9D1B6654F094}"/>
                  </a:ext>
                </a:extLst>
              </p:cNvPr>
              <p:cNvSpPr>
                <a:spLocks noGrp="1"/>
              </p:cNvSpPr>
              <p:nvPr>
                <p:ph idx="1"/>
              </p:nvPr>
            </p:nvSpPr>
            <p:spPr>
              <a:xfrm>
                <a:off x="838200" y="1463040"/>
                <a:ext cx="10515600" cy="4713923"/>
              </a:xfrm>
            </p:spPr>
            <p:txBody>
              <a:bodyPr/>
              <a:lstStyle/>
              <a:p>
                <a:r>
                  <a:rPr lang="en-US" dirty="0"/>
                  <a:t>Start with some </a:t>
                </a:r>
                <a14:m>
                  <m:oMath xmlns:m="http://schemas.openxmlformats.org/officeDocument/2006/math">
                    <m:r>
                      <a:rPr lang="en-US"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𝑤</m:t>
                    </m:r>
                  </m:oMath>
                </a14:m>
                <a:endParaRPr lang="en-US" dirty="0"/>
              </a:p>
              <a:p>
                <a:r>
                  <a:rPr lang="en-US" dirty="0"/>
                  <a:t>Keep changing</a:t>
                </a:r>
                <a14:m>
                  <m:oMath xmlns:m="http://schemas.openxmlformats.org/officeDocument/2006/math">
                    <m:r>
                      <a:rPr lang="en-US" b="0" i="0" smtClean="0">
                        <a:latin typeface="Cambria Math" panose="02040503050406030204" pitchFamily="18" charset="0"/>
                      </a:rPr>
                      <m:t> </m:t>
                    </m:r>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𝑤</m:t>
                    </m:r>
                  </m:oMath>
                </a14:m>
                <a:r>
                  <a:rPr lang="en-US" dirty="0"/>
                  <a:t> to reduce J</a:t>
                </a:r>
              </a:p>
              <a:p>
                <a:pPr lvl="1"/>
                <a:r>
                  <a:rPr lang="en-US" dirty="0"/>
                  <a:t>Use the gradient in each direction and a step size to change each</a:t>
                </a:r>
              </a:p>
              <a:p>
                <a:r>
                  <a:rPr lang="en-US" dirty="0"/>
                  <a:t>Until we settle at or near a minimum </a:t>
                </a:r>
              </a:p>
            </p:txBody>
          </p:sp>
        </mc:Choice>
        <mc:Fallback xmlns="">
          <p:sp>
            <p:nvSpPr>
              <p:cNvPr id="3" name="Content Placeholder 2">
                <a:extLst>
                  <a:ext uri="{FF2B5EF4-FFF2-40B4-BE49-F238E27FC236}">
                    <a16:creationId xmlns:a16="http://schemas.microsoft.com/office/drawing/2014/main" id="{2417F6CB-C8FA-B76B-AB5D-9D1B6654F094}"/>
                  </a:ext>
                </a:extLst>
              </p:cNvPr>
              <p:cNvSpPr>
                <a:spLocks noGrp="1" noRot="1" noChangeAspect="1" noMove="1" noResize="1" noEditPoints="1" noAdjustHandles="1" noChangeArrowheads="1" noChangeShapeType="1" noTextEdit="1"/>
              </p:cNvSpPr>
              <p:nvPr>
                <p:ph idx="1"/>
              </p:nvPr>
            </p:nvSpPr>
            <p:spPr>
              <a:xfrm>
                <a:off x="838200" y="1463040"/>
                <a:ext cx="10515600" cy="4713923"/>
              </a:xfrm>
              <a:blipFill>
                <a:blip r:embed="rId3"/>
                <a:stretch>
                  <a:fillRect l="-1086" t="-215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DE5992-02FA-7FA6-BF0F-CF0AA2E6D057}"/>
              </a:ext>
            </a:extLst>
          </p:cNvPr>
          <p:cNvSpPr txBox="1"/>
          <p:nvPr/>
        </p:nvSpPr>
        <p:spPr>
          <a:xfrm>
            <a:off x="438682" y="3607295"/>
            <a:ext cx="5657318" cy="461665"/>
          </a:xfrm>
          <a:prstGeom prst="rect">
            <a:avLst/>
          </a:prstGeom>
          <a:noFill/>
        </p:spPr>
        <p:txBody>
          <a:bodyPr wrap="none" rtlCol="0">
            <a:spAutoFit/>
          </a:bodyPr>
          <a:lstStyle/>
          <a:p>
            <a:r>
              <a:rPr lang="en-US" sz="2400" b="1" dirty="0">
                <a:solidFill>
                  <a:srgbClr val="0096FF"/>
                </a:solidFill>
                <a:latin typeface="Arial" panose="020B0604020202020204" pitchFamily="34" charset="0"/>
                <a:cs typeface="Arial" panose="020B0604020202020204" pitchFamily="34" charset="0"/>
              </a:rPr>
              <a:t>Steepest descent (numerical method)</a:t>
            </a:r>
          </a:p>
        </p:txBody>
      </p:sp>
      <p:sp>
        <p:nvSpPr>
          <p:cNvPr id="5" name="TextBox 4">
            <a:extLst>
              <a:ext uri="{FF2B5EF4-FFF2-40B4-BE49-F238E27FC236}">
                <a16:creationId xmlns:a16="http://schemas.microsoft.com/office/drawing/2014/main" id="{99A5C71C-C47C-8E1A-4DDC-F113D5691113}"/>
              </a:ext>
            </a:extLst>
          </p:cNvPr>
          <p:cNvSpPr txBox="1"/>
          <p:nvPr/>
        </p:nvSpPr>
        <p:spPr>
          <a:xfrm>
            <a:off x="6407211" y="3607294"/>
            <a:ext cx="5784789" cy="461665"/>
          </a:xfrm>
          <a:prstGeom prst="rect">
            <a:avLst/>
          </a:prstGeom>
          <a:noFill/>
        </p:spPr>
        <p:txBody>
          <a:bodyPr wrap="none" rtlCol="0">
            <a:spAutoFit/>
          </a:bodyPr>
          <a:lstStyle/>
          <a:p>
            <a:r>
              <a:rPr lang="en-US" sz="2400" b="1" dirty="0">
                <a:solidFill>
                  <a:srgbClr val="0096FF"/>
                </a:solidFill>
                <a:latin typeface="Arial" panose="020B0604020202020204" pitchFamily="34" charset="0"/>
                <a:cs typeface="Arial" panose="020B0604020202020204" pitchFamily="34" charset="0"/>
              </a:rPr>
              <a:t>Gradient descent (ML implementation)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85AE47C-4F52-3FF3-D8E5-E264408F6489}"/>
                  </a:ext>
                </a:extLst>
              </p:cNvPr>
              <p:cNvSpPr txBox="1"/>
              <p:nvPr/>
            </p:nvSpPr>
            <p:spPr>
              <a:xfrm>
                <a:off x="1839810" y="4192160"/>
                <a:ext cx="278576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a:rPr>
                            <m:t>𝑥</m:t>
                          </m:r>
                        </m:e>
                        <m:sub>
                          <m:r>
                            <a:rPr lang="en-US" sz="2400" i="1">
                              <a:latin typeface="Cambria Math"/>
                            </a:rPr>
                            <m:t>𝑖</m:t>
                          </m:r>
                          <m:r>
                            <a:rPr lang="en-US" sz="2400" i="1">
                              <a:latin typeface="Cambria Math"/>
                            </a:rPr>
                            <m:t>+1</m:t>
                          </m:r>
                        </m:sub>
                      </m:sSub>
                      <m:r>
                        <a:rPr lang="en-US" sz="2400" i="1">
                          <a:latin typeface="Cambria Math"/>
                        </a:rPr>
                        <m:t>=</m:t>
                      </m:r>
                      <m:sSub>
                        <m:sSubPr>
                          <m:ctrlPr>
                            <a:rPr lang="en-US" sz="2400" i="1">
                              <a:latin typeface="Cambria Math" panose="02040503050406030204" pitchFamily="18" charset="0"/>
                            </a:rPr>
                          </m:ctrlPr>
                        </m:sSubPr>
                        <m:e>
                          <m:r>
                            <a:rPr lang="en-US" sz="2400" i="1">
                              <a:latin typeface="Cambria Math"/>
                            </a:rPr>
                            <m:t>𝑥</m:t>
                          </m:r>
                        </m:e>
                        <m:sub>
                          <m:r>
                            <a:rPr lang="en-US" sz="2400" i="1">
                              <a:latin typeface="Cambria Math"/>
                            </a:rPr>
                            <m:t>𝑖</m:t>
                          </m:r>
                        </m:sub>
                      </m:sSub>
                      <m:r>
                        <a:rPr lang="en-US" sz="2400" i="1">
                          <a:latin typeface="Cambria Math" panose="02040503050406030204" pitchFamily="18" charset="0"/>
                        </a:rPr>
                        <m:t>+</m:t>
                      </m:r>
                      <m:r>
                        <a:rPr lang="en-US" sz="2400" i="1">
                          <a:latin typeface="Cambria Math" panose="02040503050406030204" pitchFamily="18" charset="0"/>
                        </a:rPr>
                        <m:t>h𝑓</m:t>
                      </m:r>
                      <m:r>
                        <a:rPr lang="en-US" sz="2400" i="1">
                          <a:latin typeface="Cambria Math"/>
                        </a:rPr>
                        <m:t>′(</m:t>
                      </m:r>
                      <m:sSub>
                        <m:sSubPr>
                          <m:ctrlPr>
                            <a:rPr lang="en-US" sz="2400" i="1">
                              <a:latin typeface="Cambria Math" panose="02040503050406030204" pitchFamily="18" charset="0"/>
                            </a:rPr>
                          </m:ctrlPr>
                        </m:sSubPr>
                        <m:e>
                          <m:r>
                            <a:rPr lang="en-US" sz="2400" i="1">
                              <a:latin typeface="Cambria Math"/>
                            </a:rPr>
                            <m:t>𝑥</m:t>
                          </m:r>
                        </m:e>
                        <m:sub>
                          <m:r>
                            <a:rPr lang="en-US" sz="2400" i="1">
                              <a:latin typeface="Cambria Math"/>
                            </a:rPr>
                            <m:t>𝑖</m:t>
                          </m:r>
                        </m:sub>
                      </m:sSub>
                      <m:r>
                        <a:rPr lang="en-US" sz="2400" i="1">
                          <a:latin typeface="Cambria Math"/>
                        </a:rPr>
                        <m:t>)</m:t>
                      </m:r>
                    </m:oMath>
                  </m:oMathPara>
                </a14:m>
                <a:endParaRPr lang="en-US" sz="24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C85AE47C-4F52-3FF3-D8E5-E264408F6489}"/>
                  </a:ext>
                </a:extLst>
              </p:cNvPr>
              <p:cNvSpPr txBox="1">
                <a:spLocks noRot="1" noChangeAspect="1" noMove="1" noResize="1" noEditPoints="1" noAdjustHandles="1" noChangeArrowheads="1" noChangeShapeType="1" noTextEdit="1"/>
              </p:cNvSpPr>
              <p:nvPr/>
            </p:nvSpPr>
            <p:spPr>
              <a:xfrm>
                <a:off x="1839810" y="4192160"/>
                <a:ext cx="2785763" cy="461665"/>
              </a:xfrm>
              <a:prstGeom prst="rect">
                <a:avLst/>
              </a:prstGeom>
              <a:blipFill>
                <a:blip r:embed="rId4"/>
                <a:stretch>
                  <a:fillRect b="-16216"/>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B8182D50-894B-C6A7-6279-F2325296DAB8}"/>
              </a:ext>
            </a:extLst>
          </p:cNvPr>
          <p:cNvSpPr txBox="1"/>
          <p:nvPr/>
        </p:nvSpPr>
        <p:spPr>
          <a:xfrm>
            <a:off x="656768" y="4795152"/>
            <a:ext cx="515185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Proceed along the path of steepest descent, i.e. direction with the greatest negative change</a:t>
            </a:r>
          </a:p>
          <a:p>
            <a:pPr marL="742950" lvl="1" indent="-285750">
              <a:buFont typeface="Arial" panose="020B0604020202020204" pitchFamily="34" charset="0"/>
              <a:buChar char="•"/>
            </a:pPr>
            <a:r>
              <a:rPr lang="en-US" dirty="0"/>
              <a:t>In 1D, there are only 2 ways to go</a:t>
            </a:r>
          </a:p>
          <a:p>
            <a:pPr marL="285750" indent="-285750">
              <a:buFont typeface="Arial" panose="020B0604020202020204" pitchFamily="34" charset="0"/>
              <a:buChar char="•"/>
            </a:pPr>
            <a:r>
              <a:rPr lang="en-US" dirty="0"/>
              <a:t>Smaller steps as xi approaches </a:t>
            </a:r>
            <a:r>
              <a:rPr lang="en-US" dirty="0" err="1"/>
              <a:t>xmax</a:t>
            </a:r>
            <a:endParaRPr lang="en-US" dirty="0"/>
          </a:p>
          <a:p>
            <a:pPr marL="285750" indent="-285750">
              <a:buFont typeface="Arial" panose="020B0604020202020204" pitchFamily="34" charset="0"/>
              <a:buChar char="•"/>
            </a:pPr>
            <a:r>
              <a:rPr lang="en-US" dirty="0"/>
              <a:t>If h is too small, it will converge slowly</a:t>
            </a:r>
          </a:p>
          <a:p>
            <a:pPr marL="285750" indent="-285750">
              <a:buFont typeface="Arial" panose="020B0604020202020204" pitchFamily="34" charset="0"/>
              <a:buChar char="•"/>
            </a:pPr>
            <a:r>
              <a:rPr lang="en-US" dirty="0"/>
              <a:t>If h is too big, it may overshoot the maximum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6E629F7-EA0F-E1C1-A38F-4B82713CCA0E}"/>
                  </a:ext>
                </a:extLst>
              </p:cNvPr>
              <p:cNvSpPr txBox="1"/>
              <p:nvPr/>
            </p:nvSpPr>
            <p:spPr>
              <a:xfrm>
                <a:off x="7066201" y="4539070"/>
                <a:ext cx="4126643" cy="452560"/>
              </a:xfrm>
              <a:prstGeom prst="rect">
                <a:avLst/>
              </a:prstGeom>
              <a:noFill/>
            </p:spPr>
            <p:txBody>
              <a:bodyPr wrap="none" lIns="0" tIns="0" rIns="0" bIns="0" rtlCol="0">
                <a:spAutoFit/>
              </a:bodyPr>
              <a:lstStyle/>
              <a:p>
                <a:r>
                  <a:rPr lang="en-US" sz="2000" b="0" i="1" dirty="0">
                    <a:latin typeface="Times New Roman" panose="02020603050405020304" pitchFamily="18" charset="0"/>
                    <a:cs typeface="Times New Roman" panose="02020603050405020304" pitchFamily="18" charset="0"/>
                  </a:rPr>
                  <a:t>b</a:t>
                </a:r>
                <a14:m>
                  <m:oMath xmlns:m="http://schemas.openxmlformats.org/officeDocument/2006/math">
                    <m:r>
                      <a:rPr lang="en-US" sz="2000" b="0" i="1" smtClean="0">
                        <a:latin typeface="Cambria Math" panose="02040503050406030204" pitchFamily="18" charset="0"/>
                      </a:rPr>
                      <m:t>=</m:t>
                    </m:r>
                  </m:oMath>
                </a14:m>
                <a:r>
                  <a:rPr lang="en-US" sz="2000" i="1" dirty="0">
                    <a:latin typeface="Times New Roman" panose="02020603050405020304" pitchFamily="18" charset="0"/>
                    <a:cs typeface="Times New Roman" panose="02020603050405020304" pitchFamily="18" charset="0"/>
                  </a:rPr>
                  <a:t> b</a:t>
                </a:r>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𝛿</m:t>
                        </m:r>
                      </m:num>
                      <m:den>
                        <m:r>
                          <a:rPr lang="en-US" sz="2000" b="0" i="1" smtClean="0">
                            <a:latin typeface="Cambria Math" panose="02040503050406030204" pitchFamily="18" charset="0"/>
                            <a:ea typeface="Cambria Math" panose="02040503050406030204" pitchFamily="18" charset="0"/>
                          </a:rPr>
                          <m:t>𝛿</m:t>
                        </m:r>
                        <m:r>
                          <a:rPr lang="en-US" sz="2000" b="0" i="1" smtClean="0">
                            <a:latin typeface="Cambria Math" panose="02040503050406030204" pitchFamily="18" charset="0"/>
                            <a:ea typeface="Cambria Math" panose="02040503050406030204" pitchFamily="18" charset="0"/>
                          </a:rPr>
                          <m:t>𝑏</m:t>
                        </m:r>
                      </m:den>
                    </m:f>
                    <m:r>
                      <a:rPr lang="en-US" sz="2000" b="0" i="1" smtClean="0">
                        <a:latin typeface="Cambria Math" panose="02040503050406030204" pitchFamily="18" charset="0"/>
                        <a:ea typeface="Cambria Math" panose="02040503050406030204" pitchFamily="18" charset="0"/>
                      </a:rPr>
                      <m:t>𝐽</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𝑏</m:t>
                    </m:r>
                  </m:oMath>
                </a14:m>
                <a:r>
                  <a:rPr lang="en-US" sz="2000" i="1" dirty="0">
                    <a:latin typeface="Times New Roman" panose="02020603050405020304" pitchFamily="18" charset="0"/>
                    <a:cs typeface="Times New Roman" panose="02020603050405020304" pitchFamily="18" charset="0"/>
                  </a:rPr>
                  <a:t>,w</a:t>
                </a:r>
                <a14:m>
                  <m:oMath xmlns:m="http://schemas.openxmlformats.org/officeDocument/2006/math">
                    <m:r>
                      <a:rPr lang="en-US" sz="2000" b="0" i="1" smtClean="0">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𝑚</m:t>
                        </m:r>
                      </m:den>
                    </m:f>
                    <m:nary>
                      <m:naryPr>
                        <m:chr m:val="∑"/>
                        <m:ctrlPr>
                          <a:rPr lang="en-US" sz="2000" i="1">
                            <a:latin typeface="Cambria Math" panose="02040503050406030204" pitchFamily="18" charset="0"/>
                          </a:rPr>
                        </m:ctrlPr>
                      </m:naryPr>
                      <m:sub>
                        <m:r>
                          <m:rPr>
                            <m:brk m:alnAt="23"/>
                          </m:rPr>
                          <a:rPr lang="en-US" sz="2000" i="1">
                            <a:latin typeface="Cambria Math" panose="02040503050406030204" pitchFamily="18" charset="0"/>
                          </a:rPr>
                          <m:t>𝑖</m:t>
                        </m:r>
                        <m:r>
                          <a:rPr lang="en-US" sz="2000" i="1">
                            <a:latin typeface="Cambria Math" panose="02040503050406030204" pitchFamily="18" charset="0"/>
                          </a:rPr>
                          <m:t>=1</m:t>
                        </m:r>
                      </m:sub>
                      <m:sup>
                        <m:r>
                          <a:rPr lang="en-US" sz="2000" b="0" i="1" smtClean="0">
                            <a:latin typeface="Cambria Math" panose="02040503050406030204" pitchFamily="18" charset="0"/>
                          </a:rPr>
                          <m:t>𝑚</m:t>
                        </m:r>
                      </m:sup>
                      <m:e>
                        <m:d>
                          <m:dPr>
                            <m:ctrlPr>
                              <a:rPr lang="en-US" sz="2000" i="1" smtClean="0">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𝑖</m:t>
                                </m:r>
                              </m:sub>
                            </m:sSub>
                          </m:e>
                        </m:d>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𝑖</m:t>
                            </m:r>
                          </m:sub>
                        </m:sSub>
                      </m:e>
                    </m:nary>
                  </m:oMath>
                </a14:m>
                <a:endParaRPr lang="en-US" sz="2000" i="1"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56E629F7-EA0F-E1C1-A38F-4B82713CCA0E}"/>
                  </a:ext>
                </a:extLst>
              </p:cNvPr>
              <p:cNvSpPr txBox="1">
                <a:spLocks noRot="1" noChangeAspect="1" noMove="1" noResize="1" noEditPoints="1" noAdjustHandles="1" noChangeArrowheads="1" noChangeShapeType="1" noTextEdit="1"/>
              </p:cNvSpPr>
              <p:nvPr/>
            </p:nvSpPr>
            <p:spPr>
              <a:xfrm>
                <a:off x="7066201" y="4539070"/>
                <a:ext cx="4126643" cy="452560"/>
              </a:xfrm>
              <a:prstGeom prst="rect">
                <a:avLst/>
              </a:prstGeom>
              <a:blipFill>
                <a:blip r:embed="rId5"/>
                <a:stretch>
                  <a:fillRect l="-3681" t="-94595" b="-1486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136FF8C-4D87-155E-6819-C9C83BA2486D}"/>
                  </a:ext>
                </a:extLst>
              </p:cNvPr>
              <p:cNvSpPr txBox="1"/>
              <p:nvPr/>
            </p:nvSpPr>
            <p:spPr>
              <a:xfrm>
                <a:off x="7066201" y="5217740"/>
                <a:ext cx="4034887" cy="452560"/>
              </a:xfrm>
              <a:prstGeom prst="rect">
                <a:avLst/>
              </a:prstGeom>
              <a:noFill/>
            </p:spPr>
            <p:txBody>
              <a:bodyPr wrap="none" lIns="0" tIns="0" rIns="0" bIns="0" rtlCol="0">
                <a:spAutoFit/>
              </a:bodyPr>
              <a:lstStyle/>
              <a:p>
                <a:r>
                  <a:rPr lang="en-US" sz="2000" b="0" i="1" dirty="0">
                    <a:latin typeface="Times New Roman" panose="02020603050405020304" pitchFamily="18" charset="0"/>
                    <a:cs typeface="Times New Roman" panose="02020603050405020304" pitchFamily="18" charset="0"/>
                  </a:rPr>
                  <a:t>w</a:t>
                </a:r>
                <a14:m>
                  <m:oMath xmlns:m="http://schemas.openxmlformats.org/officeDocument/2006/math">
                    <m:r>
                      <a:rPr lang="en-US" sz="2000" b="0" i="1" smtClean="0">
                        <a:latin typeface="Cambria Math" panose="02040503050406030204" pitchFamily="18" charset="0"/>
                      </a:rPr>
                      <m:t>=</m:t>
                    </m:r>
                  </m:oMath>
                </a14:m>
                <a:r>
                  <a:rPr lang="en-US" sz="2000" i="1" dirty="0">
                    <a:latin typeface="Times New Roman" panose="02020603050405020304" pitchFamily="18" charset="0"/>
                    <a:cs typeface="Times New Roman" panose="02020603050405020304" pitchFamily="18" charset="0"/>
                  </a:rPr>
                  <a:t> w</a:t>
                </a:r>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𝛼</m:t>
                    </m:r>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𝛿</m:t>
                        </m:r>
                      </m:num>
                      <m:den>
                        <m:r>
                          <a:rPr lang="en-US" sz="2000" b="0" i="1" smtClean="0">
                            <a:latin typeface="Cambria Math" panose="02040503050406030204" pitchFamily="18" charset="0"/>
                            <a:ea typeface="Cambria Math" panose="02040503050406030204" pitchFamily="18" charset="0"/>
                          </a:rPr>
                          <m:t>𝛿</m:t>
                        </m:r>
                        <m:r>
                          <a:rPr lang="en-US" sz="2000" b="0" i="1" smtClean="0">
                            <a:latin typeface="Cambria Math" panose="02040503050406030204" pitchFamily="18" charset="0"/>
                            <a:ea typeface="Cambria Math" panose="02040503050406030204" pitchFamily="18" charset="0"/>
                          </a:rPr>
                          <m:t>𝑤</m:t>
                        </m:r>
                      </m:den>
                    </m:f>
                    <m:r>
                      <a:rPr lang="en-US" sz="2000" b="0" i="1" smtClean="0">
                        <a:latin typeface="Cambria Math" panose="02040503050406030204" pitchFamily="18" charset="0"/>
                        <a:ea typeface="Cambria Math" panose="02040503050406030204" pitchFamily="18" charset="0"/>
                      </a:rPr>
                      <m:t>𝐽</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𝑏</m:t>
                    </m:r>
                  </m:oMath>
                </a14:m>
                <a:r>
                  <a:rPr lang="en-US" sz="2000" i="1" dirty="0">
                    <a:latin typeface="Times New Roman" panose="02020603050405020304" pitchFamily="18" charset="0"/>
                    <a:cs typeface="Times New Roman" panose="02020603050405020304" pitchFamily="18" charset="0"/>
                  </a:rPr>
                  <a:t>,w</a:t>
                </a:r>
                <a14:m>
                  <m:oMath xmlns:m="http://schemas.openxmlformats.org/officeDocument/2006/math">
                    <m:r>
                      <a:rPr lang="en-US" sz="2000" b="0" i="1" smtClean="0">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𝑚</m:t>
                        </m:r>
                      </m:den>
                    </m:f>
                    <m:nary>
                      <m:naryPr>
                        <m:chr m:val="∑"/>
                        <m:ctrlPr>
                          <a:rPr lang="en-US" sz="2000" i="1">
                            <a:latin typeface="Cambria Math" panose="02040503050406030204" pitchFamily="18" charset="0"/>
                          </a:rPr>
                        </m:ctrlPr>
                      </m:naryPr>
                      <m:sub>
                        <m:r>
                          <m:rPr>
                            <m:brk m:alnAt="23"/>
                          </m:rPr>
                          <a:rPr lang="en-US" sz="2000" i="1">
                            <a:latin typeface="Cambria Math" panose="02040503050406030204" pitchFamily="18" charset="0"/>
                          </a:rPr>
                          <m:t>𝑖</m:t>
                        </m:r>
                        <m:r>
                          <a:rPr lang="en-US" sz="2000" i="1">
                            <a:latin typeface="Cambria Math" panose="02040503050406030204" pitchFamily="18" charset="0"/>
                          </a:rPr>
                          <m:t>=1</m:t>
                        </m:r>
                      </m:sub>
                      <m:sup>
                        <m:r>
                          <a:rPr lang="en-US" sz="2000" b="0" i="1" smtClean="0">
                            <a:latin typeface="Cambria Math" panose="02040503050406030204" pitchFamily="18" charset="0"/>
                          </a:rPr>
                          <m:t>𝑚</m:t>
                        </m:r>
                      </m:sup>
                      <m:e>
                        <m:d>
                          <m:dPr>
                            <m:ctrlPr>
                              <a:rPr lang="en-US" sz="2000" i="1" smtClean="0">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𝑖</m:t>
                                </m:r>
                              </m:sub>
                            </m:sSub>
                          </m:e>
                        </m:d>
                      </m:e>
                    </m:nary>
                  </m:oMath>
                </a14:m>
                <a:endParaRPr lang="en-US" sz="2000" i="1"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E136FF8C-4D87-155E-6819-C9C83BA2486D}"/>
                  </a:ext>
                </a:extLst>
              </p:cNvPr>
              <p:cNvSpPr txBox="1">
                <a:spLocks noRot="1" noChangeAspect="1" noMove="1" noResize="1" noEditPoints="1" noAdjustHandles="1" noChangeArrowheads="1" noChangeShapeType="1" noTextEdit="1"/>
              </p:cNvSpPr>
              <p:nvPr/>
            </p:nvSpPr>
            <p:spPr>
              <a:xfrm>
                <a:off x="7066201" y="5217740"/>
                <a:ext cx="4034887" cy="452560"/>
              </a:xfrm>
              <a:prstGeom prst="rect">
                <a:avLst/>
              </a:prstGeom>
              <a:blipFill>
                <a:blip r:embed="rId6"/>
                <a:stretch>
                  <a:fillRect l="-3762" t="-94595" b="-151351"/>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E3B850BC-E26C-2FCF-DCD5-5453DAD00B38}"/>
              </a:ext>
            </a:extLst>
          </p:cNvPr>
          <p:cNvSpPr txBox="1"/>
          <p:nvPr/>
        </p:nvSpPr>
        <p:spPr>
          <a:xfrm>
            <a:off x="6866709" y="4083237"/>
            <a:ext cx="2852063"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Updates (simultaneously):</a:t>
            </a:r>
          </a:p>
        </p:txBody>
      </p:sp>
      <p:sp>
        <p:nvSpPr>
          <p:cNvPr id="11" name="TextBox 10">
            <a:extLst>
              <a:ext uri="{FF2B5EF4-FFF2-40B4-BE49-F238E27FC236}">
                <a16:creationId xmlns:a16="http://schemas.microsoft.com/office/drawing/2014/main" id="{E0EAE21F-469C-C746-5530-FE2D17212A01}"/>
              </a:ext>
            </a:extLst>
          </p:cNvPr>
          <p:cNvSpPr txBox="1"/>
          <p:nvPr/>
        </p:nvSpPr>
        <p:spPr>
          <a:xfrm>
            <a:off x="8141225" y="6176959"/>
            <a:ext cx="299152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 = learning rate (step size)</a:t>
            </a:r>
          </a:p>
        </p:txBody>
      </p:sp>
    </p:spTree>
    <p:extLst>
      <p:ext uri="{BB962C8B-B14F-4D97-AF65-F5344CB8AC3E}">
        <p14:creationId xmlns:p14="http://schemas.microsoft.com/office/powerpoint/2010/main" val="132874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B2F8C-80E3-F4F7-7150-22D39C31F4EC}"/>
              </a:ext>
            </a:extLst>
          </p:cNvPr>
          <p:cNvSpPr>
            <a:spLocks noGrp="1"/>
          </p:cNvSpPr>
          <p:nvPr>
            <p:ph type="title"/>
          </p:nvPr>
        </p:nvSpPr>
        <p:spPr/>
        <p:txBody>
          <a:bodyPr/>
          <a:lstStyle/>
          <a:p>
            <a:r>
              <a:rPr lang="en-US" dirty="0"/>
              <a:t>Classification</a:t>
            </a:r>
          </a:p>
        </p:txBody>
      </p:sp>
      <p:sp>
        <p:nvSpPr>
          <p:cNvPr id="3" name="Content Placeholder 2">
            <a:extLst>
              <a:ext uri="{FF2B5EF4-FFF2-40B4-BE49-F238E27FC236}">
                <a16:creationId xmlns:a16="http://schemas.microsoft.com/office/drawing/2014/main" id="{EFB97683-E4BF-3C83-89E9-92C7ABC9677A}"/>
              </a:ext>
            </a:extLst>
          </p:cNvPr>
          <p:cNvSpPr>
            <a:spLocks noGrp="1"/>
          </p:cNvSpPr>
          <p:nvPr>
            <p:ph idx="1"/>
          </p:nvPr>
        </p:nvSpPr>
        <p:spPr/>
        <p:txBody>
          <a:bodyPr/>
          <a:lstStyle/>
          <a:p>
            <a:r>
              <a:rPr lang="en-US" dirty="0"/>
              <a:t>Binary classification: two possible classes</a:t>
            </a:r>
          </a:p>
        </p:txBody>
      </p:sp>
      <p:sp>
        <p:nvSpPr>
          <p:cNvPr id="4" name="TextBox 3">
            <a:extLst>
              <a:ext uri="{FF2B5EF4-FFF2-40B4-BE49-F238E27FC236}">
                <a16:creationId xmlns:a16="http://schemas.microsoft.com/office/drawing/2014/main" id="{4F099340-0A4F-9A70-D8C6-73969C732D91}"/>
              </a:ext>
            </a:extLst>
          </p:cNvPr>
          <p:cNvSpPr txBox="1"/>
          <p:nvPr/>
        </p:nvSpPr>
        <p:spPr>
          <a:xfrm>
            <a:off x="885825" y="1795228"/>
            <a:ext cx="5730158" cy="369332"/>
          </a:xfrm>
          <a:prstGeom prst="rect">
            <a:avLst/>
          </a:prstGeom>
          <a:noFill/>
        </p:spPr>
        <p:txBody>
          <a:bodyPr wrap="none" rtlCol="0">
            <a:spAutoFit/>
          </a:bodyPr>
          <a:lstStyle/>
          <a:p>
            <a:r>
              <a:rPr lang="en-US" dirty="0"/>
              <a:t>Predict a </a:t>
            </a:r>
            <a:r>
              <a:rPr lang="en-US" dirty="0">
                <a:solidFill>
                  <a:srgbClr val="0096FF"/>
                </a:solidFill>
              </a:rPr>
              <a:t>category</a:t>
            </a:r>
            <a:r>
              <a:rPr lang="en-US" dirty="0"/>
              <a:t> from </a:t>
            </a:r>
            <a:r>
              <a:rPr lang="en-US" dirty="0">
                <a:solidFill>
                  <a:srgbClr val="0096FF"/>
                </a:solidFill>
              </a:rPr>
              <a:t>a small number </a:t>
            </a:r>
            <a:r>
              <a:rPr lang="en-US" dirty="0"/>
              <a:t>of possible outputs</a:t>
            </a:r>
          </a:p>
        </p:txBody>
      </p:sp>
      <p:pic>
        <p:nvPicPr>
          <p:cNvPr id="5" name="Picture 4">
            <a:extLst>
              <a:ext uri="{FF2B5EF4-FFF2-40B4-BE49-F238E27FC236}">
                <a16:creationId xmlns:a16="http://schemas.microsoft.com/office/drawing/2014/main" id="{3EE6D84A-EB97-096B-198F-3442837E7091}"/>
              </a:ext>
            </a:extLst>
          </p:cNvPr>
          <p:cNvPicPr>
            <a:picLocks noChangeAspect="1"/>
          </p:cNvPicPr>
          <p:nvPr/>
        </p:nvPicPr>
        <p:blipFill>
          <a:blip r:embed="rId2"/>
          <a:stretch>
            <a:fillRect/>
          </a:stretch>
        </p:blipFill>
        <p:spPr>
          <a:xfrm>
            <a:off x="363583" y="2774454"/>
            <a:ext cx="4926875" cy="2665912"/>
          </a:xfrm>
          <a:prstGeom prst="rect">
            <a:avLst/>
          </a:prstGeom>
        </p:spPr>
      </p:pic>
      <p:pic>
        <p:nvPicPr>
          <p:cNvPr id="6" name="Picture 5">
            <a:extLst>
              <a:ext uri="{FF2B5EF4-FFF2-40B4-BE49-F238E27FC236}">
                <a16:creationId xmlns:a16="http://schemas.microsoft.com/office/drawing/2014/main" id="{89BC3B42-5410-7455-1E58-B69966F19398}"/>
              </a:ext>
            </a:extLst>
          </p:cNvPr>
          <p:cNvPicPr>
            <a:picLocks noChangeAspect="1"/>
          </p:cNvPicPr>
          <p:nvPr/>
        </p:nvPicPr>
        <p:blipFill>
          <a:blip r:embed="rId3"/>
          <a:stretch>
            <a:fillRect/>
          </a:stretch>
        </p:blipFill>
        <p:spPr>
          <a:xfrm>
            <a:off x="5516878" y="2626638"/>
            <a:ext cx="5967549" cy="2749311"/>
          </a:xfrm>
          <a:prstGeom prst="rect">
            <a:avLst/>
          </a:prstGeom>
        </p:spPr>
      </p:pic>
      <p:sp>
        <p:nvSpPr>
          <p:cNvPr id="7" name="TextBox 6">
            <a:extLst>
              <a:ext uri="{FF2B5EF4-FFF2-40B4-BE49-F238E27FC236}">
                <a16:creationId xmlns:a16="http://schemas.microsoft.com/office/drawing/2014/main" id="{FF14F500-C7C5-42A3-A97E-DC8403DA9229}"/>
              </a:ext>
            </a:extLst>
          </p:cNvPr>
          <p:cNvSpPr txBox="1"/>
          <p:nvPr/>
        </p:nvSpPr>
        <p:spPr>
          <a:xfrm>
            <a:off x="6350093" y="5440366"/>
            <a:ext cx="5557933" cy="923330"/>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Linear regression with threshold?</a:t>
            </a:r>
          </a:p>
          <a:p>
            <a:pPr algn="ct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What if we have a sample with very high tumor size?</a:t>
            </a:r>
          </a:p>
        </p:txBody>
      </p:sp>
      <p:sp>
        <p:nvSpPr>
          <p:cNvPr id="8" name="TextBox 7">
            <a:extLst>
              <a:ext uri="{FF2B5EF4-FFF2-40B4-BE49-F238E27FC236}">
                <a16:creationId xmlns:a16="http://schemas.microsoft.com/office/drawing/2014/main" id="{E6F30E7F-21A1-02F2-BE5A-C1D85026D4F9}"/>
              </a:ext>
            </a:extLst>
          </p:cNvPr>
          <p:cNvSpPr txBox="1"/>
          <p:nvPr/>
        </p:nvSpPr>
        <p:spPr>
          <a:xfrm>
            <a:off x="0" y="6488668"/>
            <a:ext cx="3530838" cy="369332"/>
          </a:xfrm>
          <a:prstGeom prst="rect">
            <a:avLst/>
          </a:prstGeom>
          <a:noFill/>
        </p:spPr>
        <p:txBody>
          <a:bodyPr wrap="none" rtlCol="0">
            <a:spAutoFit/>
          </a:bodyPr>
          <a:lstStyle/>
          <a:p>
            <a:r>
              <a:rPr lang="en-US" dirty="0"/>
              <a:t>Adapted from Coursera, Andrew Ng</a:t>
            </a:r>
          </a:p>
        </p:txBody>
      </p:sp>
      <p:grpSp>
        <p:nvGrpSpPr>
          <p:cNvPr id="15" name="Group 14">
            <a:extLst>
              <a:ext uri="{FF2B5EF4-FFF2-40B4-BE49-F238E27FC236}">
                <a16:creationId xmlns:a16="http://schemas.microsoft.com/office/drawing/2014/main" id="{0DAF689F-C5C9-9E43-4B92-21BC1ACC66CF}"/>
              </a:ext>
            </a:extLst>
          </p:cNvPr>
          <p:cNvGrpSpPr/>
          <p:nvPr/>
        </p:nvGrpSpPr>
        <p:grpSpPr>
          <a:xfrm>
            <a:off x="6852976" y="3979147"/>
            <a:ext cx="1657977" cy="622998"/>
            <a:chOff x="6852976" y="3979147"/>
            <a:chExt cx="1657977" cy="622998"/>
          </a:xfrm>
        </p:grpSpPr>
        <p:cxnSp>
          <p:nvCxnSpPr>
            <p:cNvPr id="10" name="Straight Connector 9">
              <a:extLst>
                <a:ext uri="{FF2B5EF4-FFF2-40B4-BE49-F238E27FC236}">
                  <a16:creationId xmlns:a16="http://schemas.microsoft.com/office/drawing/2014/main" id="{5626163E-0E5C-6D20-68C4-6765DA5C387B}"/>
                </a:ext>
              </a:extLst>
            </p:cNvPr>
            <p:cNvCxnSpPr>
              <a:cxnSpLocks/>
            </p:cNvCxnSpPr>
            <p:nvPr/>
          </p:nvCxnSpPr>
          <p:spPr>
            <a:xfrm>
              <a:off x="8510953" y="3979147"/>
              <a:ext cx="0" cy="622998"/>
            </a:xfrm>
            <a:prstGeom prst="line">
              <a:avLst/>
            </a:prstGeom>
            <a:ln w="38100">
              <a:solidFill>
                <a:schemeClr val="accent2"/>
              </a:solidFill>
            </a:ln>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DB1934B4-533C-B1E1-489C-91A6AC6EAF23}"/>
                </a:ext>
              </a:extLst>
            </p:cNvPr>
            <p:cNvCxnSpPr>
              <a:cxnSpLocks/>
            </p:cNvCxnSpPr>
            <p:nvPr/>
          </p:nvCxnSpPr>
          <p:spPr>
            <a:xfrm flipH="1">
              <a:off x="6852976" y="3979147"/>
              <a:ext cx="1657977" cy="0"/>
            </a:xfrm>
            <a:prstGeom prst="line">
              <a:avLst/>
            </a:prstGeom>
            <a:ln w="38100">
              <a:solidFill>
                <a:schemeClr val="accent2"/>
              </a:solidFill>
            </a:ln>
          </p:spPr>
          <p:style>
            <a:lnRef idx="2">
              <a:schemeClr val="dk1"/>
            </a:lnRef>
            <a:fillRef idx="0">
              <a:schemeClr val="dk1"/>
            </a:fillRef>
            <a:effectRef idx="1">
              <a:schemeClr val="dk1"/>
            </a:effectRef>
            <a:fontRef idx="minor">
              <a:schemeClr val="tx1"/>
            </a:fontRef>
          </p:style>
        </p:cxnSp>
      </p:grpSp>
      <p:sp>
        <p:nvSpPr>
          <p:cNvPr id="16" name="TextBox 15">
            <a:extLst>
              <a:ext uri="{FF2B5EF4-FFF2-40B4-BE49-F238E27FC236}">
                <a16:creationId xmlns:a16="http://schemas.microsoft.com/office/drawing/2014/main" id="{45839B1A-51F5-9C87-F5E5-03D9936489E4}"/>
              </a:ext>
            </a:extLst>
          </p:cNvPr>
          <p:cNvSpPr txBox="1"/>
          <p:nvPr/>
        </p:nvSpPr>
        <p:spPr>
          <a:xfrm>
            <a:off x="11637033" y="3244334"/>
            <a:ext cx="314510" cy="369332"/>
          </a:xfrm>
          <a:prstGeom prst="rect">
            <a:avLst/>
          </a:prstGeom>
          <a:noFill/>
        </p:spPr>
        <p:txBody>
          <a:bodyPr wrap="none" rtlCol="0">
            <a:spAutoFit/>
          </a:bodyPr>
          <a:lstStyle/>
          <a:p>
            <a:r>
              <a:rPr lang="en-US" b="1" dirty="0">
                <a:solidFill>
                  <a:srgbClr val="C00000"/>
                </a:solidFill>
                <a:latin typeface="Century Gothic" panose="020B0502020202020204" pitchFamily="34" charset="0"/>
              </a:rPr>
              <a:t>x</a:t>
            </a:r>
          </a:p>
        </p:txBody>
      </p:sp>
      <p:cxnSp>
        <p:nvCxnSpPr>
          <p:cNvPr id="19" name="Straight Connector 18">
            <a:extLst>
              <a:ext uri="{FF2B5EF4-FFF2-40B4-BE49-F238E27FC236}">
                <a16:creationId xmlns:a16="http://schemas.microsoft.com/office/drawing/2014/main" id="{AC68CA77-9F6E-CA4C-B957-1E74DD6D3664}"/>
              </a:ext>
            </a:extLst>
          </p:cNvPr>
          <p:cNvCxnSpPr/>
          <p:nvPr/>
        </p:nvCxnSpPr>
        <p:spPr>
          <a:xfrm flipV="1">
            <a:off x="6933363" y="3084844"/>
            <a:ext cx="4860925" cy="1758461"/>
          </a:xfrm>
          <a:prstGeom prst="line">
            <a:avLst/>
          </a:prstGeom>
          <a:ln w="38100"/>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5F589B4F-9258-C597-BE60-64D0DDD749E6}"/>
              </a:ext>
            </a:extLst>
          </p:cNvPr>
          <p:cNvCxnSpPr>
            <a:cxnSpLocks/>
          </p:cNvCxnSpPr>
          <p:nvPr/>
        </p:nvCxnSpPr>
        <p:spPr>
          <a:xfrm flipH="1">
            <a:off x="6842675" y="3980821"/>
            <a:ext cx="2521150" cy="0"/>
          </a:xfrm>
          <a:prstGeom prst="line">
            <a:avLst/>
          </a:prstGeom>
          <a:ln w="38100">
            <a:solidFill>
              <a:schemeClr val="accent2"/>
            </a:solidFill>
          </a:ln>
        </p:spPr>
        <p:style>
          <a:lnRef idx="2">
            <a:schemeClr val="dk1"/>
          </a:lnRef>
          <a:fillRef idx="0">
            <a:schemeClr val="dk1"/>
          </a:fillRef>
          <a:effectRef idx="1">
            <a:schemeClr val="dk1"/>
          </a:effectRef>
          <a:fontRef idx="minor">
            <a:schemeClr val="tx1"/>
          </a:fontRef>
        </p:style>
      </p:cxnSp>
      <p:cxnSp>
        <p:nvCxnSpPr>
          <p:cNvPr id="22" name="Straight Connector 21">
            <a:extLst>
              <a:ext uri="{FF2B5EF4-FFF2-40B4-BE49-F238E27FC236}">
                <a16:creationId xmlns:a16="http://schemas.microsoft.com/office/drawing/2014/main" id="{E9AAA3A9-F168-C4D2-8792-7A564872AB3D}"/>
              </a:ext>
            </a:extLst>
          </p:cNvPr>
          <p:cNvCxnSpPr>
            <a:cxnSpLocks/>
          </p:cNvCxnSpPr>
          <p:nvPr/>
        </p:nvCxnSpPr>
        <p:spPr>
          <a:xfrm>
            <a:off x="9385596" y="3244334"/>
            <a:ext cx="0" cy="1342738"/>
          </a:xfrm>
          <a:prstGeom prst="line">
            <a:avLst/>
          </a:prstGeom>
          <a:ln w="38100">
            <a:solidFill>
              <a:schemeClr val="accent2"/>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94040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D477B-82AB-C6BD-C32B-B8643292E511}"/>
              </a:ext>
            </a:extLst>
          </p:cNvPr>
          <p:cNvSpPr>
            <a:spLocks noGrp="1"/>
          </p:cNvSpPr>
          <p:nvPr>
            <p:ph type="title"/>
          </p:nvPr>
        </p:nvSpPr>
        <p:spPr/>
        <p:txBody>
          <a:bodyPr/>
          <a:lstStyle/>
          <a:p>
            <a:r>
              <a:rPr lang="en-US" dirty="0"/>
              <a:t>Logistic regression</a:t>
            </a:r>
          </a:p>
        </p:txBody>
      </p:sp>
      <p:sp>
        <p:nvSpPr>
          <p:cNvPr id="3" name="Content Placeholder 2">
            <a:extLst>
              <a:ext uri="{FF2B5EF4-FFF2-40B4-BE49-F238E27FC236}">
                <a16:creationId xmlns:a16="http://schemas.microsoft.com/office/drawing/2014/main" id="{6CB40622-18F5-0F5A-64B3-1A665A2743D8}"/>
              </a:ext>
            </a:extLst>
          </p:cNvPr>
          <p:cNvSpPr>
            <a:spLocks noGrp="1"/>
          </p:cNvSpPr>
          <p:nvPr>
            <p:ph idx="1"/>
          </p:nvPr>
        </p:nvSpPr>
        <p:spPr>
          <a:xfrm>
            <a:off x="6096000" y="1825625"/>
            <a:ext cx="5257800" cy="4351338"/>
          </a:xfrm>
        </p:spPr>
        <p:txBody>
          <a:bodyPr/>
          <a:lstStyle/>
          <a:p>
            <a:r>
              <a:rPr lang="en-US" dirty="0"/>
              <a:t>Sigmoidal/logistic function</a:t>
            </a:r>
          </a:p>
        </p:txBody>
      </p:sp>
      <p:pic>
        <p:nvPicPr>
          <p:cNvPr id="4" name="Picture 3">
            <a:extLst>
              <a:ext uri="{FF2B5EF4-FFF2-40B4-BE49-F238E27FC236}">
                <a16:creationId xmlns:a16="http://schemas.microsoft.com/office/drawing/2014/main" id="{359A6E60-37FA-6E80-9A06-65F64F8DD27A}"/>
              </a:ext>
            </a:extLst>
          </p:cNvPr>
          <p:cNvPicPr>
            <a:picLocks noChangeAspect="1"/>
          </p:cNvPicPr>
          <p:nvPr/>
        </p:nvPicPr>
        <p:blipFill>
          <a:blip r:embed="rId3"/>
          <a:stretch>
            <a:fillRect/>
          </a:stretch>
        </p:blipFill>
        <p:spPr>
          <a:xfrm>
            <a:off x="0" y="1427070"/>
            <a:ext cx="6109273" cy="3305703"/>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2A1E8D1-A086-1B59-E772-DC64FB432EC4}"/>
                  </a:ext>
                </a:extLst>
              </p:cNvPr>
              <p:cNvSpPr txBox="1"/>
              <p:nvPr/>
            </p:nvSpPr>
            <p:spPr>
              <a:xfrm>
                <a:off x="6688183" y="2341471"/>
                <a:ext cx="2504725" cy="8166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𝑔</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𝑧</m:t>
                          </m:r>
                        </m:e>
                      </m:d>
                      <m:r>
                        <a:rPr lang="en-US" sz="2800" b="0" i="1" smtClean="0">
                          <a:latin typeface="Cambria Math" panose="02040503050406030204" pitchFamily="18" charset="0"/>
                        </a:rPr>
                        <m:t>= </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1+</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𝑒</m:t>
                              </m:r>
                            </m:e>
                            <m:sup>
                              <m:r>
                                <a:rPr lang="en-US" sz="2800" b="0" i="1" smtClean="0">
                                  <a:latin typeface="Cambria Math" panose="02040503050406030204" pitchFamily="18" charset="0"/>
                                </a:rPr>
                                <m:t>−</m:t>
                              </m:r>
                              <m:r>
                                <a:rPr lang="en-US" sz="2800" b="0" i="1" smtClean="0">
                                  <a:latin typeface="Cambria Math" panose="02040503050406030204" pitchFamily="18" charset="0"/>
                                </a:rPr>
                                <m:t>𝑧</m:t>
                              </m:r>
                            </m:sup>
                          </m:sSup>
                        </m:den>
                      </m:f>
                    </m:oMath>
                  </m:oMathPara>
                </a14:m>
                <a:endParaRPr lang="en-US" sz="2800" dirty="0"/>
              </a:p>
            </p:txBody>
          </p:sp>
        </mc:Choice>
        <mc:Fallback xmlns="">
          <p:sp>
            <p:nvSpPr>
              <p:cNvPr id="5" name="TextBox 4">
                <a:extLst>
                  <a:ext uri="{FF2B5EF4-FFF2-40B4-BE49-F238E27FC236}">
                    <a16:creationId xmlns:a16="http://schemas.microsoft.com/office/drawing/2014/main" id="{B2A1E8D1-A086-1B59-E772-DC64FB432EC4}"/>
                  </a:ext>
                </a:extLst>
              </p:cNvPr>
              <p:cNvSpPr txBox="1">
                <a:spLocks noRot="1" noChangeAspect="1" noMove="1" noResize="1" noEditPoints="1" noAdjustHandles="1" noChangeArrowheads="1" noChangeShapeType="1" noTextEdit="1"/>
              </p:cNvSpPr>
              <p:nvPr/>
            </p:nvSpPr>
            <p:spPr>
              <a:xfrm>
                <a:off x="6688183" y="2341471"/>
                <a:ext cx="2504725" cy="816634"/>
              </a:xfrm>
              <a:prstGeom prst="rect">
                <a:avLst/>
              </a:prstGeom>
              <a:blipFill>
                <a:blip r:embed="rId4"/>
                <a:stretch>
                  <a:fillRect l="-3030" t="-1538" b="-1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F7F88AE-334D-8B2A-C786-8ABA315ECF67}"/>
                  </a:ext>
                </a:extLst>
              </p:cNvPr>
              <p:cNvSpPr txBox="1"/>
              <p:nvPr/>
            </p:nvSpPr>
            <p:spPr>
              <a:xfrm>
                <a:off x="8785277" y="3458507"/>
                <a:ext cx="2728055"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𝑧</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r>
                        <a:rPr lang="en-US" sz="2800" b="0" i="1" smtClean="0">
                          <a:latin typeface="Cambria Math" panose="02040503050406030204" pitchFamily="18" charset="0"/>
                        </a:rPr>
                        <m:t>𝑏</m:t>
                      </m:r>
                      <m:r>
                        <a:rPr lang="en-US" sz="2800" b="0" i="1" smtClean="0">
                          <a:latin typeface="Cambria Math" panose="02040503050406030204" pitchFamily="18" charset="0"/>
                        </a:rPr>
                        <m:t>+</m:t>
                      </m:r>
                      <m:r>
                        <a:rPr lang="en-US" sz="2800" b="0" i="1" smtClean="0">
                          <a:latin typeface="Cambria Math" panose="02040503050406030204" pitchFamily="18" charset="0"/>
                        </a:rPr>
                        <m:t>𝑤</m:t>
                      </m:r>
                      <m:r>
                        <a:rPr lang="en-US" sz="2800" b="0" i="1" smtClean="0">
                          <a:latin typeface="Cambria Math" panose="02040503050406030204" pitchFamily="18" charset="0"/>
                        </a:rPr>
                        <m:t> (</m:t>
                      </m:r>
                      <m:r>
                        <a:rPr lang="en-US" sz="2800" b="0" i="1" smtClean="0">
                          <a:latin typeface="Cambria Math" panose="02040503050406030204" pitchFamily="18" charset="0"/>
                        </a:rPr>
                        <m:t>𝑥</m:t>
                      </m:r>
                      <m:r>
                        <a:rPr lang="en-US" sz="2800" b="0" i="1" smtClean="0">
                          <a:latin typeface="Cambria Math" panose="02040503050406030204" pitchFamily="18" charset="0"/>
                        </a:rPr>
                        <m:t>)</m:t>
                      </m:r>
                    </m:oMath>
                  </m:oMathPara>
                </a14:m>
                <a:endParaRPr lang="en-US" sz="2800" i="1" dirty="0">
                  <a:latin typeface="Arial" panose="020B0604020202020204" pitchFamily="34" charset="0"/>
                  <a:cs typeface="Arial" panose="020B0604020202020204" pitchFamily="34" charset="0"/>
                </a:endParaRPr>
              </a:p>
            </p:txBody>
          </p:sp>
        </mc:Choice>
        <mc:Fallback xmlns="">
          <p:sp>
            <p:nvSpPr>
              <p:cNvPr id="13" name="TextBox 12">
                <a:extLst>
                  <a:ext uri="{FF2B5EF4-FFF2-40B4-BE49-F238E27FC236}">
                    <a16:creationId xmlns:a16="http://schemas.microsoft.com/office/drawing/2014/main" id="{CF7F88AE-334D-8B2A-C786-8ABA315ECF67}"/>
                  </a:ext>
                </a:extLst>
              </p:cNvPr>
              <p:cNvSpPr txBox="1">
                <a:spLocks noRot="1" noChangeAspect="1" noMove="1" noResize="1" noEditPoints="1" noAdjustHandles="1" noChangeArrowheads="1" noChangeShapeType="1" noTextEdit="1"/>
              </p:cNvSpPr>
              <p:nvPr/>
            </p:nvSpPr>
            <p:spPr>
              <a:xfrm>
                <a:off x="8785277" y="3458507"/>
                <a:ext cx="2728055" cy="430887"/>
              </a:xfrm>
              <a:prstGeom prst="rect">
                <a:avLst/>
              </a:prstGeom>
              <a:blipFill>
                <a:blip r:embed="rId5"/>
                <a:stretch>
                  <a:fillRect l="-926" t="-5714" r="-3704" b="-3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6E48FB9-C2B3-6FEA-FE66-EA05FF238D68}"/>
                  </a:ext>
                </a:extLst>
              </p:cNvPr>
              <p:cNvSpPr txBox="1"/>
              <p:nvPr/>
            </p:nvSpPr>
            <p:spPr>
              <a:xfrm>
                <a:off x="6478896" y="4163553"/>
                <a:ext cx="5200463" cy="8350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𝑓</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r>
                        <a:rPr lang="en-US" sz="2800" b="0" i="1" smtClean="0">
                          <a:latin typeface="Cambria Math" panose="02040503050406030204" pitchFamily="18" charset="0"/>
                        </a:rPr>
                        <m:t>𝑔</m:t>
                      </m:r>
                      <m:r>
                        <a:rPr lang="en-US" sz="2800" b="0" i="1" smtClean="0">
                          <a:latin typeface="Cambria Math" panose="02040503050406030204" pitchFamily="18" charset="0"/>
                        </a:rPr>
                        <m:t>(</m:t>
                      </m:r>
                      <m:r>
                        <a:rPr lang="en-US" sz="2800" b="0" i="1" smtClean="0">
                          <a:latin typeface="Cambria Math" panose="02040503050406030204" pitchFamily="18" charset="0"/>
                        </a:rPr>
                        <m:t>𝑧</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 </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1+</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𝑒</m:t>
                              </m:r>
                            </m:e>
                            <m:sup>
                              <m:r>
                                <a:rPr lang="en-US" sz="2800" b="0" i="1" smtClean="0">
                                  <a:latin typeface="Cambria Math" panose="02040503050406030204" pitchFamily="18" charset="0"/>
                                </a:rPr>
                                <m:t>−(</m:t>
                              </m:r>
                              <m:r>
                                <a:rPr lang="en-US" sz="2800" b="0" i="1" smtClean="0">
                                  <a:latin typeface="Cambria Math" panose="02040503050406030204" pitchFamily="18" charset="0"/>
                                </a:rPr>
                                <m:t>𝑏</m:t>
                              </m:r>
                              <m:r>
                                <a:rPr lang="en-US" sz="2800" b="0" i="1" smtClean="0">
                                  <a:latin typeface="Cambria Math" panose="02040503050406030204" pitchFamily="18" charset="0"/>
                                </a:rPr>
                                <m:t>+</m:t>
                              </m:r>
                              <m:r>
                                <a:rPr lang="en-US" sz="2800" b="0" i="1" smtClean="0">
                                  <a:latin typeface="Cambria Math" panose="02040503050406030204" pitchFamily="18" charset="0"/>
                                </a:rPr>
                                <m:t>𝑤</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sup>
                          </m:sSup>
                        </m:den>
                      </m:f>
                    </m:oMath>
                  </m:oMathPara>
                </a14:m>
                <a:endParaRPr lang="en-US" sz="2800" dirty="0"/>
              </a:p>
            </p:txBody>
          </p:sp>
        </mc:Choice>
        <mc:Fallback xmlns="">
          <p:sp>
            <p:nvSpPr>
              <p:cNvPr id="14" name="TextBox 13">
                <a:extLst>
                  <a:ext uri="{FF2B5EF4-FFF2-40B4-BE49-F238E27FC236}">
                    <a16:creationId xmlns:a16="http://schemas.microsoft.com/office/drawing/2014/main" id="{F6E48FB9-C2B3-6FEA-FE66-EA05FF238D68}"/>
                  </a:ext>
                </a:extLst>
              </p:cNvPr>
              <p:cNvSpPr txBox="1">
                <a:spLocks noRot="1" noChangeAspect="1" noMove="1" noResize="1" noEditPoints="1" noAdjustHandles="1" noChangeArrowheads="1" noChangeShapeType="1" noTextEdit="1"/>
              </p:cNvSpPr>
              <p:nvPr/>
            </p:nvSpPr>
            <p:spPr>
              <a:xfrm>
                <a:off x="6478896" y="4163553"/>
                <a:ext cx="5200463" cy="835037"/>
              </a:xfrm>
              <a:prstGeom prst="rect">
                <a:avLst/>
              </a:prstGeom>
              <a:blipFill>
                <a:blip r:embed="rId6"/>
                <a:stretch>
                  <a:fillRect l="-2195" t="-1493" r="-976" b="-13433"/>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CFE47157-8D11-D7DE-BD54-9581A4E39BA3}"/>
              </a:ext>
            </a:extLst>
          </p:cNvPr>
          <p:cNvSpPr txBox="1"/>
          <p:nvPr/>
        </p:nvSpPr>
        <p:spPr>
          <a:xfrm>
            <a:off x="7380553" y="5082816"/>
            <a:ext cx="3624710" cy="461665"/>
          </a:xfrm>
          <a:prstGeom prst="rect">
            <a:avLst/>
          </a:prstGeom>
          <a:noFill/>
        </p:spPr>
        <p:txBody>
          <a:bodyPr wrap="none" rtlCol="0">
            <a:spAutoFit/>
          </a:bodyPr>
          <a:lstStyle/>
          <a:p>
            <a:r>
              <a:rPr lang="en-US" sz="2400" dirty="0">
                <a:solidFill>
                  <a:srgbClr val="0096FF"/>
                </a:solidFill>
                <a:latin typeface="Arial" panose="020B0604020202020204" pitchFamily="34" charset="0"/>
                <a:cs typeface="Arial" panose="020B0604020202020204" pitchFamily="34" charset="0"/>
              </a:rPr>
              <a:t>Outputs between 0 and 1</a:t>
            </a:r>
          </a:p>
        </p:txBody>
      </p:sp>
      <p:sp>
        <p:nvSpPr>
          <p:cNvPr id="17" name="TextBox 16">
            <a:extLst>
              <a:ext uri="{FF2B5EF4-FFF2-40B4-BE49-F238E27FC236}">
                <a16:creationId xmlns:a16="http://schemas.microsoft.com/office/drawing/2014/main" id="{D0F12DFF-7200-6140-3465-B8CDBE7FC45E}"/>
              </a:ext>
            </a:extLst>
          </p:cNvPr>
          <p:cNvSpPr txBox="1"/>
          <p:nvPr/>
        </p:nvSpPr>
        <p:spPr>
          <a:xfrm>
            <a:off x="7940545" y="5561658"/>
            <a:ext cx="276389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When is f(x) ≥ 0.5?</a:t>
            </a:r>
          </a:p>
        </p:txBody>
      </p:sp>
      <p:sp>
        <p:nvSpPr>
          <p:cNvPr id="18" name="TextBox 17">
            <a:extLst>
              <a:ext uri="{FF2B5EF4-FFF2-40B4-BE49-F238E27FC236}">
                <a16:creationId xmlns:a16="http://schemas.microsoft.com/office/drawing/2014/main" id="{912F9408-CF37-CCA0-0C0E-324E233D6D0C}"/>
              </a:ext>
            </a:extLst>
          </p:cNvPr>
          <p:cNvSpPr txBox="1"/>
          <p:nvPr/>
        </p:nvSpPr>
        <p:spPr>
          <a:xfrm>
            <a:off x="7329640" y="6212462"/>
            <a:ext cx="1231427" cy="369332"/>
          </a:xfrm>
          <a:prstGeom prst="rect">
            <a:avLst/>
          </a:prstGeom>
          <a:noFill/>
        </p:spPr>
        <p:txBody>
          <a:bodyPr wrap="none" rtlCol="0">
            <a:spAutoFit/>
          </a:bodyPr>
          <a:lstStyle/>
          <a:p>
            <a:r>
              <a:rPr lang="en-US" dirty="0"/>
              <a:t>When z ≥ 0</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DA5A949-EDCB-073E-6BA2-DBF7CA20C1D8}"/>
                  </a:ext>
                </a:extLst>
              </p:cNvPr>
              <p:cNvSpPr txBox="1"/>
              <p:nvPr/>
            </p:nvSpPr>
            <p:spPr>
              <a:xfrm>
                <a:off x="9427440" y="6227769"/>
                <a:ext cx="2051459" cy="369332"/>
              </a:xfrm>
              <a:prstGeom prst="rect">
                <a:avLst/>
              </a:prstGeom>
              <a:noFill/>
            </p:spPr>
            <p:txBody>
              <a:bodyPr wrap="none" rtlCol="0">
                <a:spAutoFit/>
              </a:bodyPr>
              <a:lstStyle/>
              <a:p>
                <a:r>
                  <a:rPr lang="en-US" dirty="0"/>
                  <a:t>When b</a:t>
                </a:r>
                <a14:m>
                  <m:oMath xmlns:m="http://schemas.openxmlformats.org/officeDocument/2006/math">
                    <m:r>
                      <a:rPr lang="en-US" sz="1800" b="0" i="1" smtClean="0">
                        <a:latin typeface="Cambria Math" panose="02040503050406030204" pitchFamily="18" charset="0"/>
                      </a:rPr>
                      <m:t>+</m:t>
                    </m:r>
                    <m:r>
                      <a:rPr lang="en-US" sz="1800" b="0" i="1" smtClean="0">
                        <a:latin typeface="Cambria Math" panose="02040503050406030204" pitchFamily="18" charset="0"/>
                      </a:rPr>
                      <m:t>𝑤</m:t>
                    </m:r>
                    <m:r>
                      <a:rPr lang="en-US" sz="1800" b="0" i="1" smtClean="0">
                        <a:latin typeface="Cambria Math" panose="02040503050406030204" pitchFamily="18" charset="0"/>
                      </a:rPr>
                      <m:t>(</m:t>
                    </m:r>
                    <m:r>
                      <a:rPr lang="en-US" sz="1800" b="0" i="1" smtClean="0">
                        <a:latin typeface="Cambria Math" panose="02040503050406030204" pitchFamily="18" charset="0"/>
                      </a:rPr>
                      <m:t>𝑥</m:t>
                    </m:r>
                    <m:r>
                      <a:rPr lang="en-US" sz="1800" b="0" i="1" smtClean="0">
                        <a:latin typeface="Cambria Math" panose="02040503050406030204" pitchFamily="18" charset="0"/>
                      </a:rPr>
                      <m:t>)</m:t>
                    </m:r>
                  </m:oMath>
                </a14:m>
                <a:r>
                  <a:rPr lang="en-US" dirty="0"/>
                  <a:t> ≥ 0 </a:t>
                </a:r>
              </a:p>
            </p:txBody>
          </p:sp>
        </mc:Choice>
        <mc:Fallback xmlns="">
          <p:sp>
            <p:nvSpPr>
              <p:cNvPr id="19" name="TextBox 18">
                <a:extLst>
                  <a:ext uri="{FF2B5EF4-FFF2-40B4-BE49-F238E27FC236}">
                    <a16:creationId xmlns:a16="http://schemas.microsoft.com/office/drawing/2014/main" id="{7DA5A949-EDCB-073E-6BA2-DBF7CA20C1D8}"/>
                  </a:ext>
                </a:extLst>
              </p:cNvPr>
              <p:cNvSpPr txBox="1">
                <a:spLocks noRot="1" noChangeAspect="1" noMove="1" noResize="1" noEditPoints="1" noAdjustHandles="1" noChangeArrowheads="1" noChangeShapeType="1" noTextEdit="1"/>
              </p:cNvSpPr>
              <p:nvPr/>
            </p:nvSpPr>
            <p:spPr>
              <a:xfrm>
                <a:off x="9427440" y="6227769"/>
                <a:ext cx="2051459" cy="369332"/>
              </a:xfrm>
              <a:prstGeom prst="rect">
                <a:avLst/>
              </a:prstGeom>
              <a:blipFill>
                <a:blip r:embed="rId7"/>
                <a:stretch>
                  <a:fillRect l="-2469" t="-6667" b="-26667"/>
                </a:stretch>
              </a:blipFill>
            </p:spPr>
            <p:txBody>
              <a:bodyPr/>
              <a:lstStyle/>
              <a:p>
                <a:r>
                  <a:rPr lang="en-US">
                    <a:noFill/>
                  </a:rPr>
                  <a:t> </a:t>
                </a:r>
              </a:p>
            </p:txBody>
          </p:sp>
        </mc:Fallback>
      </mc:AlternateContent>
      <p:pic>
        <p:nvPicPr>
          <p:cNvPr id="6" name="Picture 2" descr="undefined">
            <a:extLst>
              <a:ext uri="{FF2B5EF4-FFF2-40B4-BE49-F238E27FC236}">
                <a16:creationId xmlns:a16="http://schemas.microsoft.com/office/drawing/2014/main" id="{30C6087E-6D9B-4FB5-ADA7-61FB15166F2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12553"/>
          <a:stretch/>
        </p:blipFill>
        <p:spPr bwMode="auto">
          <a:xfrm>
            <a:off x="1607736" y="1989575"/>
            <a:ext cx="4488263" cy="164125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B7E585A-97DB-C314-7172-DF383AA875D5}"/>
              </a:ext>
            </a:extLst>
          </p:cNvPr>
          <p:cNvSpPr txBox="1"/>
          <p:nvPr/>
        </p:nvSpPr>
        <p:spPr>
          <a:xfrm>
            <a:off x="1469561" y="1427070"/>
            <a:ext cx="490840" cy="369332"/>
          </a:xfrm>
          <a:prstGeom prst="rect">
            <a:avLst/>
          </a:prstGeom>
          <a:noFill/>
        </p:spPr>
        <p:txBody>
          <a:bodyPr wrap="none" rtlCol="0">
            <a:spAutoFit/>
          </a:bodyPr>
          <a:lstStyle/>
          <a:p>
            <a:r>
              <a:rPr lang="en-US" dirty="0"/>
              <a:t>f(x)</a:t>
            </a:r>
          </a:p>
        </p:txBody>
      </p:sp>
      <p:grpSp>
        <p:nvGrpSpPr>
          <p:cNvPr id="23" name="Group 22">
            <a:extLst>
              <a:ext uri="{FF2B5EF4-FFF2-40B4-BE49-F238E27FC236}">
                <a16:creationId xmlns:a16="http://schemas.microsoft.com/office/drawing/2014/main" id="{8B174921-4CCB-9EC1-CA67-99769E44D9BB}"/>
              </a:ext>
            </a:extLst>
          </p:cNvPr>
          <p:cNvGrpSpPr/>
          <p:nvPr/>
        </p:nvGrpSpPr>
        <p:grpSpPr>
          <a:xfrm>
            <a:off x="373787" y="4732773"/>
            <a:ext cx="3344102" cy="2125227"/>
            <a:chOff x="373787" y="4732773"/>
            <a:chExt cx="3344102" cy="2125227"/>
          </a:xfrm>
        </p:grpSpPr>
        <p:pic>
          <p:nvPicPr>
            <p:cNvPr id="20" name="Picture 2" descr="undefined">
              <a:extLst>
                <a:ext uri="{FF2B5EF4-FFF2-40B4-BE49-F238E27FC236}">
                  <a16:creationId xmlns:a16="http://schemas.microsoft.com/office/drawing/2014/main" id="{8B21F5B8-83C5-A528-876A-00F709EBC54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12553"/>
            <a:stretch/>
          </p:blipFill>
          <p:spPr bwMode="auto">
            <a:xfrm>
              <a:off x="648132" y="4732773"/>
              <a:ext cx="3069757" cy="172738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DAD01AA-901E-0DAA-9F53-5EFE2F245CE4}"/>
                </a:ext>
              </a:extLst>
            </p:cNvPr>
            <p:cNvSpPr txBox="1"/>
            <p:nvPr/>
          </p:nvSpPr>
          <p:spPr>
            <a:xfrm>
              <a:off x="1974870" y="6488668"/>
              <a:ext cx="285656" cy="369332"/>
            </a:xfrm>
            <a:prstGeom prst="rect">
              <a:avLst/>
            </a:prstGeom>
            <a:noFill/>
          </p:spPr>
          <p:txBody>
            <a:bodyPr wrap="none" rtlCol="0">
              <a:spAutoFit/>
            </a:bodyPr>
            <a:lstStyle/>
            <a:p>
              <a:r>
                <a:rPr lang="en-US" dirty="0"/>
                <a:t>z</a:t>
              </a:r>
            </a:p>
          </p:txBody>
        </p:sp>
        <p:sp>
          <p:nvSpPr>
            <p:cNvPr id="22" name="TextBox 21">
              <a:extLst>
                <a:ext uri="{FF2B5EF4-FFF2-40B4-BE49-F238E27FC236}">
                  <a16:creationId xmlns:a16="http://schemas.microsoft.com/office/drawing/2014/main" id="{21F8044A-600B-308F-27E0-084C5F9EB9BF}"/>
                </a:ext>
              </a:extLst>
            </p:cNvPr>
            <p:cNvSpPr txBox="1"/>
            <p:nvPr/>
          </p:nvSpPr>
          <p:spPr>
            <a:xfrm>
              <a:off x="373787" y="5509289"/>
              <a:ext cx="532518" cy="369332"/>
            </a:xfrm>
            <a:prstGeom prst="rect">
              <a:avLst/>
            </a:prstGeom>
            <a:noFill/>
          </p:spPr>
          <p:txBody>
            <a:bodyPr wrap="none" rtlCol="0">
              <a:spAutoFit/>
            </a:bodyPr>
            <a:lstStyle/>
            <a:p>
              <a:r>
                <a:rPr lang="en-US" dirty="0"/>
                <a:t>g(z)</a:t>
              </a:r>
            </a:p>
          </p:txBody>
        </p:sp>
      </p:grpSp>
    </p:spTree>
    <p:extLst>
      <p:ext uri="{BB962C8B-B14F-4D97-AF65-F5344CB8AC3E}">
        <p14:creationId xmlns:p14="http://schemas.microsoft.com/office/powerpoint/2010/main" val="80723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3" grpId="0"/>
      <p:bldP spid="14"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F3C604B-AEB5-C445-F84B-E33414E8FCA6}"/>
                  </a:ext>
                </a:extLst>
              </p:cNvPr>
              <p:cNvSpPr>
                <a:spLocks noGrp="1"/>
              </p:cNvSpPr>
              <p:nvPr>
                <p:ph type="title"/>
              </p:nvPr>
            </p:nvSpPr>
            <p:spPr/>
            <p:txBody>
              <a:bodyPr/>
              <a:lstStyle/>
              <a:p>
                <a:r>
                  <a:rPr lang="en-US" dirty="0"/>
                  <a:t>Decision boundary: where </a:t>
                </a:r>
                <a14:m>
                  <m:oMath xmlns:m="http://schemas.openxmlformats.org/officeDocument/2006/math">
                    <m:r>
                      <a:rPr lang="en-US" sz="3600" b="0" i="1" smtClean="0">
                        <a:latin typeface="Cambria Math" panose="02040503050406030204" pitchFamily="18" charset="0"/>
                      </a:rPr>
                      <m:t>𝑧</m:t>
                    </m:r>
                    <m:r>
                      <a:rPr lang="en-US" sz="3600" b="0" i="1" smtClean="0">
                        <a:latin typeface="Cambria Math" panose="02040503050406030204" pitchFamily="18" charset="0"/>
                      </a:rPr>
                      <m:t>=0</m:t>
                    </m:r>
                  </m:oMath>
                </a14:m>
                <a:endParaRPr lang="en-US" dirty="0"/>
              </a:p>
            </p:txBody>
          </p:sp>
        </mc:Choice>
        <mc:Fallback xmlns="">
          <p:sp>
            <p:nvSpPr>
              <p:cNvPr id="2" name="Title 1">
                <a:extLst>
                  <a:ext uri="{FF2B5EF4-FFF2-40B4-BE49-F238E27FC236}">
                    <a16:creationId xmlns:a16="http://schemas.microsoft.com/office/drawing/2014/main" id="{2F3C604B-AEB5-C445-F84B-E33414E8FCA6}"/>
                  </a:ext>
                </a:extLst>
              </p:cNvPr>
              <p:cNvSpPr>
                <a:spLocks noGrp="1" noRot="1" noChangeAspect="1" noMove="1" noResize="1" noEditPoints="1" noAdjustHandles="1" noChangeArrowheads="1" noChangeShapeType="1" noTextEdit="1"/>
              </p:cNvSpPr>
              <p:nvPr>
                <p:ph type="title"/>
              </p:nvPr>
            </p:nvSpPr>
            <p:spPr>
              <a:blipFill>
                <a:blip r:embed="rId3"/>
                <a:stretch>
                  <a:fillRect l="-1809"/>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D28AB86B-84C5-619D-51ED-2A40B0B7EA3A}"/>
              </a:ext>
            </a:extLst>
          </p:cNvPr>
          <p:cNvPicPr>
            <a:picLocks noChangeAspect="1"/>
          </p:cNvPicPr>
          <p:nvPr/>
        </p:nvPicPr>
        <p:blipFill>
          <a:blip r:embed="rId4"/>
          <a:stretch>
            <a:fillRect/>
          </a:stretch>
        </p:blipFill>
        <p:spPr>
          <a:xfrm>
            <a:off x="838200" y="1690688"/>
            <a:ext cx="3136900" cy="2882900"/>
          </a:xfrm>
          <a:prstGeom prst="rect">
            <a:avLst/>
          </a:prstGeom>
        </p:spPr>
      </p:pic>
      <p:pic>
        <p:nvPicPr>
          <p:cNvPr id="5" name="Picture 4">
            <a:extLst>
              <a:ext uri="{FF2B5EF4-FFF2-40B4-BE49-F238E27FC236}">
                <a16:creationId xmlns:a16="http://schemas.microsoft.com/office/drawing/2014/main" id="{52C42E98-7951-A8C5-B72E-31BF6FEDD183}"/>
              </a:ext>
            </a:extLst>
          </p:cNvPr>
          <p:cNvPicPr>
            <a:picLocks noChangeAspect="1"/>
          </p:cNvPicPr>
          <p:nvPr/>
        </p:nvPicPr>
        <p:blipFill>
          <a:blip r:embed="rId5"/>
          <a:stretch>
            <a:fillRect/>
          </a:stretch>
        </p:blipFill>
        <p:spPr>
          <a:xfrm>
            <a:off x="7346950" y="1282700"/>
            <a:ext cx="3289300" cy="31115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CB9999B-D38A-5119-F522-01CCFE82A2E0}"/>
                  </a:ext>
                </a:extLst>
              </p:cNvPr>
              <p:cNvSpPr txBox="1"/>
              <p:nvPr/>
            </p:nvSpPr>
            <p:spPr>
              <a:xfrm>
                <a:off x="-718387" y="4688784"/>
                <a:ext cx="625007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𝑧</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e>
                      </m:d>
                      <m:r>
                        <a:rPr lang="en-US" sz="1800" b="0" i="1" smtClean="0">
                          <a:latin typeface="Cambria Math" panose="02040503050406030204" pitchFamily="18" charset="0"/>
                        </a:rPr>
                        <m:t>=</m:t>
                      </m:r>
                      <m:r>
                        <a:rPr lang="en-US" sz="1800" b="0" i="1" smtClean="0">
                          <a:latin typeface="Cambria Math" panose="02040503050406030204" pitchFamily="18" charset="0"/>
                        </a:rPr>
                        <m:t>𝑏</m:t>
                      </m:r>
                      <m:r>
                        <a:rPr lang="en-US" sz="1800" b="0" i="1" smtClean="0">
                          <a:latin typeface="Cambria Math" panose="02040503050406030204" pitchFamily="18" charset="0"/>
                        </a:rPr>
                        <m:t>+</m:t>
                      </m:r>
                      <m:r>
                        <a:rPr lang="en-US" sz="1800" b="0" i="1" smtClean="0">
                          <a:latin typeface="Cambria Math" panose="02040503050406030204" pitchFamily="18" charset="0"/>
                        </a:rPr>
                        <m:t>𝑤𝑖</m:t>
                      </m:r>
                      <m:r>
                        <a:rPr lang="en-US" sz="1800" b="0" i="1" smtClean="0">
                          <a:latin typeface="Cambria Math" panose="02040503050406030204" pitchFamily="18" charset="0"/>
                        </a:rPr>
                        <m:t> (</m:t>
                      </m:r>
                      <m:r>
                        <a:rPr lang="en-US" sz="1800" b="0" i="1" smtClean="0">
                          <a:latin typeface="Cambria Math" panose="02040503050406030204" pitchFamily="18" charset="0"/>
                        </a:rPr>
                        <m:t>𝑥𝑖</m:t>
                      </m:r>
                      <m:r>
                        <a:rPr lang="en-US" sz="1800" b="0" i="1" smtClean="0">
                          <a:latin typeface="Cambria Math" panose="02040503050406030204" pitchFamily="18" charset="0"/>
                        </a:rPr>
                        <m:t>)</m:t>
                      </m:r>
                    </m:oMath>
                  </m:oMathPara>
                </a14:m>
                <a:endParaRPr lang="en-US" sz="1800" i="1" dirty="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DCB9999B-D38A-5119-F522-01CCFE82A2E0}"/>
                  </a:ext>
                </a:extLst>
              </p:cNvPr>
              <p:cNvSpPr txBox="1">
                <a:spLocks noRot="1" noChangeAspect="1" noMove="1" noResize="1" noEditPoints="1" noAdjustHandles="1" noChangeArrowheads="1" noChangeShapeType="1" noTextEdit="1"/>
              </p:cNvSpPr>
              <p:nvPr/>
            </p:nvSpPr>
            <p:spPr>
              <a:xfrm>
                <a:off x="-718387" y="4688784"/>
                <a:ext cx="6250074" cy="369332"/>
              </a:xfrm>
              <a:prstGeom prst="rect">
                <a:avLst/>
              </a:prstGeom>
              <a:blipFill>
                <a:blip r:embed="rId6"/>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3D277F0-3DC9-70F1-C6A6-E0F0125FF794}"/>
                  </a:ext>
                </a:extLst>
              </p:cNvPr>
              <p:cNvSpPr txBox="1"/>
              <p:nvPr/>
            </p:nvSpPr>
            <p:spPr>
              <a:xfrm>
                <a:off x="-718387" y="5564665"/>
                <a:ext cx="625007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𝑧</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e>
                      </m:d>
                      <m:r>
                        <a:rPr lang="en-US" sz="1800" b="0" i="1" smtClean="0">
                          <a:latin typeface="Cambria Math" panose="02040503050406030204" pitchFamily="18" charset="0"/>
                        </a:rPr>
                        <m:t>=0=</m:t>
                      </m:r>
                      <m:r>
                        <a:rPr lang="en-US" sz="1800" b="0" i="1" smtClean="0">
                          <a:latin typeface="Cambria Math" panose="02040503050406030204" pitchFamily="18" charset="0"/>
                        </a:rPr>
                        <m:t>𝑥</m:t>
                      </m:r>
                      <m:r>
                        <a:rPr lang="en-US" sz="1800" b="0" i="1" baseline="-25000" smtClean="0">
                          <a:latin typeface="Cambria Math" panose="02040503050406030204" pitchFamily="18" charset="0"/>
                        </a:rPr>
                        <m:t>1</m:t>
                      </m:r>
                      <m:r>
                        <a:rPr lang="en-US" sz="1800" b="0" i="1" smtClean="0">
                          <a:latin typeface="Cambria Math" panose="02040503050406030204" pitchFamily="18" charset="0"/>
                        </a:rPr>
                        <m:t>+</m:t>
                      </m:r>
                      <m:r>
                        <a:rPr lang="en-US" sz="1800" b="0" i="1" smtClean="0">
                          <a:latin typeface="Cambria Math" panose="02040503050406030204" pitchFamily="18" charset="0"/>
                        </a:rPr>
                        <m:t>𝑥</m:t>
                      </m:r>
                      <m:r>
                        <a:rPr lang="en-US" sz="1800" b="0" i="1" baseline="-25000" smtClean="0">
                          <a:latin typeface="Cambria Math" panose="02040503050406030204" pitchFamily="18" charset="0"/>
                        </a:rPr>
                        <m:t>2</m:t>
                      </m:r>
                      <m:r>
                        <a:rPr lang="en-US" sz="1800" b="0" i="1" smtClean="0">
                          <a:latin typeface="Cambria Math" panose="02040503050406030204" pitchFamily="18" charset="0"/>
                        </a:rPr>
                        <m:t>−3</m:t>
                      </m:r>
                    </m:oMath>
                  </m:oMathPara>
                </a14:m>
                <a:endParaRPr lang="en-US" sz="1800" i="1"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33D277F0-3DC9-70F1-C6A6-E0F0125FF794}"/>
                  </a:ext>
                </a:extLst>
              </p:cNvPr>
              <p:cNvSpPr txBox="1">
                <a:spLocks noRot="1" noChangeAspect="1" noMove="1" noResize="1" noEditPoints="1" noAdjustHandles="1" noChangeArrowheads="1" noChangeShapeType="1" noTextEdit="1"/>
              </p:cNvSpPr>
              <p:nvPr/>
            </p:nvSpPr>
            <p:spPr>
              <a:xfrm>
                <a:off x="-718387" y="5564665"/>
                <a:ext cx="6250074"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FC1F319-C2C7-FDD5-6C68-DBD84832DCEE}"/>
                  </a:ext>
                </a:extLst>
              </p:cNvPr>
              <p:cNvSpPr txBox="1"/>
              <p:nvPr/>
            </p:nvSpPr>
            <p:spPr>
              <a:xfrm>
                <a:off x="7013749" y="4653203"/>
                <a:ext cx="435931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𝑧</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e>
                      </m:d>
                      <m:r>
                        <a:rPr lang="en-US" sz="1800" b="0" i="1" smtClean="0">
                          <a:latin typeface="Cambria Math" panose="02040503050406030204" pitchFamily="18" charset="0"/>
                        </a:rPr>
                        <m:t>=0=</m:t>
                      </m:r>
                      <m:r>
                        <a:rPr lang="en-US" sz="1800" b="0" i="1" smtClean="0">
                          <a:latin typeface="Cambria Math" panose="02040503050406030204" pitchFamily="18" charset="0"/>
                        </a:rPr>
                        <m:t>𝑥</m:t>
                      </m:r>
                      <m:r>
                        <a:rPr lang="en-US" sz="1800" b="0" i="1" baseline="-25000" smtClean="0">
                          <a:latin typeface="Cambria Math" panose="02040503050406030204" pitchFamily="18" charset="0"/>
                        </a:rPr>
                        <m:t>2</m:t>
                      </m:r>
                      <m:r>
                        <a:rPr lang="en-US" sz="1800" b="0" i="1" baseline="30000" smtClean="0">
                          <a:latin typeface="Cambria Math" panose="02040503050406030204" pitchFamily="18" charset="0"/>
                        </a:rPr>
                        <m:t>2</m:t>
                      </m:r>
                      <m:r>
                        <a:rPr lang="en-US" sz="1800" b="0" i="1" smtClean="0">
                          <a:latin typeface="Cambria Math" panose="02040503050406030204" pitchFamily="18" charset="0"/>
                        </a:rPr>
                        <m:t>+</m:t>
                      </m:r>
                      <m:r>
                        <a:rPr lang="en-US" i="1" smtClean="0">
                          <a:latin typeface="Cambria Math" panose="02040503050406030204" pitchFamily="18" charset="0"/>
                        </a:rPr>
                        <m:t>𝑥</m:t>
                      </m:r>
                      <m:r>
                        <a:rPr lang="en-US" b="0" i="1" baseline="-25000" smtClean="0">
                          <a:latin typeface="Cambria Math" panose="02040503050406030204" pitchFamily="18" charset="0"/>
                        </a:rPr>
                        <m:t>1</m:t>
                      </m:r>
                      <m:r>
                        <a:rPr lang="en-US" i="1" baseline="30000">
                          <a:latin typeface="Cambria Math" panose="02040503050406030204" pitchFamily="18" charset="0"/>
                        </a:rPr>
                        <m:t>2</m:t>
                      </m:r>
                      <m:r>
                        <a:rPr lang="en-US" i="1">
                          <a:latin typeface="Cambria Math" panose="02040503050406030204" pitchFamily="18" charset="0"/>
                        </a:rPr>
                        <m:t>−1</m:t>
                      </m:r>
                    </m:oMath>
                  </m:oMathPara>
                </a14:m>
                <a:endParaRPr lang="en-US" sz="1800" dirty="0">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BFC1F319-C2C7-FDD5-6C68-DBD84832DCEE}"/>
                  </a:ext>
                </a:extLst>
              </p:cNvPr>
              <p:cNvSpPr txBox="1">
                <a:spLocks noRot="1" noChangeAspect="1" noMove="1" noResize="1" noEditPoints="1" noAdjustHandles="1" noChangeArrowheads="1" noChangeShapeType="1" noTextEdit="1"/>
              </p:cNvSpPr>
              <p:nvPr/>
            </p:nvSpPr>
            <p:spPr>
              <a:xfrm>
                <a:off x="7013749" y="4653203"/>
                <a:ext cx="4359310" cy="369332"/>
              </a:xfrm>
              <a:prstGeom prst="rect">
                <a:avLst/>
              </a:prstGeom>
              <a:blipFill>
                <a:blip r:embed="rId8"/>
                <a:stretch>
                  <a:fillRect/>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EF637D71-F8C3-AFC6-E7FD-ACD75A45D9DE}"/>
              </a:ext>
            </a:extLst>
          </p:cNvPr>
          <p:cNvCxnSpPr>
            <a:cxnSpLocks/>
          </p:cNvCxnSpPr>
          <p:nvPr/>
        </p:nvCxnSpPr>
        <p:spPr>
          <a:xfrm>
            <a:off x="1376624" y="2230734"/>
            <a:ext cx="2069961" cy="2163466"/>
          </a:xfrm>
          <a:prstGeom prst="line">
            <a:avLst/>
          </a:prstGeom>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D73A1B44-8A2D-0618-23AD-835C9B929264}"/>
              </a:ext>
            </a:extLst>
          </p:cNvPr>
          <p:cNvSpPr/>
          <p:nvPr/>
        </p:nvSpPr>
        <p:spPr>
          <a:xfrm>
            <a:off x="8088922" y="2150350"/>
            <a:ext cx="1547446" cy="154744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CDFF457-1996-CD78-F4BD-B2386BE7D65B}"/>
              </a:ext>
            </a:extLst>
          </p:cNvPr>
          <p:cNvSpPr txBox="1"/>
          <p:nvPr/>
        </p:nvSpPr>
        <p:spPr>
          <a:xfrm>
            <a:off x="7520353" y="5564665"/>
            <a:ext cx="3346101" cy="646331"/>
          </a:xfrm>
          <a:prstGeom prst="rect">
            <a:avLst/>
          </a:prstGeom>
          <a:noFill/>
        </p:spPr>
        <p:txBody>
          <a:bodyPr wrap="square" rtlCol="0">
            <a:spAutoFit/>
          </a:bodyPr>
          <a:lstStyle/>
          <a:p>
            <a:r>
              <a:rPr lang="en-US" dirty="0"/>
              <a:t>Output of function will still be 0 or 1! Now “inside” or “outside”</a:t>
            </a:r>
          </a:p>
        </p:txBody>
      </p:sp>
    </p:spTree>
    <p:extLst>
      <p:ext uri="{BB962C8B-B14F-4D97-AF65-F5344CB8AC3E}">
        <p14:creationId xmlns:p14="http://schemas.microsoft.com/office/powerpoint/2010/main" val="426571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4"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841D0-A347-F607-9AE8-A959CC5CE58E}"/>
              </a:ext>
            </a:extLst>
          </p:cNvPr>
          <p:cNvSpPr>
            <a:spLocks noGrp="1"/>
          </p:cNvSpPr>
          <p:nvPr>
            <p:ph type="title"/>
          </p:nvPr>
        </p:nvSpPr>
        <p:spPr/>
        <p:txBody>
          <a:bodyPr/>
          <a:lstStyle/>
          <a:p>
            <a:r>
              <a:rPr lang="en-US" dirty="0"/>
              <a:t>Cost function </a:t>
            </a:r>
            <a:r>
              <a:rPr lang="en-US" dirty="0">
                <a:sym typeface="Wingdings" pitchFamily="2" charset="2"/>
              </a:rPr>
              <a:t> logistic loss function</a:t>
            </a:r>
            <a:endParaRPr lang="en-US" dirty="0"/>
          </a:p>
        </p:txBody>
      </p:sp>
      <p:grpSp>
        <p:nvGrpSpPr>
          <p:cNvPr id="10" name="Group 9">
            <a:extLst>
              <a:ext uri="{FF2B5EF4-FFF2-40B4-BE49-F238E27FC236}">
                <a16:creationId xmlns:a16="http://schemas.microsoft.com/office/drawing/2014/main" id="{341B57B1-DF3C-C872-1354-07A42CF37435}"/>
              </a:ext>
            </a:extLst>
          </p:cNvPr>
          <p:cNvGrpSpPr/>
          <p:nvPr/>
        </p:nvGrpSpPr>
        <p:grpSpPr>
          <a:xfrm>
            <a:off x="-207140" y="1225052"/>
            <a:ext cx="6096000" cy="1580734"/>
            <a:chOff x="677115" y="2779640"/>
            <a:chExt cx="6096000" cy="1580734"/>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FCFE4DA-636D-EA7A-433A-02D4B8FC2B37}"/>
                    </a:ext>
                  </a:extLst>
                </p:cNvPr>
                <p:cNvSpPr txBox="1"/>
                <p:nvPr/>
              </p:nvSpPr>
              <p:spPr>
                <a:xfrm>
                  <a:off x="677115" y="3091822"/>
                  <a:ext cx="6096000" cy="126855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𝐽</m:t>
                        </m:r>
                        <m:r>
                          <a:rPr lang="en-US" sz="2800" b="0" i="1" smtClean="0">
                            <a:latin typeface="Cambria Math" panose="02040503050406030204" pitchFamily="18" charset="0"/>
                          </a:rPr>
                          <m:t>= </m:t>
                        </m:r>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𝑚</m:t>
                            </m:r>
                          </m:den>
                        </m:f>
                        <m:nary>
                          <m:naryPr>
                            <m:chr m:val="∑"/>
                            <m:ctrlPr>
                              <a:rPr lang="en-US" sz="2800" i="1">
                                <a:latin typeface="Cambria Math" panose="02040503050406030204" pitchFamily="18" charset="0"/>
                              </a:rPr>
                            </m:ctrlPr>
                          </m:naryPr>
                          <m:sub>
                            <m:r>
                              <m:rPr>
                                <m:brk m:alnAt="23"/>
                              </m:rPr>
                              <a:rPr lang="en-US" sz="2800" i="1">
                                <a:latin typeface="Cambria Math" panose="02040503050406030204" pitchFamily="18" charset="0"/>
                              </a:rPr>
                              <m:t>𝑖</m:t>
                            </m:r>
                            <m:r>
                              <a:rPr lang="en-US" sz="2800" i="1">
                                <a:latin typeface="Cambria Math" panose="02040503050406030204" pitchFamily="18" charset="0"/>
                              </a:rPr>
                              <m:t>=1</m:t>
                            </m:r>
                          </m:sub>
                          <m:sup>
                            <m:r>
                              <a:rPr lang="en-US" sz="2800" b="0" i="1" smtClean="0">
                                <a:latin typeface="Cambria Math" panose="02040503050406030204" pitchFamily="18" charset="0"/>
                              </a:rPr>
                              <m:t>𝑚</m:t>
                            </m:r>
                          </m:sup>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sSup>
                              <m:sSupPr>
                                <m:ctrlPr>
                                  <a:rPr lang="en-US" sz="2800" i="1">
                                    <a:latin typeface="Cambria Math" panose="02040503050406030204" pitchFamily="18" charset="0"/>
                                  </a:rPr>
                                </m:ctrlPr>
                              </m:sSupPr>
                              <m:e>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𝑦</m:t>
                                        </m:r>
                                      </m:e>
                                      <m:sub>
                                        <m:r>
                                          <a:rPr lang="en-US" sz="2800" i="1">
                                            <a:latin typeface="Cambria Math" panose="02040503050406030204" pitchFamily="18" charset="0"/>
                                          </a:rPr>
                                          <m:t>𝑖</m:t>
                                        </m:r>
                                      </m:sub>
                                    </m:sSub>
                                    <m:r>
                                      <a:rPr lang="en-US" sz="2800" i="1">
                                        <a:latin typeface="Cambria Math" panose="02040503050406030204" pitchFamily="18" charset="0"/>
                                      </a:rPr>
                                      <m:t>−</m:t>
                                    </m:r>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𝑖</m:t>
                                        </m:r>
                                      </m:sub>
                                    </m:sSub>
                                  </m:e>
                                </m:d>
                              </m:e>
                              <m:sup>
                                <m:r>
                                  <a:rPr lang="en-US" sz="2800" i="1">
                                    <a:latin typeface="Cambria Math" panose="02040503050406030204" pitchFamily="18" charset="0"/>
                                  </a:rPr>
                                  <m:t>2</m:t>
                                </m:r>
                              </m:sup>
                            </m:sSup>
                          </m:e>
                        </m:nary>
                      </m:oMath>
                    </m:oMathPara>
                  </a14:m>
                  <a:endParaRPr lang="en-US" sz="2800" dirty="0"/>
                </a:p>
              </p:txBody>
            </p:sp>
          </mc:Choice>
          <mc:Fallback xmlns="">
            <p:sp>
              <p:nvSpPr>
                <p:cNvPr id="5" name="TextBox 4">
                  <a:extLst>
                    <a:ext uri="{FF2B5EF4-FFF2-40B4-BE49-F238E27FC236}">
                      <a16:creationId xmlns:a16="http://schemas.microsoft.com/office/drawing/2014/main" id="{5FCFE4DA-636D-EA7A-433A-02D4B8FC2B37}"/>
                    </a:ext>
                  </a:extLst>
                </p:cNvPr>
                <p:cNvSpPr txBox="1">
                  <a:spLocks noRot="1" noChangeAspect="1" noMove="1" noResize="1" noEditPoints="1" noAdjustHandles="1" noChangeArrowheads="1" noChangeShapeType="1" noTextEdit="1"/>
                </p:cNvSpPr>
                <p:nvPr/>
              </p:nvSpPr>
              <p:spPr>
                <a:xfrm>
                  <a:off x="677115" y="3091822"/>
                  <a:ext cx="6096000" cy="1268552"/>
                </a:xfrm>
                <a:prstGeom prst="rect">
                  <a:avLst/>
                </a:prstGeom>
                <a:blipFill>
                  <a:blip r:embed="rId3"/>
                  <a:stretch>
                    <a:fillRect t="-108000" b="-164000"/>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C25FCE03-BC3D-8F48-E34C-05BFB450C0CA}"/>
                </a:ext>
              </a:extLst>
            </p:cNvPr>
            <p:cNvSpPr txBox="1"/>
            <p:nvPr/>
          </p:nvSpPr>
          <p:spPr>
            <a:xfrm>
              <a:off x="1009650" y="2779640"/>
              <a:ext cx="256672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Linear regression</a:t>
              </a:r>
            </a:p>
          </p:txBody>
        </p:sp>
      </p:grpSp>
      <p:grpSp>
        <p:nvGrpSpPr>
          <p:cNvPr id="11" name="Group 10">
            <a:extLst>
              <a:ext uri="{FF2B5EF4-FFF2-40B4-BE49-F238E27FC236}">
                <a16:creationId xmlns:a16="http://schemas.microsoft.com/office/drawing/2014/main" id="{A515030F-7254-EB56-035F-A7B78A74F009}"/>
              </a:ext>
            </a:extLst>
          </p:cNvPr>
          <p:cNvGrpSpPr/>
          <p:nvPr/>
        </p:nvGrpSpPr>
        <p:grpSpPr>
          <a:xfrm>
            <a:off x="125395" y="3569953"/>
            <a:ext cx="7568091" cy="1748854"/>
            <a:chOff x="1009650" y="4786856"/>
            <a:chExt cx="8044190" cy="1858872"/>
          </a:xfrm>
        </p:grpSpPr>
        <p:pic>
          <p:nvPicPr>
            <p:cNvPr id="7" name="Picture 6">
              <a:extLst>
                <a:ext uri="{FF2B5EF4-FFF2-40B4-BE49-F238E27FC236}">
                  <a16:creationId xmlns:a16="http://schemas.microsoft.com/office/drawing/2014/main" id="{E3FB0812-4C4A-750E-5A55-8961B85C7F23}"/>
                </a:ext>
              </a:extLst>
            </p:cNvPr>
            <p:cNvPicPr>
              <a:picLocks noChangeAspect="1"/>
            </p:cNvPicPr>
            <p:nvPr/>
          </p:nvPicPr>
          <p:blipFill>
            <a:blip r:embed="rId4"/>
            <a:stretch>
              <a:fillRect/>
            </a:stretch>
          </p:blipFill>
          <p:spPr>
            <a:xfrm>
              <a:off x="1610962" y="5330357"/>
              <a:ext cx="7442878" cy="1315371"/>
            </a:xfrm>
            <a:prstGeom prst="rect">
              <a:avLst/>
            </a:prstGeom>
          </p:spPr>
        </p:pic>
        <p:sp>
          <p:nvSpPr>
            <p:cNvPr id="9" name="TextBox 8">
              <a:extLst>
                <a:ext uri="{FF2B5EF4-FFF2-40B4-BE49-F238E27FC236}">
                  <a16:creationId xmlns:a16="http://schemas.microsoft.com/office/drawing/2014/main" id="{05448A31-956E-F0F3-51FE-84C47962B770}"/>
                </a:ext>
              </a:extLst>
            </p:cNvPr>
            <p:cNvSpPr txBox="1"/>
            <p:nvPr/>
          </p:nvSpPr>
          <p:spPr>
            <a:xfrm>
              <a:off x="1009650" y="4786856"/>
              <a:ext cx="2754280"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Logistic regression</a:t>
              </a:r>
            </a:p>
          </p:txBody>
        </p:sp>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4752E5B-58BC-7392-EF98-2DAD03CBCCCB}"/>
                  </a:ext>
                </a:extLst>
              </p:cNvPr>
              <p:cNvSpPr txBox="1"/>
              <p:nvPr/>
            </p:nvSpPr>
            <p:spPr>
              <a:xfrm>
                <a:off x="2633074" y="1435900"/>
                <a:ext cx="6096000" cy="84856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𝐽</m:t>
                      </m:r>
                      <m:r>
                        <a:rPr lang="en-US" b="0" i="1" smtClean="0">
                          <a:latin typeface="Cambria Math" panose="02040503050406030204" pitchFamily="18" charset="0"/>
                        </a:rPr>
                        <m:t>= </m:t>
                      </m:r>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𝑚</m:t>
                          </m:r>
                        </m:den>
                      </m:f>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=1</m:t>
                          </m:r>
                        </m:sub>
                        <m:sup>
                          <m:r>
                            <a:rPr lang="en-US" b="0" i="1" smtClean="0">
                              <a:latin typeface="Cambria Math" panose="02040503050406030204" pitchFamily="18" charset="0"/>
                            </a:rPr>
                            <m:t>𝑚</m:t>
                          </m:r>
                        </m:sup>
                        <m:e>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𝑖</m:t>
                              </m:r>
                              <m:r>
                                <a:rPr lang="en-US" b="0" i="1" smtClean="0">
                                  <a:latin typeface="Cambria Math" panose="02040503050406030204" pitchFamily="18" charset="0"/>
                                </a:rPr>
                                <m:t>,</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e>
                      </m:nary>
                    </m:oMath>
                  </m:oMathPara>
                </a14:m>
                <a:endParaRPr lang="en-US" dirty="0"/>
              </a:p>
            </p:txBody>
          </p:sp>
        </mc:Choice>
        <mc:Fallback xmlns="">
          <p:sp>
            <p:nvSpPr>
              <p:cNvPr id="13" name="TextBox 12">
                <a:extLst>
                  <a:ext uri="{FF2B5EF4-FFF2-40B4-BE49-F238E27FC236}">
                    <a16:creationId xmlns:a16="http://schemas.microsoft.com/office/drawing/2014/main" id="{24752E5B-58BC-7392-EF98-2DAD03CBCCCB}"/>
                  </a:ext>
                </a:extLst>
              </p:cNvPr>
              <p:cNvSpPr txBox="1">
                <a:spLocks noRot="1" noChangeAspect="1" noMove="1" noResize="1" noEditPoints="1" noAdjustHandles="1" noChangeArrowheads="1" noChangeShapeType="1" noTextEdit="1"/>
              </p:cNvSpPr>
              <p:nvPr/>
            </p:nvSpPr>
            <p:spPr>
              <a:xfrm>
                <a:off x="2633074" y="1435900"/>
                <a:ext cx="6096000" cy="848566"/>
              </a:xfrm>
              <a:prstGeom prst="rect">
                <a:avLst/>
              </a:prstGeom>
              <a:blipFill>
                <a:blip r:embed="rId5"/>
                <a:stretch>
                  <a:fillRect t="-101493" b="-155224"/>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9B30060C-63F0-693A-97D7-B3839714916C}"/>
              </a:ext>
            </a:extLst>
          </p:cNvPr>
          <p:cNvSpPr txBox="1"/>
          <p:nvPr/>
        </p:nvSpPr>
        <p:spPr>
          <a:xfrm>
            <a:off x="4852183" y="1140868"/>
            <a:ext cx="1432443" cy="369332"/>
          </a:xfrm>
          <a:prstGeom prst="rect">
            <a:avLst/>
          </a:prstGeom>
          <a:noFill/>
        </p:spPr>
        <p:txBody>
          <a:bodyPr wrap="none" rtlCol="0">
            <a:spAutoFit/>
          </a:bodyPr>
          <a:lstStyle/>
          <a:p>
            <a:r>
              <a:rPr lang="en-US" dirty="0"/>
              <a:t>Cost function</a:t>
            </a:r>
          </a:p>
        </p:txBody>
      </p:sp>
      <p:sp>
        <p:nvSpPr>
          <p:cNvPr id="17" name="Rectangle 16">
            <a:extLst>
              <a:ext uri="{FF2B5EF4-FFF2-40B4-BE49-F238E27FC236}">
                <a16:creationId xmlns:a16="http://schemas.microsoft.com/office/drawing/2014/main" id="{B61A7CC7-7C52-0A6F-9EDB-0994D04178C7}"/>
              </a:ext>
            </a:extLst>
          </p:cNvPr>
          <p:cNvSpPr/>
          <p:nvPr/>
        </p:nvSpPr>
        <p:spPr>
          <a:xfrm>
            <a:off x="546050" y="4427112"/>
            <a:ext cx="361950"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47241D5C-30FF-DC2D-A918-A2FF064F3196}"/>
              </a:ext>
            </a:extLst>
          </p:cNvPr>
          <p:cNvPicPr>
            <a:picLocks noChangeAspect="1"/>
          </p:cNvPicPr>
          <p:nvPr/>
        </p:nvPicPr>
        <p:blipFill>
          <a:blip r:embed="rId6"/>
          <a:stretch>
            <a:fillRect/>
          </a:stretch>
        </p:blipFill>
        <p:spPr>
          <a:xfrm>
            <a:off x="286148" y="6105879"/>
            <a:ext cx="5674360" cy="479102"/>
          </a:xfrm>
          <a:prstGeom prst="rect">
            <a:avLst/>
          </a:prstGeom>
        </p:spPr>
      </p:pic>
      <p:sp>
        <p:nvSpPr>
          <p:cNvPr id="4" name="Rectangle 3">
            <a:extLst>
              <a:ext uri="{FF2B5EF4-FFF2-40B4-BE49-F238E27FC236}">
                <a16:creationId xmlns:a16="http://schemas.microsoft.com/office/drawing/2014/main" id="{11B10D49-9A45-92EF-E496-811192434084}"/>
              </a:ext>
            </a:extLst>
          </p:cNvPr>
          <p:cNvSpPr/>
          <p:nvPr/>
        </p:nvSpPr>
        <p:spPr>
          <a:xfrm>
            <a:off x="2712443" y="1686717"/>
            <a:ext cx="1849727" cy="9408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836A973-786A-78E4-567E-F2AA86B85724}"/>
              </a:ext>
            </a:extLst>
          </p:cNvPr>
          <p:cNvSpPr txBox="1"/>
          <p:nvPr/>
        </p:nvSpPr>
        <p:spPr>
          <a:xfrm>
            <a:off x="3291128" y="1345960"/>
            <a:ext cx="876202" cy="369332"/>
          </a:xfrm>
          <a:prstGeom prst="rect">
            <a:avLst/>
          </a:prstGeom>
          <a:noFill/>
        </p:spPr>
        <p:txBody>
          <a:bodyPr wrap="none" rtlCol="0">
            <a:spAutoFit/>
          </a:bodyPr>
          <a:lstStyle/>
          <a:p>
            <a:r>
              <a:rPr lang="en-US" dirty="0"/>
              <a:t>Loss, L</a:t>
            </a:r>
          </a:p>
        </p:txBody>
      </p:sp>
      <p:sp>
        <p:nvSpPr>
          <p:cNvPr id="18" name="TextBox 17">
            <a:extLst>
              <a:ext uri="{FF2B5EF4-FFF2-40B4-BE49-F238E27FC236}">
                <a16:creationId xmlns:a16="http://schemas.microsoft.com/office/drawing/2014/main" id="{D4D910E7-CB94-95C2-1F4A-4ACEB646F2C5}"/>
              </a:ext>
            </a:extLst>
          </p:cNvPr>
          <p:cNvSpPr txBox="1"/>
          <p:nvPr/>
        </p:nvSpPr>
        <p:spPr>
          <a:xfrm>
            <a:off x="831453" y="3994347"/>
            <a:ext cx="876202" cy="369332"/>
          </a:xfrm>
          <a:prstGeom prst="rect">
            <a:avLst/>
          </a:prstGeom>
          <a:noFill/>
        </p:spPr>
        <p:txBody>
          <a:bodyPr wrap="none" rtlCol="0">
            <a:spAutoFit/>
          </a:bodyPr>
          <a:lstStyle/>
          <a:p>
            <a:r>
              <a:rPr lang="en-US" dirty="0"/>
              <a:t>Loss, L</a:t>
            </a:r>
          </a:p>
        </p:txBody>
      </p:sp>
      <p:sp>
        <p:nvSpPr>
          <p:cNvPr id="20" name="TextBox 19">
            <a:extLst>
              <a:ext uri="{FF2B5EF4-FFF2-40B4-BE49-F238E27FC236}">
                <a16:creationId xmlns:a16="http://schemas.microsoft.com/office/drawing/2014/main" id="{FB42354D-83A5-6079-426F-C45E29D81D1D}"/>
              </a:ext>
            </a:extLst>
          </p:cNvPr>
          <p:cNvSpPr txBox="1"/>
          <p:nvPr/>
        </p:nvSpPr>
        <p:spPr>
          <a:xfrm>
            <a:off x="2117246" y="5698879"/>
            <a:ext cx="3961469" cy="369332"/>
          </a:xfrm>
          <a:prstGeom prst="rect">
            <a:avLst/>
          </a:prstGeom>
          <a:noFill/>
        </p:spPr>
        <p:txBody>
          <a:bodyPr wrap="none" rtlCol="0">
            <a:spAutoFit/>
          </a:bodyPr>
          <a:lstStyle/>
          <a:p>
            <a:r>
              <a:rPr lang="en-US" i="1" dirty="0"/>
              <a:t>p</a:t>
            </a:r>
            <a:r>
              <a:rPr lang="en-US" dirty="0"/>
              <a:t> = f(x) = predicted probability that y=1</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B600165-1035-1D96-97AF-CC25BB0A1D30}"/>
                  </a:ext>
                </a:extLst>
              </p:cNvPr>
              <p:cNvSpPr txBox="1"/>
              <p:nvPr/>
            </p:nvSpPr>
            <p:spPr>
              <a:xfrm>
                <a:off x="3714691" y="2812745"/>
                <a:ext cx="3707425" cy="8350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𝑓</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r>
                            <a:rPr lang="en-US" sz="2800" b="0" i="1" baseline="-25000" smtClean="0">
                              <a:latin typeface="Cambria Math" panose="02040503050406030204" pitchFamily="18" charset="0"/>
                            </a:rPr>
                            <m:t>𝑖</m:t>
                          </m:r>
                        </m:e>
                      </m:d>
                      <m:r>
                        <a:rPr lang="en-US" sz="2800" b="0" i="1" smtClean="0">
                          <a:latin typeface="Cambria Math" panose="02040503050406030204" pitchFamily="18" charset="0"/>
                        </a:rPr>
                        <m:t>= </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1+</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𝑒</m:t>
                              </m:r>
                            </m:e>
                            <m:sup>
                              <m:r>
                                <a:rPr lang="en-US" sz="2800" b="0" i="1" smtClean="0">
                                  <a:latin typeface="Cambria Math" panose="02040503050406030204" pitchFamily="18" charset="0"/>
                                </a:rPr>
                                <m:t>−(</m:t>
                              </m:r>
                              <m:r>
                                <a:rPr lang="en-US" sz="2800" b="0" i="1" smtClean="0">
                                  <a:latin typeface="Cambria Math" panose="02040503050406030204" pitchFamily="18" charset="0"/>
                                </a:rPr>
                                <m:t>𝑏</m:t>
                              </m:r>
                              <m:r>
                                <a:rPr lang="en-US" sz="2800" b="0" i="1" smtClean="0">
                                  <a:latin typeface="Cambria Math" panose="02040503050406030204" pitchFamily="18" charset="0"/>
                                </a:rPr>
                                <m:t>+</m:t>
                              </m:r>
                              <m:r>
                                <a:rPr lang="en-US" sz="2800" b="0" i="1" smtClean="0">
                                  <a:latin typeface="Cambria Math" panose="02040503050406030204" pitchFamily="18" charset="0"/>
                                </a:rPr>
                                <m:t>𝑤</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r>
                                    <a:rPr lang="en-US" sz="2800" b="0" i="1" baseline="-25000" smtClean="0">
                                      <a:latin typeface="Cambria Math" panose="02040503050406030204" pitchFamily="18" charset="0"/>
                                    </a:rPr>
                                    <m:t>𝑖</m:t>
                                  </m:r>
                                </m:e>
                              </m:d>
                              <m:r>
                                <a:rPr lang="en-US" sz="2800" b="0" i="1" smtClean="0">
                                  <a:latin typeface="Cambria Math" panose="02040503050406030204" pitchFamily="18" charset="0"/>
                                </a:rPr>
                                <m:t>)</m:t>
                              </m:r>
                            </m:sup>
                          </m:sSup>
                        </m:den>
                      </m:f>
                    </m:oMath>
                  </m:oMathPara>
                </a14:m>
                <a:endParaRPr lang="en-US" sz="2800" dirty="0"/>
              </a:p>
            </p:txBody>
          </p:sp>
        </mc:Choice>
        <mc:Fallback xmlns="">
          <p:sp>
            <p:nvSpPr>
              <p:cNvPr id="21" name="TextBox 20">
                <a:extLst>
                  <a:ext uri="{FF2B5EF4-FFF2-40B4-BE49-F238E27FC236}">
                    <a16:creationId xmlns:a16="http://schemas.microsoft.com/office/drawing/2014/main" id="{7B600165-1035-1D96-97AF-CC25BB0A1D30}"/>
                  </a:ext>
                </a:extLst>
              </p:cNvPr>
              <p:cNvSpPr txBox="1">
                <a:spLocks noRot="1" noChangeAspect="1" noMove="1" noResize="1" noEditPoints="1" noAdjustHandles="1" noChangeArrowheads="1" noChangeShapeType="1" noTextEdit="1"/>
              </p:cNvSpPr>
              <p:nvPr/>
            </p:nvSpPr>
            <p:spPr>
              <a:xfrm>
                <a:off x="3714691" y="2812745"/>
                <a:ext cx="3707425" cy="835037"/>
              </a:xfrm>
              <a:prstGeom prst="rect">
                <a:avLst/>
              </a:prstGeom>
              <a:blipFill>
                <a:blip r:embed="rId7"/>
                <a:stretch>
                  <a:fillRect l="-2389" t="-1493" r="-1024" b="-11940"/>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CA72F983-117B-2056-EDC4-50BC674B233F}"/>
              </a:ext>
            </a:extLst>
          </p:cNvPr>
          <p:cNvSpPr txBox="1"/>
          <p:nvPr/>
        </p:nvSpPr>
        <p:spPr>
          <a:xfrm>
            <a:off x="7169229" y="1544170"/>
            <a:ext cx="3514530" cy="1477328"/>
          </a:xfrm>
          <a:prstGeom prst="rect">
            <a:avLst/>
          </a:prstGeom>
          <a:noFill/>
        </p:spPr>
        <p:txBody>
          <a:bodyPr wrap="square" rtlCol="0">
            <a:spAutoFit/>
          </a:bodyPr>
          <a:lstStyle/>
          <a:p>
            <a:r>
              <a:rPr lang="en-US" dirty="0">
                <a:solidFill>
                  <a:srgbClr val="FF0000"/>
                </a:solidFill>
              </a:rPr>
              <a:t>But this optimization problem would not be easy to solve with gradient descent (convex) if we plug the logistic f(x) in to the average SSE  cost function!</a:t>
            </a:r>
          </a:p>
        </p:txBody>
      </p:sp>
      <p:grpSp>
        <p:nvGrpSpPr>
          <p:cNvPr id="28" name="Group 27">
            <a:extLst>
              <a:ext uri="{FF2B5EF4-FFF2-40B4-BE49-F238E27FC236}">
                <a16:creationId xmlns:a16="http://schemas.microsoft.com/office/drawing/2014/main" id="{CAC6F02E-CE79-5816-5BA2-1D7125E45B81}"/>
              </a:ext>
            </a:extLst>
          </p:cNvPr>
          <p:cNvGrpSpPr/>
          <p:nvPr/>
        </p:nvGrpSpPr>
        <p:grpSpPr>
          <a:xfrm>
            <a:off x="8425412" y="2920632"/>
            <a:ext cx="3607238" cy="3779861"/>
            <a:chOff x="8425412" y="2920632"/>
            <a:chExt cx="3607238" cy="3779861"/>
          </a:xfrm>
        </p:grpSpPr>
        <p:pic>
          <p:nvPicPr>
            <p:cNvPr id="23" name="Picture 22">
              <a:extLst>
                <a:ext uri="{FF2B5EF4-FFF2-40B4-BE49-F238E27FC236}">
                  <a16:creationId xmlns:a16="http://schemas.microsoft.com/office/drawing/2014/main" id="{DA3EB24A-1F25-4736-7E8A-CBE2993F6557}"/>
                </a:ext>
              </a:extLst>
            </p:cNvPr>
            <p:cNvPicPr>
              <a:picLocks noChangeAspect="1"/>
            </p:cNvPicPr>
            <p:nvPr/>
          </p:nvPicPr>
          <p:blipFill>
            <a:blip r:embed="rId8"/>
            <a:stretch>
              <a:fillRect/>
            </a:stretch>
          </p:blipFill>
          <p:spPr>
            <a:xfrm>
              <a:off x="8425412" y="3278930"/>
              <a:ext cx="3352630" cy="3421563"/>
            </a:xfrm>
            <a:prstGeom prst="rect">
              <a:avLst/>
            </a:prstGeom>
          </p:spPr>
        </p:pic>
        <p:sp>
          <p:nvSpPr>
            <p:cNvPr id="24" name="TextBox 23">
              <a:extLst>
                <a:ext uri="{FF2B5EF4-FFF2-40B4-BE49-F238E27FC236}">
                  <a16:creationId xmlns:a16="http://schemas.microsoft.com/office/drawing/2014/main" id="{6CE2E19B-7E2B-C166-FB08-7286EE87FB12}"/>
                </a:ext>
              </a:extLst>
            </p:cNvPr>
            <p:cNvSpPr txBox="1"/>
            <p:nvPr/>
          </p:nvSpPr>
          <p:spPr>
            <a:xfrm>
              <a:off x="9455499" y="4057780"/>
              <a:ext cx="803425" cy="369332"/>
            </a:xfrm>
            <a:prstGeom prst="rect">
              <a:avLst/>
            </a:prstGeom>
            <a:noFill/>
          </p:spPr>
          <p:txBody>
            <a:bodyPr wrap="none" rtlCol="0">
              <a:spAutoFit/>
            </a:bodyPr>
            <a:lstStyle/>
            <a:p>
              <a:r>
                <a:rPr lang="en-US" dirty="0"/>
                <a:t>If y = 1</a:t>
              </a:r>
            </a:p>
          </p:txBody>
        </p:sp>
        <p:sp>
          <p:nvSpPr>
            <p:cNvPr id="25" name="TextBox 24">
              <a:extLst>
                <a:ext uri="{FF2B5EF4-FFF2-40B4-BE49-F238E27FC236}">
                  <a16:creationId xmlns:a16="http://schemas.microsoft.com/office/drawing/2014/main" id="{815FEB12-8898-DF84-7F90-216D5864E451}"/>
                </a:ext>
              </a:extLst>
            </p:cNvPr>
            <p:cNvSpPr txBox="1"/>
            <p:nvPr/>
          </p:nvSpPr>
          <p:spPr>
            <a:xfrm>
              <a:off x="10590327" y="4886659"/>
              <a:ext cx="803425" cy="369332"/>
            </a:xfrm>
            <a:prstGeom prst="rect">
              <a:avLst/>
            </a:prstGeom>
            <a:noFill/>
          </p:spPr>
          <p:txBody>
            <a:bodyPr wrap="none" rtlCol="0">
              <a:spAutoFit/>
            </a:bodyPr>
            <a:lstStyle/>
            <a:p>
              <a:r>
                <a:rPr lang="en-US" dirty="0"/>
                <a:t>If y = 0</a:t>
              </a:r>
            </a:p>
          </p:txBody>
        </p:sp>
        <p:sp>
          <p:nvSpPr>
            <p:cNvPr id="26" name="TextBox 25">
              <a:extLst>
                <a:ext uri="{FF2B5EF4-FFF2-40B4-BE49-F238E27FC236}">
                  <a16:creationId xmlns:a16="http://schemas.microsoft.com/office/drawing/2014/main" id="{3DC7D5BB-1E31-E15B-893A-8C5F0D2BB30B}"/>
                </a:ext>
              </a:extLst>
            </p:cNvPr>
            <p:cNvSpPr txBox="1"/>
            <p:nvPr/>
          </p:nvSpPr>
          <p:spPr>
            <a:xfrm>
              <a:off x="11779054" y="5883545"/>
              <a:ext cx="253596" cy="369332"/>
            </a:xfrm>
            <a:prstGeom prst="rect">
              <a:avLst/>
            </a:prstGeom>
            <a:noFill/>
          </p:spPr>
          <p:txBody>
            <a:bodyPr wrap="none" rtlCol="0">
              <a:spAutoFit/>
            </a:bodyPr>
            <a:lstStyle/>
            <a:p>
              <a:r>
                <a:rPr lang="en-US" dirty="0"/>
                <a:t>f</a:t>
              </a:r>
            </a:p>
          </p:txBody>
        </p:sp>
        <p:sp>
          <p:nvSpPr>
            <p:cNvPr id="27" name="TextBox 26">
              <a:extLst>
                <a:ext uri="{FF2B5EF4-FFF2-40B4-BE49-F238E27FC236}">
                  <a16:creationId xmlns:a16="http://schemas.microsoft.com/office/drawing/2014/main" id="{1C6FF9F8-1E2D-F3AC-B7B2-DE29B64F9D5C}"/>
                </a:ext>
              </a:extLst>
            </p:cNvPr>
            <p:cNvSpPr txBox="1"/>
            <p:nvPr/>
          </p:nvSpPr>
          <p:spPr>
            <a:xfrm>
              <a:off x="8912888" y="2920632"/>
              <a:ext cx="300082" cy="369332"/>
            </a:xfrm>
            <a:prstGeom prst="rect">
              <a:avLst/>
            </a:prstGeom>
            <a:noFill/>
          </p:spPr>
          <p:txBody>
            <a:bodyPr wrap="none" rtlCol="0">
              <a:spAutoFit/>
            </a:bodyPr>
            <a:lstStyle/>
            <a:p>
              <a:r>
                <a:rPr lang="en-US" dirty="0"/>
                <a:t>L</a:t>
              </a:r>
            </a:p>
          </p:txBody>
        </p:sp>
      </p:grpSp>
    </p:spTree>
    <p:extLst>
      <p:ext uri="{BB962C8B-B14F-4D97-AF65-F5344CB8AC3E}">
        <p14:creationId xmlns:p14="http://schemas.microsoft.com/office/powerpoint/2010/main" val="42071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4" grpId="0" animBg="1"/>
      <p:bldP spid="12" grpId="0"/>
      <p:bldP spid="18" grpId="0"/>
      <p:bldP spid="20" grpId="0"/>
      <p:bldP spid="21"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AB27F-D3FB-FFD1-4107-E191277A3A19}"/>
              </a:ext>
            </a:extLst>
          </p:cNvPr>
          <p:cNvSpPr>
            <a:spLocks noGrp="1"/>
          </p:cNvSpPr>
          <p:nvPr>
            <p:ph type="title"/>
          </p:nvPr>
        </p:nvSpPr>
        <p:spPr/>
        <p:txBody>
          <a:bodyPr/>
          <a:lstStyle/>
          <a:p>
            <a:r>
              <a:rPr lang="en-US" dirty="0"/>
              <a:t>Decision tree classifier</a:t>
            </a:r>
          </a:p>
        </p:txBody>
      </p:sp>
      <p:sp>
        <p:nvSpPr>
          <p:cNvPr id="3" name="Content Placeholder 2">
            <a:extLst>
              <a:ext uri="{FF2B5EF4-FFF2-40B4-BE49-F238E27FC236}">
                <a16:creationId xmlns:a16="http://schemas.microsoft.com/office/drawing/2014/main" id="{C2FBDCEC-7F06-50DB-261C-9CC7230B3253}"/>
              </a:ext>
            </a:extLst>
          </p:cNvPr>
          <p:cNvSpPr>
            <a:spLocks noGrp="1"/>
          </p:cNvSpPr>
          <p:nvPr>
            <p:ph idx="1"/>
          </p:nvPr>
        </p:nvSpPr>
        <p:spPr>
          <a:xfrm>
            <a:off x="135467" y="1185333"/>
            <a:ext cx="7155019" cy="3949375"/>
          </a:xfrm>
        </p:spPr>
        <p:txBody>
          <a:bodyPr>
            <a:normAutofit fontScale="92500" lnSpcReduction="10000"/>
          </a:bodyPr>
          <a:lstStyle/>
          <a:p>
            <a:pPr marL="0" indent="0">
              <a:buNone/>
            </a:pPr>
            <a:r>
              <a:rPr lang="en-US" dirty="0"/>
              <a:t>Go through each variable and set a simple decision rule based on the features to predict value of a target variable</a:t>
            </a:r>
          </a:p>
          <a:p>
            <a:pPr>
              <a:buFontTx/>
              <a:buChar char="-"/>
            </a:pPr>
            <a:r>
              <a:rPr lang="en-US" dirty="0"/>
              <a:t>Can predict multiple classes</a:t>
            </a:r>
          </a:p>
          <a:p>
            <a:pPr>
              <a:buFontTx/>
              <a:buChar char="-"/>
            </a:pPr>
            <a:r>
              <a:rPr lang="en-US" dirty="0"/>
              <a:t>May be prone to overfitting (next week!)</a:t>
            </a:r>
          </a:p>
          <a:p>
            <a:pPr>
              <a:buFontTx/>
              <a:buChar char="-"/>
            </a:pPr>
            <a:r>
              <a:rPr lang="en-US" dirty="0"/>
              <a:t>Predictions are not smooth/continuous so they aren’t good at extrapolation </a:t>
            </a:r>
          </a:p>
          <a:p>
            <a:pPr>
              <a:buFontTx/>
              <a:buChar char="-"/>
            </a:pPr>
            <a:r>
              <a:rPr lang="en-US" dirty="0"/>
              <a:t>Greedy exhaustive search over all features and possible thresholds to minimize the </a:t>
            </a:r>
            <a:r>
              <a:rPr lang="en-US" i="1" dirty="0"/>
              <a:t>criterion</a:t>
            </a:r>
            <a:r>
              <a:rPr lang="en-US" dirty="0"/>
              <a:t> function</a:t>
            </a:r>
          </a:p>
        </p:txBody>
      </p:sp>
      <p:sp>
        <p:nvSpPr>
          <p:cNvPr id="5" name="TextBox 4">
            <a:extLst>
              <a:ext uri="{FF2B5EF4-FFF2-40B4-BE49-F238E27FC236}">
                <a16:creationId xmlns:a16="http://schemas.microsoft.com/office/drawing/2014/main" id="{BC5AFFB3-2969-CC2B-3B79-4C7BBCFCBA24}"/>
              </a:ext>
            </a:extLst>
          </p:cNvPr>
          <p:cNvSpPr txBox="1"/>
          <p:nvPr/>
        </p:nvSpPr>
        <p:spPr>
          <a:xfrm>
            <a:off x="135467" y="6488668"/>
            <a:ext cx="6252518" cy="369332"/>
          </a:xfrm>
          <a:prstGeom prst="rect">
            <a:avLst/>
          </a:prstGeom>
          <a:noFill/>
        </p:spPr>
        <p:txBody>
          <a:bodyPr wrap="square">
            <a:spAutoFit/>
          </a:bodyPr>
          <a:lstStyle/>
          <a:p>
            <a:r>
              <a:rPr lang="en-US" dirty="0"/>
              <a:t>https://scikit-</a:t>
            </a:r>
            <a:r>
              <a:rPr lang="en-US" dirty="0" err="1"/>
              <a:t>learn.org</a:t>
            </a:r>
            <a:r>
              <a:rPr lang="en-US" dirty="0"/>
              <a:t>/stable/modules/</a:t>
            </a:r>
            <a:r>
              <a:rPr lang="en-US" dirty="0" err="1"/>
              <a:t>tree.html</a:t>
            </a:r>
            <a:endParaRPr lang="en-US" dirty="0"/>
          </a:p>
        </p:txBody>
      </p:sp>
      <p:pic>
        <p:nvPicPr>
          <p:cNvPr id="10" name="Picture 9">
            <a:extLst>
              <a:ext uri="{FF2B5EF4-FFF2-40B4-BE49-F238E27FC236}">
                <a16:creationId xmlns:a16="http://schemas.microsoft.com/office/drawing/2014/main" id="{FF20C704-19B2-AA5C-9825-AA69D61CFB4E}"/>
              </a:ext>
            </a:extLst>
          </p:cNvPr>
          <p:cNvPicPr>
            <a:picLocks noChangeAspect="1"/>
          </p:cNvPicPr>
          <p:nvPr/>
        </p:nvPicPr>
        <p:blipFill>
          <a:blip r:embed="rId3"/>
          <a:stretch>
            <a:fillRect/>
          </a:stretch>
        </p:blipFill>
        <p:spPr>
          <a:xfrm>
            <a:off x="7186728" y="1888067"/>
            <a:ext cx="4572000" cy="3784600"/>
          </a:xfrm>
          <a:prstGeom prst="rect">
            <a:avLst/>
          </a:prstGeom>
        </p:spPr>
      </p:pic>
      <p:pic>
        <p:nvPicPr>
          <p:cNvPr id="4" name="Content Placeholder 4">
            <a:extLst>
              <a:ext uri="{FF2B5EF4-FFF2-40B4-BE49-F238E27FC236}">
                <a16:creationId xmlns:a16="http://schemas.microsoft.com/office/drawing/2014/main" id="{A57FA96C-24AD-82F6-1A70-C6A864AA4A44}"/>
              </a:ext>
            </a:extLst>
          </p:cNvPr>
          <p:cNvPicPr>
            <a:picLocks noChangeAspect="1"/>
          </p:cNvPicPr>
          <p:nvPr/>
        </p:nvPicPr>
        <p:blipFill>
          <a:blip r:embed="rId4"/>
          <a:stretch>
            <a:fillRect/>
          </a:stretch>
        </p:blipFill>
        <p:spPr>
          <a:xfrm>
            <a:off x="202807" y="5118956"/>
            <a:ext cx="6775696" cy="1134393"/>
          </a:xfrm>
          <a:prstGeom prst="rect">
            <a:avLst/>
          </a:prstGeom>
        </p:spPr>
      </p:pic>
      <p:sp>
        <p:nvSpPr>
          <p:cNvPr id="6" name="TextBox 5">
            <a:extLst>
              <a:ext uri="{FF2B5EF4-FFF2-40B4-BE49-F238E27FC236}">
                <a16:creationId xmlns:a16="http://schemas.microsoft.com/office/drawing/2014/main" id="{B93B96EF-2BFF-99D4-7B23-DA6A906A2B97}"/>
              </a:ext>
            </a:extLst>
          </p:cNvPr>
          <p:cNvSpPr txBox="1"/>
          <p:nvPr/>
        </p:nvSpPr>
        <p:spPr>
          <a:xfrm>
            <a:off x="8686799" y="1525463"/>
            <a:ext cx="1410001" cy="369332"/>
          </a:xfrm>
          <a:prstGeom prst="rect">
            <a:avLst/>
          </a:prstGeom>
          <a:noFill/>
        </p:spPr>
        <p:txBody>
          <a:bodyPr wrap="none" rtlCol="0">
            <a:spAutoFit/>
          </a:bodyPr>
          <a:lstStyle/>
          <a:p>
            <a:r>
              <a:rPr lang="en-US" dirty="0"/>
              <a:t>“Root node”</a:t>
            </a:r>
          </a:p>
        </p:txBody>
      </p:sp>
      <p:sp>
        <p:nvSpPr>
          <p:cNvPr id="7" name="TextBox 6">
            <a:extLst>
              <a:ext uri="{FF2B5EF4-FFF2-40B4-BE49-F238E27FC236}">
                <a16:creationId xmlns:a16="http://schemas.microsoft.com/office/drawing/2014/main" id="{59CD04F1-5962-1D32-B5C0-3901BFA6B5AD}"/>
              </a:ext>
            </a:extLst>
          </p:cNvPr>
          <p:cNvSpPr txBox="1"/>
          <p:nvPr/>
        </p:nvSpPr>
        <p:spPr>
          <a:xfrm>
            <a:off x="8899183" y="5750004"/>
            <a:ext cx="2859545" cy="923330"/>
          </a:xfrm>
          <a:prstGeom prst="rect">
            <a:avLst/>
          </a:prstGeom>
          <a:noFill/>
        </p:spPr>
        <p:txBody>
          <a:bodyPr wrap="square" rtlCol="0">
            <a:spAutoFit/>
          </a:bodyPr>
          <a:lstStyle/>
          <a:p>
            <a:r>
              <a:rPr lang="en-US" dirty="0"/>
              <a:t>Keep splitting until each branch is “pure” (or close to pure)</a:t>
            </a:r>
          </a:p>
        </p:txBody>
      </p:sp>
    </p:spTree>
    <p:extLst>
      <p:ext uri="{BB962C8B-B14F-4D97-AF65-F5344CB8AC3E}">
        <p14:creationId xmlns:p14="http://schemas.microsoft.com/office/powerpoint/2010/main" val="100385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A5926-D82F-D78F-F399-BFE4960ED21C}"/>
              </a:ext>
            </a:extLst>
          </p:cNvPr>
          <p:cNvSpPr>
            <a:spLocks noGrp="1"/>
          </p:cNvSpPr>
          <p:nvPr>
            <p:ph type="title"/>
          </p:nvPr>
        </p:nvSpPr>
        <p:spPr/>
        <p:txBody>
          <a:bodyPr/>
          <a:lstStyle/>
          <a:p>
            <a:r>
              <a:rPr lang="en-US" dirty="0"/>
              <a:t>The </a:t>
            </a:r>
            <a:r>
              <a:rPr lang="en-US" dirty="0" err="1"/>
              <a:t>gini</a:t>
            </a:r>
            <a:r>
              <a:rPr lang="en-US" dirty="0"/>
              <a:t> coefficient for optimization</a:t>
            </a:r>
          </a:p>
        </p:txBody>
      </p:sp>
      <p:sp>
        <p:nvSpPr>
          <p:cNvPr id="8" name="TextBox 7">
            <a:extLst>
              <a:ext uri="{FF2B5EF4-FFF2-40B4-BE49-F238E27FC236}">
                <a16:creationId xmlns:a16="http://schemas.microsoft.com/office/drawing/2014/main" id="{3B016B4F-A9AA-F3E6-4DBA-D76EAA9BE01B}"/>
              </a:ext>
            </a:extLst>
          </p:cNvPr>
          <p:cNvSpPr txBox="1"/>
          <p:nvPr/>
        </p:nvSpPr>
        <p:spPr>
          <a:xfrm>
            <a:off x="247051" y="3032437"/>
            <a:ext cx="6622685"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t>A measure of how mixed classes are in a region</a:t>
            </a:r>
          </a:p>
          <a:p>
            <a:pPr marL="285750" indent="-285750">
              <a:buFont typeface="Arial" panose="020B0604020202020204" pitchFamily="34" charset="0"/>
              <a:buChar char="•"/>
            </a:pPr>
            <a:r>
              <a:rPr lang="en-US" sz="2000" dirty="0"/>
              <a:t>Probability of being correctly assigned * probability of misclassification for each class</a:t>
            </a:r>
          </a:p>
          <a:p>
            <a:pPr marL="285750" indent="-285750">
              <a:buFont typeface="Arial" panose="020B0604020202020204" pitchFamily="34" charset="0"/>
              <a:buChar char="•"/>
            </a:pPr>
            <a:r>
              <a:rPr lang="en-US" sz="2000" dirty="0"/>
              <a:t>Minimum value = 0 when node is pure</a:t>
            </a:r>
          </a:p>
          <a:p>
            <a:pPr marL="285750" indent="-285750">
              <a:buFont typeface="Arial" panose="020B0604020202020204" pitchFamily="34" charset="0"/>
              <a:buChar char="•"/>
            </a:pPr>
            <a:r>
              <a:rPr lang="en-US" sz="2000" dirty="0"/>
              <a:t>Maximum value = 0.5 (probability of two classes are the same)</a:t>
            </a:r>
          </a:p>
        </p:txBody>
      </p:sp>
      <p:pic>
        <p:nvPicPr>
          <p:cNvPr id="9" name="Picture 8">
            <a:extLst>
              <a:ext uri="{FF2B5EF4-FFF2-40B4-BE49-F238E27FC236}">
                <a16:creationId xmlns:a16="http://schemas.microsoft.com/office/drawing/2014/main" id="{E7AD8F8B-D4E2-4FCA-B644-420B75BFFEAA}"/>
              </a:ext>
            </a:extLst>
          </p:cNvPr>
          <p:cNvPicPr>
            <a:picLocks noChangeAspect="1"/>
          </p:cNvPicPr>
          <p:nvPr/>
        </p:nvPicPr>
        <p:blipFill>
          <a:blip r:embed="rId3"/>
          <a:srcRect/>
          <a:stretch>
            <a:fillRect/>
          </a:stretch>
        </p:blipFill>
        <p:spPr bwMode="auto">
          <a:xfrm>
            <a:off x="6869736" y="1444314"/>
            <a:ext cx="4762500" cy="476250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9D4462D-1389-CDFD-88F2-4D32ABE73588}"/>
                  </a:ext>
                </a:extLst>
              </p:cNvPr>
              <p:cNvSpPr txBox="1"/>
              <p:nvPr/>
            </p:nvSpPr>
            <p:spPr>
              <a:xfrm>
                <a:off x="1545020" y="2322780"/>
                <a:ext cx="3419847" cy="533288"/>
              </a:xfrm>
              <a:prstGeom prst="rect">
                <a:avLst/>
              </a:prstGeom>
              <a:noFill/>
            </p:spPr>
            <p:txBody>
              <a:bodyPr wrap="none" rtlCol="0">
                <a:spAutoFit/>
              </a:bodyPr>
              <a:lstStyle/>
              <a:p>
                <a:r>
                  <a:rPr lang="en-US" sz="2800" dirty="0"/>
                  <a:t>Gini(P) = 1- </a:t>
                </a:r>
                <a14:m>
                  <m:oMath xmlns:m="http://schemas.openxmlformats.org/officeDocument/2006/math">
                    <m:nary>
                      <m:naryPr>
                        <m:chr m:val="∑"/>
                        <m:ctrlPr>
                          <a:rPr lang="en-US" sz="2800" i="1" smtClean="0">
                            <a:latin typeface="Cambria Math" panose="02040503050406030204" pitchFamily="18" charset="0"/>
                          </a:rPr>
                        </m:ctrlPr>
                      </m:naryPr>
                      <m:sub>
                        <m:r>
                          <m:rPr>
                            <m:brk m:alnAt="23"/>
                          </m:rPr>
                          <a:rPr lang="en-US" sz="2800" b="0" i="1" smtClean="0">
                            <a:latin typeface="Cambria Math" panose="02040503050406030204" pitchFamily="18" charset="0"/>
                          </a:rPr>
                          <m:t>𝑖</m:t>
                        </m:r>
                        <m:r>
                          <a:rPr lang="en-US" sz="2800" b="0" i="1" smtClean="0">
                            <a:latin typeface="Cambria Math" panose="02040503050406030204" pitchFamily="18" charset="0"/>
                          </a:rPr>
                          <m:t>=1</m:t>
                        </m:r>
                      </m:sub>
                      <m:sup>
                        <m:r>
                          <a:rPr lang="en-US" sz="2800" b="0" i="1" smtClean="0">
                            <a:latin typeface="Cambria Math" panose="02040503050406030204" pitchFamily="18" charset="0"/>
                          </a:rPr>
                          <m:t>𝑛</m:t>
                        </m:r>
                      </m:sup>
                      <m:e>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𝑖</m:t>
                                    </m:r>
                                  </m:sub>
                                </m:sSub>
                              </m:e>
                            </m:d>
                          </m:e>
                          <m:sup>
                            <m:r>
                              <a:rPr lang="en-US" sz="2800" b="0" i="1" smtClean="0">
                                <a:latin typeface="Cambria Math" panose="02040503050406030204" pitchFamily="18" charset="0"/>
                              </a:rPr>
                              <m:t>2</m:t>
                            </m:r>
                          </m:sup>
                        </m:sSup>
                      </m:e>
                    </m:nary>
                  </m:oMath>
                </a14:m>
                <a:endParaRPr lang="en-US" sz="2800" dirty="0"/>
              </a:p>
            </p:txBody>
          </p:sp>
        </mc:Choice>
        <mc:Fallback xmlns="">
          <p:sp>
            <p:nvSpPr>
              <p:cNvPr id="10" name="TextBox 9">
                <a:extLst>
                  <a:ext uri="{FF2B5EF4-FFF2-40B4-BE49-F238E27FC236}">
                    <a16:creationId xmlns:a16="http://schemas.microsoft.com/office/drawing/2014/main" id="{F9D4462D-1389-CDFD-88F2-4D32ABE73588}"/>
                  </a:ext>
                </a:extLst>
              </p:cNvPr>
              <p:cNvSpPr txBox="1">
                <a:spLocks noRot="1" noChangeAspect="1" noMove="1" noResize="1" noEditPoints="1" noAdjustHandles="1" noChangeArrowheads="1" noChangeShapeType="1" noTextEdit="1"/>
              </p:cNvSpPr>
              <p:nvPr/>
            </p:nvSpPr>
            <p:spPr>
              <a:xfrm>
                <a:off x="1545020" y="2322780"/>
                <a:ext cx="3419847" cy="533288"/>
              </a:xfrm>
              <a:prstGeom prst="rect">
                <a:avLst/>
              </a:prstGeom>
              <a:blipFill>
                <a:blip r:embed="rId4"/>
                <a:stretch>
                  <a:fillRect l="-3704" t="-118182" b="-181818"/>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525337F9-7481-31B2-20AB-8F7F72924F45}"/>
              </a:ext>
            </a:extLst>
          </p:cNvPr>
          <p:cNvSpPr txBox="1"/>
          <p:nvPr/>
        </p:nvSpPr>
        <p:spPr>
          <a:xfrm>
            <a:off x="1368530" y="1570242"/>
            <a:ext cx="4379725" cy="523220"/>
          </a:xfrm>
          <a:prstGeom prst="rect">
            <a:avLst/>
          </a:prstGeom>
          <a:noFill/>
        </p:spPr>
        <p:txBody>
          <a:bodyPr wrap="none" rtlCol="0">
            <a:spAutoFit/>
          </a:bodyPr>
          <a:lstStyle/>
          <a:p>
            <a:r>
              <a:rPr lang="en-US" sz="2800" dirty="0"/>
              <a:t>Gini(P) = </a:t>
            </a:r>
            <a:r>
              <a:rPr lang="en-US" sz="2800" dirty="0" err="1"/>
              <a:t>p₁p</a:t>
            </a:r>
            <a:r>
              <a:rPr lang="en-US" sz="2800" dirty="0"/>
              <a:t>₂ + </a:t>
            </a:r>
            <a:r>
              <a:rPr lang="en-US" sz="2800" dirty="0" err="1"/>
              <a:t>p₂p</a:t>
            </a:r>
            <a:r>
              <a:rPr lang="en-US" sz="2800" dirty="0"/>
              <a:t>₁ = 2p₁p₂</a:t>
            </a:r>
          </a:p>
        </p:txBody>
      </p:sp>
      <p:sp>
        <p:nvSpPr>
          <p:cNvPr id="12" name="TextBox 11">
            <a:extLst>
              <a:ext uri="{FF2B5EF4-FFF2-40B4-BE49-F238E27FC236}">
                <a16:creationId xmlns:a16="http://schemas.microsoft.com/office/drawing/2014/main" id="{5787AC1D-A311-AC0B-7977-4118276D404D}"/>
              </a:ext>
            </a:extLst>
          </p:cNvPr>
          <p:cNvSpPr txBox="1"/>
          <p:nvPr/>
        </p:nvSpPr>
        <p:spPr>
          <a:xfrm>
            <a:off x="1145101" y="1299295"/>
            <a:ext cx="4980531" cy="369332"/>
          </a:xfrm>
          <a:prstGeom prst="rect">
            <a:avLst/>
          </a:prstGeom>
          <a:noFill/>
        </p:spPr>
        <p:txBody>
          <a:bodyPr wrap="none" rtlCol="0">
            <a:spAutoFit/>
          </a:bodyPr>
          <a:lstStyle/>
          <a:p>
            <a:r>
              <a:rPr lang="en-US" dirty="0"/>
              <a:t>For two classes with class proportions p</a:t>
            </a:r>
            <a:r>
              <a:rPr lang="en-US" baseline="-25000" dirty="0"/>
              <a:t>1</a:t>
            </a:r>
            <a:r>
              <a:rPr lang="en-US" dirty="0"/>
              <a:t> and p</a:t>
            </a:r>
            <a:r>
              <a:rPr lang="en-US" baseline="-25000" dirty="0"/>
              <a:t>2</a:t>
            </a:r>
            <a:r>
              <a:rPr lang="en-US" dirty="0"/>
              <a:t>:</a:t>
            </a:r>
          </a:p>
        </p:txBody>
      </p:sp>
      <p:cxnSp>
        <p:nvCxnSpPr>
          <p:cNvPr id="4" name="Straight Connector 3">
            <a:extLst>
              <a:ext uri="{FF2B5EF4-FFF2-40B4-BE49-F238E27FC236}">
                <a16:creationId xmlns:a16="http://schemas.microsoft.com/office/drawing/2014/main" id="{FB6314C5-A087-21C0-012A-0EB4D5767B3E}"/>
              </a:ext>
            </a:extLst>
          </p:cNvPr>
          <p:cNvCxnSpPr/>
          <p:nvPr/>
        </p:nvCxnSpPr>
        <p:spPr>
          <a:xfrm flipV="1">
            <a:off x="9649838" y="1760706"/>
            <a:ext cx="0" cy="4182894"/>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52F0D881-C201-49D8-F65C-03976584A936}"/>
              </a:ext>
            </a:extLst>
          </p:cNvPr>
          <p:cNvCxnSpPr>
            <a:cxnSpLocks/>
          </p:cNvCxnSpPr>
          <p:nvPr/>
        </p:nvCxnSpPr>
        <p:spPr>
          <a:xfrm flipH="1">
            <a:off x="9649838" y="4416357"/>
            <a:ext cx="198239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703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A5926-D82F-D78F-F399-BFE4960ED21C}"/>
              </a:ext>
            </a:extLst>
          </p:cNvPr>
          <p:cNvSpPr>
            <a:spLocks noGrp="1"/>
          </p:cNvSpPr>
          <p:nvPr>
            <p:ph type="title"/>
          </p:nvPr>
        </p:nvSpPr>
        <p:spPr/>
        <p:txBody>
          <a:bodyPr/>
          <a:lstStyle/>
          <a:p>
            <a:r>
              <a:rPr lang="en-US" dirty="0"/>
              <a:t>The </a:t>
            </a:r>
            <a:r>
              <a:rPr lang="en-US" dirty="0" err="1"/>
              <a:t>gini</a:t>
            </a:r>
            <a:r>
              <a:rPr lang="en-US" dirty="0"/>
              <a:t> coefficient for optimization</a:t>
            </a:r>
          </a:p>
        </p:txBody>
      </p:sp>
      <p:sp>
        <p:nvSpPr>
          <p:cNvPr id="8" name="TextBox 7">
            <a:extLst>
              <a:ext uri="{FF2B5EF4-FFF2-40B4-BE49-F238E27FC236}">
                <a16:creationId xmlns:a16="http://schemas.microsoft.com/office/drawing/2014/main" id="{3B016B4F-A9AA-F3E6-4DBA-D76EAA9BE01B}"/>
              </a:ext>
            </a:extLst>
          </p:cNvPr>
          <p:cNvSpPr txBox="1"/>
          <p:nvPr/>
        </p:nvSpPr>
        <p:spPr>
          <a:xfrm>
            <a:off x="247051" y="3032437"/>
            <a:ext cx="6622685"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t>A measure of how mixed classes are in a region</a:t>
            </a:r>
          </a:p>
          <a:p>
            <a:pPr marL="285750" indent="-285750">
              <a:buFont typeface="Arial" panose="020B0604020202020204" pitchFamily="34" charset="0"/>
              <a:buChar char="•"/>
            </a:pPr>
            <a:r>
              <a:rPr lang="en-US" sz="2000" dirty="0"/>
              <a:t>Probability of being correctly assigned * probability of misclassification for each class</a:t>
            </a:r>
          </a:p>
          <a:p>
            <a:pPr marL="285750" indent="-285750">
              <a:buFont typeface="Arial" panose="020B0604020202020204" pitchFamily="34" charset="0"/>
              <a:buChar char="•"/>
            </a:pPr>
            <a:r>
              <a:rPr lang="en-US" sz="2000" dirty="0"/>
              <a:t>Minimum value = 0 when node is pure</a:t>
            </a:r>
          </a:p>
          <a:p>
            <a:pPr marL="285750" indent="-285750">
              <a:buFont typeface="Arial" panose="020B0604020202020204" pitchFamily="34" charset="0"/>
              <a:buChar char="•"/>
            </a:pPr>
            <a:r>
              <a:rPr lang="en-US" sz="2000" dirty="0"/>
              <a:t>Maximum value = 0.5 (probability of two classes are the same)</a:t>
            </a:r>
          </a:p>
        </p:txBody>
      </p:sp>
      <p:pic>
        <p:nvPicPr>
          <p:cNvPr id="9" name="Picture 8">
            <a:extLst>
              <a:ext uri="{FF2B5EF4-FFF2-40B4-BE49-F238E27FC236}">
                <a16:creationId xmlns:a16="http://schemas.microsoft.com/office/drawing/2014/main" id="{E7AD8F8B-D4E2-4FCA-B644-420B75BFFEAA}"/>
              </a:ext>
            </a:extLst>
          </p:cNvPr>
          <p:cNvPicPr>
            <a:picLocks noChangeAspect="1"/>
          </p:cNvPicPr>
          <p:nvPr/>
        </p:nvPicPr>
        <p:blipFill>
          <a:blip r:embed="rId3"/>
          <a:srcRect/>
          <a:stretch>
            <a:fillRect/>
          </a:stretch>
        </p:blipFill>
        <p:spPr bwMode="auto">
          <a:xfrm>
            <a:off x="6869736" y="1444314"/>
            <a:ext cx="4762500" cy="476250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9D4462D-1389-CDFD-88F2-4D32ABE73588}"/>
                  </a:ext>
                </a:extLst>
              </p:cNvPr>
              <p:cNvSpPr txBox="1"/>
              <p:nvPr/>
            </p:nvSpPr>
            <p:spPr>
              <a:xfrm>
                <a:off x="1545020" y="2322780"/>
                <a:ext cx="3419847" cy="533288"/>
              </a:xfrm>
              <a:prstGeom prst="rect">
                <a:avLst/>
              </a:prstGeom>
              <a:noFill/>
            </p:spPr>
            <p:txBody>
              <a:bodyPr wrap="none" rtlCol="0">
                <a:spAutoFit/>
              </a:bodyPr>
              <a:lstStyle/>
              <a:p>
                <a:r>
                  <a:rPr lang="en-US" sz="2800" dirty="0"/>
                  <a:t>Gini(P) = 1- </a:t>
                </a:r>
                <a14:m>
                  <m:oMath xmlns:m="http://schemas.openxmlformats.org/officeDocument/2006/math">
                    <m:nary>
                      <m:naryPr>
                        <m:chr m:val="∑"/>
                        <m:ctrlPr>
                          <a:rPr lang="en-US" sz="2800" i="1" smtClean="0">
                            <a:latin typeface="Cambria Math" panose="02040503050406030204" pitchFamily="18" charset="0"/>
                          </a:rPr>
                        </m:ctrlPr>
                      </m:naryPr>
                      <m:sub>
                        <m:r>
                          <m:rPr>
                            <m:brk m:alnAt="23"/>
                          </m:rPr>
                          <a:rPr lang="en-US" sz="2800" b="0" i="1" smtClean="0">
                            <a:latin typeface="Cambria Math" panose="02040503050406030204" pitchFamily="18" charset="0"/>
                          </a:rPr>
                          <m:t>𝑖</m:t>
                        </m:r>
                        <m:r>
                          <a:rPr lang="en-US" sz="2800" b="0" i="1" smtClean="0">
                            <a:latin typeface="Cambria Math" panose="02040503050406030204" pitchFamily="18" charset="0"/>
                          </a:rPr>
                          <m:t>=1</m:t>
                        </m:r>
                      </m:sub>
                      <m:sup>
                        <m:r>
                          <a:rPr lang="en-US" sz="2800" b="0" i="1" smtClean="0">
                            <a:latin typeface="Cambria Math" panose="02040503050406030204" pitchFamily="18" charset="0"/>
                          </a:rPr>
                          <m:t>𝑛</m:t>
                        </m:r>
                      </m:sup>
                      <m:e>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𝑖</m:t>
                                    </m:r>
                                  </m:sub>
                                </m:sSub>
                              </m:e>
                            </m:d>
                          </m:e>
                          <m:sup>
                            <m:r>
                              <a:rPr lang="en-US" sz="2800" b="0" i="1" smtClean="0">
                                <a:latin typeface="Cambria Math" panose="02040503050406030204" pitchFamily="18" charset="0"/>
                              </a:rPr>
                              <m:t>2</m:t>
                            </m:r>
                          </m:sup>
                        </m:sSup>
                      </m:e>
                    </m:nary>
                  </m:oMath>
                </a14:m>
                <a:endParaRPr lang="en-US" sz="2800" dirty="0"/>
              </a:p>
            </p:txBody>
          </p:sp>
        </mc:Choice>
        <mc:Fallback xmlns="">
          <p:sp>
            <p:nvSpPr>
              <p:cNvPr id="10" name="TextBox 9">
                <a:extLst>
                  <a:ext uri="{FF2B5EF4-FFF2-40B4-BE49-F238E27FC236}">
                    <a16:creationId xmlns:a16="http://schemas.microsoft.com/office/drawing/2014/main" id="{F9D4462D-1389-CDFD-88F2-4D32ABE73588}"/>
                  </a:ext>
                </a:extLst>
              </p:cNvPr>
              <p:cNvSpPr txBox="1">
                <a:spLocks noRot="1" noChangeAspect="1" noMove="1" noResize="1" noEditPoints="1" noAdjustHandles="1" noChangeArrowheads="1" noChangeShapeType="1" noTextEdit="1"/>
              </p:cNvSpPr>
              <p:nvPr/>
            </p:nvSpPr>
            <p:spPr>
              <a:xfrm>
                <a:off x="1545020" y="2322780"/>
                <a:ext cx="3419847" cy="533288"/>
              </a:xfrm>
              <a:prstGeom prst="rect">
                <a:avLst/>
              </a:prstGeom>
              <a:blipFill>
                <a:blip r:embed="rId4"/>
                <a:stretch>
                  <a:fillRect l="-3704" t="-118182" b="-181818"/>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525337F9-7481-31B2-20AB-8F7F72924F45}"/>
              </a:ext>
            </a:extLst>
          </p:cNvPr>
          <p:cNvSpPr txBox="1"/>
          <p:nvPr/>
        </p:nvSpPr>
        <p:spPr>
          <a:xfrm>
            <a:off x="1368530" y="1570242"/>
            <a:ext cx="4379725" cy="523220"/>
          </a:xfrm>
          <a:prstGeom prst="rect">
            <a:avLst/>
          </a:prstGeom>
          <a:noFill/>
        </p:spPr>
        <p:txBody>
          <a:bodyPr wrap="none" rtlCol="0">
            <a:spAutoFit/>
          </a:bodyPr>
          <a:lstStyle/>
          <a:p>
            <a:r>
              <a:rPr lang="en-US" sz="2800" dirty="0"/>
              <a:t>Gini(P) = </a:t>
            </a:r>
            <a:r>
              <a:rPr lang="en-US" sz="2800" dirty="0" err="1"/>
              <a:t>p₁p</a:t>
            </a:r>
            <a:r>
              <a:rPr lang="en-US" sz="2800" dirty="0"/>
              <a:t>₂ + </a:t>
            </a:r>
            <a:r>
              <a:rPr lang="en-US" sz="2800" dirty="0" err="1"/>
              <a:t>p₂p</a:t>
            </a:r>
            <a:r>
              <a:rPr lang="en-US" sz="2800" dirty="0"/>
              <a:t>₁ = 2p₁p₂</a:t>
            </a:r>
          </a:p>
        </p:txBody>
      </p:sp>
      <p:sp>
        <p:nvSpPr>
          <p:cNvPr id="12" name="TextBox 11">
            <a:extLst>
              <a:ext uri="{FF2B5EF4-FFF2-40B4-BE49-F238E27FC236}">
                <a16:creationId xmlns:a16="http://schemas.microsoft.com/office/drawing/2014/main" id="{5787AC1D-A311-AC0B-7977-4118276D404D}"/>
              </a:ext>
            </a:extLst>
          </p:cNvPr>
          <p:cNvSpPr txBox="1"/>
          <p:nvPr/>
        </p:nvSpPr>
        <p:spPr>
          <a:xfrm>
            <a:off x="1145101" y="1299295"/>
            <a:ext cx="4980531" cy="369332"/>
          </a:xfrm>
          <a:prstGeom prst="rect">
            <a:avLst/>
          </a:prstGeom>
          <a:noFill/>
        </p:spPr>
        <p:txBody>
          <a:bodyPr wrap="none" rtlCol="0">
            <a:spAutoFit/>
          </a:bodyPr>
          <a:lstStyle/>
          <a:p>
            <a:r>
              <a:rPr lang="en-US" dirty="0"/>
              <a:t>For two classes with class proportions p</a:t>
            </a:r>
            <a:r>
              <a:rPr lang="en-US" baseline="-25000" dirty="0"/>
              <a:t>1</a:t>
            </a:r>
            <a:r>
              <a:rPr lang="en-US" dirty="0"/>
              <a:t> and p</a:t>
            </a:r>
            <a:r>
              <a:rPr lang="en-US" baseline="-25000" dirty="0"/>
              <a:t>2</a:t>
            </a:r>
            <a:r>
              <a:rPr lang="en-US" dirty="0"/>
              <a:t>:</a:t>
            </a:r>
          </a:p>
        </p:txBody>
      </p:sp>
      <p:cxnSp>
        <p:nvCxnSpPr>
          <p:cNvPr id="4" name="Straight Connector 3">
            <a:extLst>
              <a:ext uri="{FF2B5EF4-FFF2-40B4-BE49-F238E27FC236}">
                <a16:creationId xmlns:a16="http://schemas.microsoft.com/office/drawing/2014/main" id="{FB6314C5-A087-21C0-012A-0EB4D5767B3E}"/>
              </a:ext>
            </a:extLst>
          </p:cNvPr>
          <p:cNvCxnSpPr>
            <a:cxnSpLocks/>
          </p:cNvCxnSpPr>
          <p:nvPr/>
        </p:nvCxnSpPr>
        <p:spPr>
          <a:xfrm flipH="1">
            <a:off x="7256834" y="3608962"/>
            <a:ext cx="437540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3A98CDBF-9911-0602-C3A9-79CD7DF512BC}"/>
              </a:ext>
            </a:extLst>
          </p:cNvPr>
          <p:cNvCxnSpPr>
            <a:cxnSpLocks/>
          </p:cNvCxnSpPr>
          <p:nvPr/>
        </p:nvCxnSpPr>
        <p:spPr>
          <a:xfrm flipV="1">
            <a:off x="9630383" y="3608962"/>
            <a:ext cx="0" cy="22665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7904A90-3F86-3D35-C92C-66B45A4BB6B2}"/>
              </a:ext>
            </a:extLst>
          </p:cNvPr>
          <p:cNvCxnSpPr>
            <a:cxnSpLocks/>
          </p:cNvCxnSpPr>
          <p:nvPr/>
        </p:nvCxnSpPr>
        <p:spPr>
          <a:xfrm flipH="1">
            <a:off x="9630383" y="4426085"/>
            <a:ext cx="200185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780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0BDB-73F6-DA9F-3A12-2CD0E8B798DC}"/>
              </a:ext>
            </a:extLst>
          </p:cNvPr>
          <p:cNvSpPr>
            <a:spLocks noGrp="1"/>
          </p:cNvSpPr>
          <p:nvPr>
            <p:ph type="title"/>
          </p:nvPr>
        </p:nvSpPr>
        <p:spPr/>
        <p:txBody>
          <a:bodyPr/>
          <a:lstStyle/>
          <a:p>
            <a:r>
              <a:rPr lang="en-US" dirty="0"/>
              <a:t>Logistic regression vs decision trees</a:t>
            </a:r>
          </a:p>
        </p:txBody>
      </p:sp>
      <p:sp>
        <p:nvSpPr>
          <p:cNvPr id="3" name="Content Placeholder 2">
            <a:extLst>
              <a:ext uri="{FF2B5EF4-FFF2-40B4-BE49-F238E27FC236}">
                <a16:creationId xmlns:a16="http://schemas.microsoft.com/office/drawing/2014/main" id="{241FBF21-2429-ED44-694C-407EB710B2CF}"/>
              </a:ext>
            </a:extLst>
          </p:cNvPr>
          <p:cNvSpPr>
            <a:spLocks noGrp="1"/>
          </p:cNvSpPr>
          <p:nvPr>
            <p:ph idx="1"/>
          </p:nvPr>
        </p:nvSpPr>
        <p:spPr>
          <a:xfrm>
            <a:off x="219550" y="1164312"/>
            <a:ext cx="5729305" cy="4991630"/>
          </a:xfrm>
        </p:spPr>
        <p:txBody>
          <a:bodyPr/>
          <a:lstStyle/>
          <a:p>
            <a:r>
              <a:rPr lang="en-US" dirty="0"/>
              <a:t>Logistic regression</a:t>
            </a:r>
          </a:p>
          <a:p>
            <a:pPr lvl="1"/>
            <a:r>
              <a:rPr lang="en-US" dirty="0"/>
              <a:t>Smooth linear or curved boundaries</a:t>
            </a:r>
          </a:p>
          <a:p>
            <a:pPr lvl="1"/>
            <a:r>
              <a:rPr lang="en-US" dirty="0"/>
              <a:t>Good for small datasets</a:t>
            </a:r>
          </a:p>
          <a:p>
            <a:pPr lvl="1"/>
            <a:r>
              <a:rPr lang="en-US" dirty="0"/>
              <a:t>Can use feature engineering to make non-linear features (like circle boundary)</a:t>
            </a:r>
          </a:p>
        </p:txBody>
      </p:sp>
      <p:sp>
        <p:nvSpPr>
          <p:cNvPr id="4" name="Content Placeholder 2">
            <a:extLst>
              <a:ext uri="{FF2B5EF4-FFF2-40B4-BE49-F238E27FC236}">
                <a16:creationId xmlns:a16="http://schemas.microsoft.com/office/drawing/2014/main" id="{8DCC913D-0A87-D16B-32C9-93FAED771C7C}"/>
              </a:ext>
            </a:extLst>
          </p:cNvPr>
          <p:cNvSpPr txBox="1">
            <a:spLocks/>
          </p:cNvSpPr>
          <p:nvPr/>
        </p:nvSpPr>
        <p:spPr>
          <a:xfrm>
            <a:off x="6243145" y="1164312"/>
            <a:ext cx="5729305" cy="49916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Decision trees</a:t>
            </a:r>
          </a:p>
          <a:p>
            <a:pPr lvl="1"/>
            <a:r>
              <a:rPr lang="en-US" dirty="0"/>
              <a:t>Complex, nonlinear interactions between features</a:t>
            </a:r>
          </a:p>
          <a:p>
            <a:pPr lvl="1"/>
            <a:r>
              <a:rPr lang="en-US" dirty="0"/>
              <a:t>No feature engineering needed</a:t>
            </a:r>
          </a:p>
          <a:p>
            <a:pPr lvl="1"/>
            <a:r>
              <a:rPr lang="en-US" dirty="0"/>
              <a:t>Easy to interpret</a:t>
            </a:r>
          </a:p>
          <a:p>
            <a:pPr lvl="1"/>
            <a:r>
              <a:rPr lang="en-US" dirty="0"/>
              <a:t>Easy to overfit to your data; needs more data to avoid this</a:t>
            </a:r>
          </a:p>
        </p:txBody>
      </p:sp>
    </p:spTree>
    <p:extLst>
      <p:ext uri="{BB962C8B-B14F-4D97-AF65-F5344CB8AC3E}">
        <p14:creationId xmlns:p14="http://schemas.microsoft.com/office/powerpoint/2010/main" val="1430601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8C1B-EA21-88ED-37EB-8A461F5E8F76}"/>
              </a:ext>
            </a:extLst>
          </p:cNvPr>
          <p:cNvSpPr>
            <a:spLocks noGrp="1"/>
          </p:cNvSpPr>
          <p:nvPr>
            <p:ph type="title"/>
          </p:nvPr>
        </p:nvSpPr>
        <p:spPr/>
        <p:txBody>
          <a:bodyPr/>
          <a:lstStyle/>
          <a:p>
            <a:r>
              <a:rPr lang="en-US" dirty="0"/>
              <a:t>Using </a:t>
            </a:r>
            <a:r>
              <a:rPr lang="en-US"/>
              <a:t>sci-kit learn</a:t>
            </a:r>
            <a:endParaRPr lang="en-US" dirty="0"/>
          </a:p>
        </p:txBody>
      </p:sp>
      <p:sp>
        <p:nvSpPr>
          <p:cNvPr id="3" name="Content Placeholder 2">
            <a:extLst>
              <a:ext uri="{FF2B5EF4-FFF2-40B4-BE49-F238E27FC236}">
                <a16:creationId xmlns:a16="http://schemas.microsoft.com/office/drawing/2014/main" id="{3E42B4E6-760D-96ED-E892-7E50BDEDC06A}"/>
              </a:ext>
            </a:extLst>
          </p:cNvPr>
          <p:cNvSpPr>
            <a:spLocks noGrp="1"/>
          </p:cNvSpPr>
          <p:nvPr>
            <p:ph idx="1"/>
          </p:nvPr>
        </p:nvSpPr>
        <p:spPr>
          <a:xfrm>
            <a:off x="150221" y="1416510"/>
            <a:ext cx="10515600" cy="3747272"/>
          </a:xfrm>
        </p:spPr>
        <p:txBody>
          <a:bodyPr>
            <a:normAutofit/>
          </a:bodyPr>
          <a:lstStyle/>
          <a:p>
            <a:pPr marL="0" indent="0">
              <a:buNone/>
            </a:pPr>
            <a:r>
              <a:rPr lang="en-US" dirty="0" err="1">
                <a:cs typeface="Consolas" panose="020B0609020204030204" pitchFamily="49" charset="0"/>
              </a:rPr>
              <a:t>conda</a:t>
            </a:r>
            <a:r>
              <a:rPr lang="en-US" dirty="0">
                <a:cs typeface="Consolas" panose="020B0609020204030204" pitchFamily="49" charset="0"/>
              </a:rPr>
              <a:t> activate BME2315</a:t>
            </a:r>
          </a:p>
          <a:p>
            <a:pPr marL="0" indent="0">
              <a:buNone/>
            </a:pPr>
            <a:r>
              <a:rPr lang="en-US" dirty="0">
                <a:cs typeface="Consolas" panose="020B0609020204030204" pitchFamily="49" charset="0"/>
              </a:rPr>
              <a:t>pip install scikit-learn</a:t>
            </a:r>
          </a:p>
          <a:p>
            <a:pPr marL="0" indent="0">
              <a:buNone/>
            </a:pPr>
            <a:endParaRPr lang="en-US" dirty="0">
              <a:cs typeface="Consolas" panose="020B0609020204030204" pitchFamily="49" charset="0"/>
            </a:endParaRPr>
          </a:p>
          <a:p>
            <a:pPr marL="0" indent="0">
              <a:buNone/>
            </a:pPr>
            <a:r>
              <a:rPr lang="en-US" dirty="0">
                <a:cs typeface="Consolas" panose="020B0609020204030204" pitchFamily="49" charset="0"/>
              </a:rPr>
              <a:t>from </a:t>
            </a:r>
            <a:r>
              <a:rPr lang="en-US" dirty="0" err="1">
                <a:cs typeface="Consolas" panose="020B0609020204030204" pitchFamily="49" charset="0"/>
              </a:rPr>
              <a:t>sklearn.linear_model</a:t>
            </a:r>
            <a:r>
              <a:rPr lang="en-US" dirty="0">
                <a:cs typeface="Consolas" panose="020B0609020204030204" pitchFamily="49" charset="0"/>
              </a:rPr>
              <a:t> import </a:t>
            </a:r>
            <a:r>
              <a:rPr lang="en-US" dirty="0" err="1">
                <a:cs typeface="Consolas" panose="020B0609020204030204" pitchFamily="49" charset="0"/>
              </a:rPr>
              <a:t>LinearRegression</a:t>
            </a:r>
            <a:endParaRPr lang="en-US" dirty="0">
              <a:cs typeface="Consolas" panose="020B0609020204030204" pitchFamily="49" charset="0"/>
            </a:endParaRPr>
          </a:p>
          <a:p>
            <a:pPr marL="0" indent="0">
              <a:buNone/>
            </a:pPr>
            <a:r>
              <a:rPr lang="en-US" dirty="0">
                <a:cs typeface="Consolas" panose="020B0609020204030204" pitchFamily="49" charset="0"/>
              </a:rPr>
              <a:t>from </a:t>
            </a:r>
            <a:r>
              <a:rPr lang="en-US" dirty="0" err="1">
                <a:cs typeface="Consolas" panose="020B0609020204030204" pitchFamily="49" charset="0"/>
              </a:rPr>
              <a:t>sklearn.linear_model</a:t>
            </a:r>
            <a:r>
              <a:rPr lang="en-US" dirty="0">
                <a:cs typeface="Consolas" panose="020B0609020204030204" pitchFamily="49" charset="0"/>
              </a:rPr>
              <a:t> import </a:t>
            </a:r>
            <a:r>
              <a:rPr lang="en-US" dirty="0" err="1">
                <a:cs typeface="Consolas" panose="020B0609020204030204" pitchFamily="49" charset="0"/>
              </a:rPr>
              <a:t>LogisticRegression</a:t>
            </a:r>
            <a:endParaRPr lang="en-US" dirty="0">
              <a:cs typeface="Consolas" panose="020B0609020204030204" pitchFamily="49" charset="0"/>
            </a:endParaRPr>
          </a:p>
          <a:p>
            <a:pPr marL="0" indent="0">
              <a:buNone/>
            </a:pPr>
            <a:r>
              <a:rPr lang="en-US" dirty="0">
                <a:effectLst/>
              </a:rPr>
              <a:t>from </a:t>
            </a:r>
            <a:r>
              <a:rPr lang="en-US" dirty="0" err="1">
                <a:effectLst/>
              </a:rPr>
              <a:t>sklearn.tree</a:t>
            </a:r>
            <a:r>
              <a:rPr lang="en-US" dirty="0">
                <a:effectLst/>
              </a:rPr>
              <a:t> import </a:t>
            </a:r>
            <a:r>
              <a:rPr lang="en-US" dirty="0" err="1">
                <a:effectLst/>
              </a:rPr>
              <a:t>DecisionTreeClassifier</a:t>
            </a:r>
            <a:endParaRPr lang="en-US" dirty="0">
              <a:cs typeface="Consolas" panose="020B0609020204030204" pitchFamily="49" charset="0"/>
            </a:endParaRPr>
          </a:p>
          <a:p>
            <a:pPr marL="0" indent="0">
              <a:buNone/>
            </a:pPr>
            <a:endParaRPr lang="en-US" dirty="0">
              <a:cs typeface="Consolas" panose="020B0609020204030204" pitchFamily="49" charset="0"/>
            </a:endParaRPr>
          </a:p>
        </p:txBody>
      </p:sp>
      <p:sp>
        <p:nvSpPr>
          <p:cNvPr id="5" name="TextBox 4">
            <a:extLst>
              <a:ext uri="{FF2B5EF4-FFF2-40B4-BE49-F238E27FC236}">
                <a16:creationId xmlns:a16="http://schemas.microsoft.com/office/drawing/2014/main" id="{73F852FF-9E65-BED3-1031-DF396EC59634}"/>
              </a:ext>
            </a:extLst>
          </p:cNvPr>
          <p:cNvSpPr txBox="1"/>
          <p:nvPr/>
        </p:nvSpPr>
        <p:spPr>
          <a:xfrm>
            <a:off x="150221" y="5934670"/>
            <a:ext cx="10208623" cy="923330"/>
          </a:xfrm>
          <a:prstGeom prst="rect">
            <a:avLst/>
          </a:prstGeom>
          <a:noFill/>
        </p:spPr>
        <p:txBody>
          <a:bodyPr wrap="square">
            <a:spAutoFit/>
          </a:bodyPr>
          <a:lstStyle/>
          <a:p>
            <a:endParaRPr lang="en-US" dirty="0"/>
          </a:p>
          <a:p>
            <a:r>
              <a:rPr lang="en-US" dirty="0">
                <a:hlinkClick r:id="rId2"/>
              </a:rPr>
              <a:t>https://scikit-learn.org/stable/modules/generated/sklearn.linear_model.LinearRegression.html</a:t>
            </a:r>
            <a:endParaRPr lang="en-US" dirty="0"/>
          </a:p>
          <a:p>
            <a:endParaRPr lang="en-US" dirty="0"/>
          </a:p>
        </p:txBody>
      </p:sp>
      <p:sp>
        <p:nvSpPr>
          <p:cNvPr id="6" name="TextBox 5">
            <a:extLst>
              <a:ext uri="{FF2B5EF4-FFF2-40B4-BE49-F238E27FC236}">
                <a16:creationId xmlns:a16="http://schemas.microsoft.com/office/drawing/2014/main" id="{F39F5C17-DB5C-93FB-248C-AB0FF1A86D68}"/>
              </a:ext>
            </a:extLst>
          </p:cNvPr>
          <p:cNvSpPr txBox="1"/>
          <p:nvPr/>
        </p:nvSpPr>
        <p:spPr>
          <a:xfrm>
            <a:off x="-1" y="999836"/>
            <a:ext cx="6252518" cy="369332"/>
          </a:xfrm>
          <a:prstGeom prst="rect">
            <a:avLst/>
          </a:prstGeom>
          <a:noFill/>
        </p:spPr>
        <p:txBody>
          <a:bodyPr wrap="square">
            <a:spAutoFit/>
          </a:bodyPr>
          <a:lstStyle/>
          <a:p>
            <a:r>
              <a:rPr lang="en-US" dirty="0"/>
              <a:t>Check out the User Guide on </a:t>
            </a:r>
            <a:r>
              <a:rPr lang="en-US" dirty="0" err="1"/>
              <a:t>sklearn</a:t>
            </a:r>
            <a:r>
              <a:rPr lang="en-US" dirty="0"/>
              <a:t> website!</a:t>
            </a:r>
          </a:p>
        </p:txBody>
      </p:sp>
    </p:spTree>
    <p:extLst>
      <p:ext uri="{BB962C8B-B14F-4D97-AF65-F5344CB8AC3E}">
        <p14:creationId xmlns:p14="http://schemas.microsoft.com/office/powerpoint/2010/main" val="2293614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0F47E-4A36-F4F9-D458-F130E9910090}"/>
              </a:ext>
            </a:extLst>
          </p:cNvPr>
          <p:cNvSpPr>
            <a:spLocks noGrp="1"/>
          </p:cNvSpPr>
          <p:nvPr>
            <p:ph type="title"/>
          </p:nvPr>
        </p:nvSpPr>
        <p:spPr/>
        <p:txBody>
          <a:bodyPr/>
          <a:lstStyle/>
          <a:p>
            <a:r>
              <a:rPr lang="en-US" dirty="0"/>
              <a:t>In class work time on your projects</a:t>
            </a:r>
          </a:p>
        </p:txBody>
      </p:sp>
      <p:sp>
        <p:nvSpPr>
          <p:cNvPr id="3" name="Content Placeholder 2">
            <a:extLst>
              <a:ext uri="{FF2B5EF4-FFF2-40B4-BE49-F238E27FC236}">
                <a16:creationId xmlns:a16="http://schemas.microsoft.com/office/drawing/2014/main" id="{76FB434B-47F5-B39D-6C62-29D29E522C13}"/>
              </a:ext>
            </a:extLst>
          </p:cNvPr>
          <p:cNvSpPr>
            <a:spLocks noGrp="1"/>
          </p:cNvSpPr>
          <p:nvPr>
            <p:ph idx="1"/>
          </p:nvPr>
        </p:nvSpPr>
        <p:spPr>
          <a:xfrm>
            <a:off x="135466" y="1185332"/>
            <a:ext cx="9894151" cy="5020485"/>
          </a:xfrm>
        </p:spPr>
        <p:txBody>
          <a:bodyPr>
            <a:normAutofit lnSpcReduction="10000"/>
          </a:bodyPr>
          <a:lstStyle/>
          <a:p>
            <a:r>
              <a:rPr lang="en-US" dirty="0"/>
              <a:t>Based on your PCA visualizations, your project goal, and your chosen method, </a:t>
            </a:r>
            <a:r>
              <a:rPr lang="en-US" b="1" dirty="0">
                <a:solidFill>
                  <a:srgbClr val="FF0000"/>
                </a:solidFill>
              </a:rPr>
              <a:t>decide on a model to use</a:t>
            </a:r>
          </a:p>
          <a:p>
            <a:pPr lvl="1"/>
            <a:r>
              <a:rPr lang="en-US" dirty="0"/>
              <a:t>You will have a chance to make a better model next week, but feel free to ask for guidance on choosing a model!</a:t>
            </a:r>
          </a:p>
          <a:p>
            <a:r>
              <a:rPr lang="en-US" b="1" dirty="0">
                <a:solidFill>
                  <a:srgbClr val="FF0000"/>
                </a:solidFill>
              </a:rPr>
              <a:t>Fit your model </a:t>
            </a:r>
            <a:r>
              <a:rPr lang="en-US" dirty="0"/>
              <a:t>to your training dataset </a:t>
            </a:r>
          </a:p>
          <a:p>
            <a:r>
              <a:rPr lang="en-US" b="1" dirty="0">
                <a:solidFill>
                  <a:srgbClr val="FF0000"/>
                </a:solidFill>
              </a:rPr>
              <a:t>Predict the target variable</a:t>
            </a:r>
            <a:r>
              <a:rPr lang="en-US" dirty="0"/>
              <a:t> in the </a:t>
            </a:r>
            <a:r>
              <a:rPr lang="en-US" b="1" u="sng" dirty="0"/>
              <a:t>validation</a:t>
            </a:r>
            <a:r>
              <a:rPr lang="en-US" dirty="0"/>
              <a:t> dataset</a:t>
            </a:r>
          </a:p>
          <a:p>
            <a:r>
              <a:rPr lang="en-US" dirty="0"/>
              <a:t>Choose some </a:t>
            </a:r>
            <a:r>
              <a:rPr lang="en-US" b="1" dirty="0">
                <a:solidFill>
                  <a:srgbClr val="FF0000"/>
                </a:solidFill>
              </a:rPr>
              <a:t>metrics</a:t>
            </a:r>
            <a:r>
              <a:rPr lang="en-US" dirty="0"/>
              <a:t> to determine if your model is performing well on the validation dataset</a:t>
            </a:r>
          </a:p>
          <a:p>
            <a:pPr lvl="1"/>
            <a:r>
              <a:rPr lang="en-US" dirty="0"/>
              <a:t>Visualize them with a plot (ROC curve? Confusion matrix? Something else?)</a:t>
            </a:r>
          </a:p>
          <a:p>
            <a:pPr lvl="1"/>
            <a:r>
              <a:rPr lang="en-US" b="1" dirty="0">
                <a:solidFill>
                  <a:srgbClr val="FF0000"/>
                </a:solidFill>
              </a:rPr>
              <a:t>Report in-sample error </a:t>
            </a:r>
            <a:r>
              <a:rPr lang="en-US" dirty="0"/>
              <a:t>(on training set) and </a:t>
            </a:r>
            <a:r>
              <a:rPr lang="en-US" b="1" dirty="0">
                <a:solidFill>
                  <a:srgbClr val="FF0000"/>
                </a:solidFill>
              </a:rPr>
              <a:t>out-of-sample error </a:t>
            </a:r>
            <a:r>
              <a:rPr lang="en-US" dirty="0"/>
              <a:t>(on validation set) and write out your thought process &amp; </a:t>
            </a:r>
            <a:r>
              <a:rPr lang="en-US" b="1" dirty="0">
                <a:solidFill>
                  <a:srgbClr val="FF0000"/>
                </a:solidFill>
              </a:rPr>
              <a:t>conclusions</a:t>
            </a:r>
            <a:r>
              <a:rPr lang="en-US" dirty="0"/>
              <a:t>: is your model performing well?</a:t>
            </a:r>
          </a:p>
        </p:txBody>
      </p:sp>
      <p:sp>
        <p:nvSpPr>
          <p:cNvPr id="5" name="TextBox 4">
            <a:extLst>
              <a:ext uri="{FF2B5EF4-FFF2-40B4-BE49-F238E27FC236}">
                <a16:creationId xmlns:a16="http://schemas.microsoft.com/office/drawing/2014/main" id="{E1351E77-2A17-33A3-EE60-AC07A7AE5CB1}"/>
              </a:ext>
            </a:extLst>
          </p:cNvPr>
          <p:cNvSpPr txBox="1"/>
          <p:nvPr/>
        </p:nvSpPr>
        <p:spPr>
          <a:xfrm>
            <a:off x="10029617" y="1695209"/>
            <a:ext cx="2356237" cy="923330"/>
          </a:xfrm>
          <a:prstGeom prst="rect">
            <a:avLst/>
          </a:prstGeom>
          <a:noFill/>
        </p:spPr>
        <p:txBody>
          <a:bodyPr wrap="square" rtlCol="0">
            <a:spAutoFit/>
          </a:bodyPr>
          <a:lstStyle/>
          <a:p>
            <a:r>
              <a:rPr lang="en-US" dirty="0">
                <a:solidFill>
                  <a:srgbClr val="FF0000"/>
                </a:solidFill>
              </a:rPr>
              <a:t>3</a:t>
            </a:r>
            <a:r>
              <a:rPr lang="en-US" baseline="30000" dirty="0">
                <a:solidFill>
                  <a:srgbClr val="FF0000"/>
                </a:solidFill>
              </a:rPr>
              <a:t>rd</a:t>
            </a:r>
            <a:r>
              <a:rPr lang="en-US" dirty="0">
                <a:solidFill>
                  <a:srgbClr val="FF0000"/>
                </a:solidFill>
              </a:rPr>
              <a:t> check-in: All the red should be completed!</a:t>
            </a:r>
          </a:p>
        </p:txBody>
      </p:sp>
    </p:spTree>
    <p:extLst>
      <p:ext uri="{BB962C8B-B14F-4D97-AF65-F5344CB8AC3E}">
        <p14:creationId xmlns:p14="http://schemas.microsoft.com/office/powerpoint/2010/main" val="112590955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1816</TotalTime>
  <Words>1926</Words>
  <Application>Microsoft Macintosh PowerPoint</Application>
  <PresentationFormat>Widescreen</PresentationFormat>
  <Paragraphs>224</Paragraphs>
  <Slides>17</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Aptos Display</vt:lpstr>
      <vt:lpstr>Arial</vt:lpstr>
      <vt:lpstr>Calibri</vt:lpstr>
      <vt:lpstr>Cambria Math</vt:lpstr>
      <vt:lpstr>Century Gothic</vt:lpstr>
      <vt:lpstr>Times New Roman</vt:lpstr>
      <vt:lpstr>1_Office Theme</vt:lpstr>
      <vt:lpstr>Module 4  Lecture 5   Introduction to Machine Learning: Supervised Learning</vt:lpstr>
      <vt:lpstr>Where we are so far…</vt:lpstr>
      <vt:lpstr>Project check-in- in class</vt:lpstr>
      <vt:lpstr>Supervised learning methods</vt:lpstr>
      <vt:lpstr>Linear regression (2.0)</vt:lpstr>
      <vt:lpstr>Linear regression (2.0): Optimizing a cost function</vt:lpstr>
      <vt:lpstr>Linear regression (2.0): Gradient descent (optimization)</vt:lpstr>
      <vt:lpstr>Classification</vt:lpstr>
      <vt:lpstr>Logistic regression</vt:lpstr>
      <vt:lpstr>Decision boundary: where z=0</vt:lpstr>
      <vt:lpstr>Cost function  logistic loss function</vt:lpstr>
      <vt:lpstr>Decision tree classifier</vt:lpstr>
      <vt:lpstr>The gini coefficient for optimization</vt:lpstr>
      <vt:lpstr>The gini coefficient for optimization</vt:lpstr>
      <vt:lpstr>Logistic regression vs decision trees</vt:lpstr>
      <vt:lpstr>Using sci-kit learn</vt:lpstr>
      <vt:lpstr>In class work time on your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Cancer</dc:title>
  <dc:creator>Microsoft Office User</dc:creator>
  <cp:lastModifiedBy>Microsoft Office User</cp:lastModifiedBy>
  <cp:revision>304</cp:revision>
  <dcterms:created xsi:type="dcterms:W3CDTF">2025-10-13T17:07:27Z</dcterms:created>
  <dcterms:modified xsi:type="dcterms:W3CDTF">2026-04-22T16:28:18Z</dcterms:modified>
</cp:coreProperties>
</file>