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384" r:id="rId2"/>
    <p:sldId id="2147140275" r:id="rId3"/>
    <p:sldId id="2147140277" r:id="rId4"/>
    <p:sldId id="2147140276" r:id="rId5"/>
    <p:sldId id="425" r:id="rId6"/>
    <p:sldId id="587" r:id="rId7"/>
    <p:sldId id="2147140271" r:id="rId8"/>
    <p:sldId id="2147140270" r:id="rId9"/>
    <p:sldId id="2147140278" r:id="rId10"/>
    <p:sldId id="5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0"/>
    <p:restoredTop sz="85102"/>
  </p:normalViewPr>
  <p:slideViewPr>
    <p:cSldViewPr snapToGrid="0">
      <p:cViewPr varScale="1">
        <p:scale>
          <a:sx n="108" d="100"/>
          <a:sy n="108" d="100"/>
        </p:scale>
        <p:origin x="1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66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73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1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99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4/15/26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ftaliharris.com/blog/visualizing-k-means-clusterin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al29szz58jm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4869271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800" dirty="0"/>
              <a:t>Module 4 </a:t>
            </a:r>
            <a:br>
              <a:rPr lang="en-US" sz="4800" dirty="0"/>
            </a:br>
            <a:r>
              <a:rPr lang="en-US" sz="2400" dirty="0"/>
              <a:t>Lecture 4 </a:t>
            </a:r>
            <a:r>
              <a:rPr lang="en-US" sz="4800" dirty="0"/>
              <a:t> </a:t>
            </a:r>
            <a:br>
              <a:rPr lang="en-US" sz="4800" dirty="0"/>
            </a:br>
            <a:r>
              <a:rPr lang="en-US" sz="4800" dirty="0"/>
              <a:t>Introduction to Machine Learning:</a:t>
            </a:r>
            <a:br>
              <a:rPr lang="en-US" sz="4800" dirty="0"/>
            </a:br>
            <a:r>
              <a:rPr lang="en-US" sz="4800" dirty="0"/>
              <a:t>Clustering &amp; Supervised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E426-94E0-CC3C-99CD-7AD44491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so far…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6F0243D-DE36-E0AE-1FB3-51D21371E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87" y="1254609"/>
            <a:ext cx="8350790" cy="54864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400" b="1" strike="sngStrike" dirty="0"/>
              <a:t>STEP 1: Learn </a:t>
            </a:r>
            <a:r>
              <a:rPr lang="en-US" sz="2400" strike="sngStrike" dirty="0"/>
              <a:t>about cancer (and a specific cancer type if desired!)</a:t>
            </a:r>
          </a:p>
          <a:p>
            <a:pPr marL="0" lvl="0" indent="0">
              <a:buNone/>
            </a:pPr>
            <a:r>
              <a:rPr lang="en-US" sz="2400" b="1" strike="sngStrike" dirty="0"/>
              <a:t>STEP 2: Explore the data-set</a:t>
            </a:r>
            <a:r>
              <a:rPr lang="en-US" sz="2400" strike="sngStrike" dirty="0"/>
              <a:t> (you will be given one)</a:t>
            </a:r>
          </a:p>
          <a:p>
            <a:pPr marL="0" lvl="0" indent="0">
              <a:buNone/>
            </a:pPr>
            <a:r>
              <a:rPr lang="en-US" sz="2400" b="1" u="sng" dirty="0"/>
              <a:t>STEP 3: Ask a question </a:t>
            </a:r>
            <a:r>
              <a:rPr lang="en-US" sz="2400" u="sng" dirty="0"/>
              <a:t>related to the data set that you are curious about</a:t>
            </a:r>
          </a:p>
          <a:p>
            <a:pPr marL="0" indent="0">
              <a:buNone/>
            </a:pPr>
            <a:r>
              <a:rPr lang="en-US" sz="2400" b="1" u="sng" dirty="0"/>
              <a:t>STEP 4: Visualize the data </a:t>
            </a:r>
            <a:r>
              <a:rPr lang="en-US" sz="2400" u="sng" dirty="0"/>
              <a:t>with </a:t>
            </a:r>
            <a:r>
              <a:rPr lang="en-US" sz="2400" b="1" u="sng" dirty="0">
                <a:solidFill>
                  <a:schemeClr val="accent6"/>
                </a:solidFill>
              </a:rPr>
              <a:t>dimensionality</a:t>
            </a:r>
            <a:r>
              <a:rPr lang="en-US" sz="2400" u="sng" dirty="0"/>
              <a:t> </a:t>
            </a:r>
            <a:r>
              <a:rPr lang="en-US" sz="2400" b="1" u="sng" dirty="0">
                <a:solidFill>
                  <a:schemeClr val="accent6"/>
                </a:solidFill>
              </a:rPr>
              <a:t>reduction </a:t>
            </a:r>
            <a:r>
              <a:rPr lang="en-US" sz="2400" u="sng" dirty="0"/>
              <a:t>(unsupervised)</a:t>
            </a:r>
          </a:p>
          <a:p>
            <a:pPr marL="0" lvl="0" indent="0">
              <a:buNone/>
            </a:pPr>
            <a:r>
              <a:rPr lang="en-US" sz="2400" b="1" dirty="0"/>
              <a:t>STEP 5: Implement </a:t>
            </a:r>
            <a:r>
              <a:rPr lang="en-US" sz="2400" b="1" dirty="0">
                <a:solidFill>
                  <a:schemeClr val="accent6"/>
                </a:solidFill>
              </a:rPr>
              <a:t>clustering</a:t>
            </a:r>
            <a:r>
              <a:rPr lang="en-US" sz="2400" dirty="0"/>
              <a:t>, </a:t>
            </a:r>
            <a:r>
              <a:rPr lang="en-US" sz="2400" b="1" dirty="0">
                <a:solidFill>
                  <a:schemeClr val="accent6"/>
                </a:solidFill>
              </a:rPr>
              <a:t>regression</a:t>
            </a:r>
            <a:r>
              <a:rPr lang="en-US" sz="2400" dirty="0"/>
              <a:t>, or </a:t>
            </a:r>
            <a:r>
              <a:rPr lang="en-US" sz="2400" b="1" dirty="0">
                <a:solidFill>
                  <a:schemeClr val="accent6"/>
                </a:solidFill>
              </a:rPr>
              <a:t>classification</a:t>
            </a:r>
            <a:r>
              <a:rPr lang="en-US" sz="2400" dirty="0"/>
              <a:t> using Python/scikit-learn to answer the question (supervised)</a:t>
            </a:r>
          </a:p>
          <a:p>
            <a:pPr marL="0" lvl="0" indent="0">
              <a:buNone/>
            </a:pPr>
            <a:r>
              <a:rPr lang="en-US" sz="2400" b="1" dirty="0"/>
              <a:t>STEP 6: Verify and validate </a:t>
            </a:r>
            <a:r>
              <a:rPr lang="en-US" sz="2400" dirty="0"/>
              <a:t>the answer using </a:t>
            </a:r>
            <a:r>
              <a:rPr lang="en-US" sz="2400" b="1" dirty="0">
                <a:solidFill>
                  <a:schemeClr val="accent6"/>
                </a:solidFill>
              </a:rPr>
              <a:t>ML metrics</a:t>
            </a:r>
          </a:p>
          <a:p>
            <a:pPr marL="0" lvl="0" indent="0">
              <a:buNone/>
            </a:pPr>
            <a:r>
              <a:rPr lang="en-US" sz="2400" b="1" dirty="0"/>
              <a:t>STEP 7: Draw conclusions </a:t>
            </a:r>
            <a:r>
              <a:rPr lang="en-US" sz="2400" dirty="0"/>
              <a:t>and </a:t>
            </a:r>
            <a:r>
              <a:rPr lang="en-US" sz="2400" b="1" dirty="0"/>
              <a:t>reflect on the ethical implications</a:t>
            </a:r>
          </a:p>
          <a:p>
            <a:pPr marL="0" indent="0">
              <a:buNone/>
            </a:pPr>
            <a:r>
              <a:rPr lang="en-US" sz="2400" b="1" dirty="0"/>
              <a:t>STEP 8: Communicate </a:t>
            </a:r>
            <a:r>
              <a:rPr lang="en-US" sz="2400" dirty="0"/>
              <a:t>your question’s background, methods, conclusions, limitations, implications, and future work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2DC6D3-2497-0207-7A00-6549F57447C3}"/>
              </a:ext>
            </a:extLst>
          </p:cNvPr>
          <p:cNvGrpSpPr/>
          <p:nvPr/>
        </p:nvGrpSpPr>
        <p:grpSpPr>
          <a:xfrm>
            <a:off x="60803" y="1150909"/>
            <a:ext cx="397084" cy="1358475"/>
            <a:chOff x="13734" y="1484243"/>
            <a:chExt cx="397084" cy="135847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6A20F62-6D0E-6517-D9AF-8053B4205E0E}"/>
                </a:ext>
              </a:extLst>
            </p:cNvPr>
            <p:cNvCxnSpPr>
              <a:cxnSpLocks/>
            </p:cNvCxnSpPr>
            <p:nvPr/>
          </p:nvCxnSpPr>
          <p:spPr>
            <a:xfrm>
              <a:off x="410817" y="1484243"/>
              <a:ext cx="1" cy="1358475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53A9B0-EB35-495E-E0FF-2F15AB43A851}"/>
                </a:ext>
              </a:extLst>
            </p:cNvPr>
            <p:cNvSpPr txBox="1"/>
            <p:nvPr/>
          </p:nvSpPr>
          <p:spPr>
            <a:xfrm rot="16200000">
              <a:off x="-273044" y="1933957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EDE"/>
                  </a:solidFill>
                </a:rPr>
                <a:t>Week 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E3D9DC0-9993-7388-9E9C-43766A800C61}"/>
              </a:ext>
            </a:extLst>
          </p:cNvPr>
          <p:cNvGrpSpPr/>
          <p:nvPr/>
        </p:nvGrpSpPr>
        <p:grpSpPr>
          <a:xfrm>
            <a:off x="47071" y="2553892"/>
            <a:ext cx="410816" cy="1253067"/>
            <a:chOff x="2" y="3048000"/>
            <a:chExt cx="410816" cy="12530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D22F43-E5A7-F151-0D28-C18995A90EAC}"/>
                </a:ext>
              </a:extLst>
            </p:cNvPr>
            <p:cNvCxnSpPr>
              <a:cxnSpLocks/>
            </p:cNvCxnSpPr>
            <p:nvPr/>
          </p:nvCxnSpPr>
          <p:spPr>
            <a:xfrm>
              <a:off x="410818" y="3048000"/>
              <a:ext cx="0" cy="1253067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834264-83CF-1E40-2539-14E7456E9F99}"/>
                </a:ext>
              </a:extLst>
            </p:cNvPr>
            <p:cNvSpPr txBox="1"/>
            <p:nvPr/>
          </p:nvSpPr>
          <p:spPr>
            <a:xfrm rot="16200000">
              <a:off x="-286776" y="3379278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EDE"/>
                  </a:solidFill>
                </a:rPr>
                <a:t>Week 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B72CCB-CC79-F2B2-1974-373A3A0FDCB2}"/>
              </a:ext>
            </a:extLst>
          </p:cNvPr>
          <p:cNvGrpSpPr/>
          <p:nvPr/>
        </p:nvGrpSpPr>
        <p:grpSpPr>
          <a:xfrm>
            <a:off x="46126" y="3918584"/>
            <a:ext cx="410816" cy="949368"/>
            <a:chOff x="2" y="5002698"/>
            <a:chExt cx="410816" cy="94936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1487350-09AB-3E95-D4A1-98A0CCF250F7}"/>
                </a:ext>
              </a:extLst>
            </p:cNvPr>
            <p:cNvCxnSpPr>
              <a:cxnSpLocks/>
            </p:cNvCxnSpPr>
            <p:nvPr/>
          </p:nvCxnSpPr>
          <p:spPr>
            <a:xfrm>
              <a:off x="410818" y="5002698"/>
              <a:ext cx="0" cy="949368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48168F-D398-4CC0-7A59-22A824969B03}"/>
                </a:ext>
              </a:extLst>
            </p:cNvPr>
            <p:cNvSpPr txBox="1"/>
            <p:nvPr/>
          </p:nvSpPr>
          <p:spPr>
            <a:xfrm rot="16200000">
              <a:off x="-286776" y="5295957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EDE"/>
                  </a:solidFill>
                </a:rPr>
                <a:t>Week 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49E1ED-1E49-FA26-C0D3-59AB49724A9B}"/>
              </a:ext>
            </a:extLst>
          </p:cNvPr>
          <p:cNvGrpSpPr/>
          <p:nvPr/>
        </p:nvGrpSpPr>
        <p:grpSpPr>
          <a:xfrm>
            <a:off x="15724" y="5090112"/>
            <a:ext cx="430133" cy="1183109"/>
            <a:chOff x="-9655" y="4693331"/>
            <a:chExt cx="430133" cy="118310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0A40F9F-5917-A5DC-1356-64CF79D3A3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818" y="4693331"/>
              <a:ext cx="9660" cy="1183109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4D30B1-57DC-BD7A-3167-039A4B41AB8A}"/>
                </a:ext>
              </a:extLst>
            </p:cNvPr>
            <p:cNvSpPr txBox="1"/>
            <p:nvPr/>
          </p:nvSpPr>
          <p:spPr>
            <a:xfrm rot="16200000">
              <a:off x="-296433" y="5100219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EDE"/>
                  </a:solidFill>
                </a:rPr>
                <a:t>Week 4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9DB7E4C-32AD-9386-4505-505EE3D7D22D}"/>
              </a:ext>
            </a:extLst>
          </p:cNvPr>
          <p:cNvSpPr txBox="1"/>
          <p:nvPr/>
        </p:nvSpPr>
        <p:spPr>
          <a:xfrm>
            <a:off x="8727358" y="2400447"/>
            <a:ext cx="2409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trike="sngStrike" dirty="0">
                <a:solidFill>
                  <a:srgbClr val="FF0000"/>
                </a:solidFill>
              </a:rPr>
              <a:t>Due Friday April 10 midnight:</a:t>
            </a:r>
          </a:p>
          <a:p>
            <a:r>
              <a:rPr lang="en-US" sz="1400" strike="sngStrike" dirty="0">
                <a:solidFill>
                  <a:srgbClr val="FF0000"/>
                </a:solidFill>
              </a:rPr>
              <a:t>GitHub Check-in #1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FF4046-F430-B341-FBF3-A7489EE4D423}"/>
              </a:ext>
            </a:extLst>
          </p:cNvPr>
          <p:cNvSpPr txBox="1"/>
          <p:nvPr/>
        </p:nvSpPr>
        <p:spPr>
          <a:xfrm>
            <a:off x="8727358" y="3855345"/>
            <a:ext cx="2759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solidFill>
                  <a:srgbClr val="FF0000"/>
                </a:solidFill>
              </a:rPr>
              <a:t>Due SUNDAY APRIL 19 </a:t>
            </a:r>
            <a:r>
              <a:rPr lang="en-US" sz="1400" dirty="0">
                <a:solidFill>
                  <a:srgbClr val="FF0000"/>
                </a:solidFill>
              </a:rPr>
              <a:t>midnight:</a:t>
            </a:r>
          </a:p>
          <a:p>
            <a:r>
              <a:rPr lang="en-US" sz="1400" dirty="0">
                <a:solidFill>
                  <a:srgbClr val="FF0000"/>
                </a:solidFill>
              </a:rPr>
              <a:t>GitHub Check-in #2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7D041B-8AD2-72BF-CCAD-518F89A221C2}"/>
              </a:ext>
            </a:extLst>
          </p:cNvPr>
          <p:cNvSpPr txBox="1"/>
          <p:nvPr/>
        </p:nvSpPr>
        <p:spPr>
          <a:xfrm>
            <a:off x="8727358" y="4910388"/>
            <a:ext cx="2759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solidFill>
                  <a:srgbClr val="FF0000"/>
                </a:solidFill>
              </a:rPr>
              <a:t>Due SUNDAY APRIL 26</a:t>
            </a:r>
            <a:r>
              <a:rPr lang="en-US" sz="1400" dirty="0">
                <a:solidFill>
                  <a:srgbClr val="FF0000"/>
                </a:solidFill>
              </a:rPr>
              <a:t> midnight:</a:t>
            </a:r>
          </a:p>
          <a:p>
            <a:r>
              <a:rPr lang="en-US" sz="1400" dirty="0">
                <a:solidFill>
                  <a:srgbClr val="FF0000"/>
                </a:solidFill>
              </a:rPr>
              <a:t>GitHub Check-in #3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564E22-FF59-E6C2-E8DF-510018C67A1B}"/>
              </a:ext>
            </a:extLst>
          </p:cNvPr>
          <p:cNvSpPr txBox="1"/>
          <p:nvPr/>
        </p:nvSpPr>
        <p:spPr>
          <a:xfrm>
            <a:off x="8727358" y="5681667"/>
            <a:ext cx="32875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Due Tuesday May 5 midnight:</a:t>
            </a:r>
          </a:p>
          <a:p>
            <a:r>
              <a:rPr lang="en-US" sz="1400" dirty="0">
                <a:solidFill>
                  <a:srgbClr val="FF0000"/>
                </a:solidFill>
              </a:rPr>
              <a:t>Final Project</a:t>
            </a:r>
          </a:p>
          <a:p>
            <a:r>
              <a:rPr lang="en-US" sz="1400" dirty="0">
                <a:solidFill>
                  <a:srgbClr val="FF0000"/>
                </a:solidFill>
              </a:rPr>
              <a:t>Presentations: May 5 2pm (Final exam block)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AE9A1E-3295-9A62-AD77-FF4706B49D33}"/>
              </a:ext>
            </a:extLst>
          </p:cNvPr>
          <p:cNvSpPr txBox="1"/>
          <p:nvPr/>
        </p:nvSpPr>
        <p:spPr>
          <a:xfrm>
            <a:off x="8727358" y="3047243"/>
            <a:ext cx="2520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trike="sngStrike" dirty="0">
                <a:solidFill>
                  <a:srgbClr val="FF0000"/>
                </a:solidFill>
              </a:rPr>
              <a:t>Due Tuesday April 14 by class:</a:t>
            </a:r>
          </a:p>
          <a:p>
            <a:r>
              <a:rPr lang="en-US" sz="1400" strike="sngStrike" dirty="0">
                <a:solidFill>
                  <a:srgbClr val="FF0000"/>
                </a:solidFill>
              </a:rPr>
              <a:t>Video comprehension quiz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402D9C-69C4-86BB-3894-55D6DE42A16C}"/>
              </a:ext>
            </a:extLst>
          </p:cNvPr>
          <p:cNvSpPr txBox="1"/>
          <p:nvPr/>
        </p:nvSpPr>
        <p:spPr>
          <a:xfrm>
            <a:off x="8727358" y="1657028"/>
            <a:ext cx="26953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trike="sngStrike" dirty="0">
                <a:solidFill>
                  <a:srgbClr val="FF0000"/>
                </a:solidFill>
              </a:rPr>
              <a:t>Due Thursday April 9 by class:</a:t>
            </a:r>
          </a:p>
          <a:p>
            <a:r>
              <a:rPr lang="en-US" sz="1400" strike="sngStrike" dirty="0">
                <a:solidFill>
                  <a:srgbClr val="FF0000"/>
                </a:solidFill>
              </a:rPr>
              <a:t>Cancer Hallmark ABM simulations activity</a:t>
            </a:r>
          </a:p>
        </p:txBody>
      </p:sp>
    </p:spTree>
    <p:extLst>
      <p:ext uri="{BB962C8B-B14F-4D97-AF65-F5344CB8AC3E}">
        <p14:creationId xmlns:p14="http://schemas.microsoft.com/office/powerpoint/2010/main" val="120544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099F-902E-7772-5C4A-D4DA9974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from last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F1B8E-FB3C-F94C-B461-3F3D2FEB7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3045055" cy="38319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PCA</a:t>
            </a:r>
          </a:p>
          <a:p>
            <a:pPr>
              <a:buFontTx/>
              <a:buChar char="-"/>
            </a:pPr>
            <a:r>
              <a:rPr lang="en-US" sz="1800" dirty="0"/>
              <a:t>Find axes of highest variance(</a:t>
            </a:r>
            <a:r>
              <a:rPr lang="en-US" sz="1800" dirty="0" err="1">
                <a:solidFill>
                  <a:schemeClr val="accent6"/>
                </a:solidFill>
              </a:rPr>
              <a:t>pca.fit</a:t>
            </a:r>
            <a:r>
              <a:rPr lang="en-US" sz="1800" dirty="0">
                <a:solidFill>
                  <a:schemeClr val="accent6"/>
                </a:solidFill>
              </a:rPr>
              <a:t>()</a:t>
            </a:r>
            <a:r>
              <a:rPr lang="en-US" sz="1800" dirty="0"/>
              <a:t>)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and rotate the </a:t>
            </a:r>
            <a:r>
              <a:rPr lang="en-US" sz="1800" dirty="0" err="1"/>
              <a:t>datato</a:t>
            </a:r>
            <a:r>
              <a:rPr lang="en-US" sz="1800" dirty="0"/>
              <a:t> view it from the new axes (</a:t>
            </a:r>
            <a:r>
              <a:rPr lang="en-US" sz="1800" dirty="0" err="1">
                <a:solidFill>
                  <a:schemeClr val="accent6"/>
                </a:solidFill>
              </a:rPr>
              <a:t>pca.transform</a:t>
            </a:r>
            <a:r>
              <a:rPr lang="en-US" sz="1800" dirty="0">
                <a:solidFill>
                  <a:schemeClr val="accent6"/>
                </a:solidFill>
              </a:rPr>
              <a:t>()</a:t>
            </a:r>
            <a:r>
              <a:rPr lang="en-US" sz="1800" dirty="0"/>
              <a:t>)</a:t>
            </a:r>
          </a:p>
          <a:p>
            <a:pPr>
              <a:buFontTx/>
              <a:buChar char="-"/>
            </a:pPr>
            <a:r>
              <a:rPr lang="en-US" sz="1800" dirty="0"/>
              <a:t>Each new axis is meaningful and tells you something about the underlying patterns in the features</a:t>
            </a:r>
          </a:p>
        </p:txBody>
      </p:sp>
      <p:pic>
        <p:nvPicPr>
          <p:cNvPr id="4" name="Picture 2" descr="instantiate Scikit-Learn for Data Science">
            <a:extLst>
              <a:ext uri="{FF2B5EF4-FFF2-40B4-BE49-F238E27FC236}">
                <a16:creationId xmlns:a16="http://schemas.microsoft.com/office/drawing/2014/main" id="{FA659B63-BBB8-C0BE-2920-AC4590218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700" y="1716901"/>
            <a:ext cx="5047506" cy="38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6BA719-E079-5029-F1F2-5987E1A881C5}"/>
              </a:ext>
            </a:extLst>
          </p:cNvPr>
          <p:cNvSpPr txBox="1">
            <a:spLocks/>
          </p:cNvSpPr>
          <p:nvPr/>
        </p:nvSpPr>
        <p:spPr>
          <a:xfrm>
            <a:off x="3639980" y="1185333"/>
            <a:ext cx="3045055" cy="403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Manifold learning (UMAP)</a:t>
            </a:r>
          </a:p>
          <a:p>
            <a:r>
              <a:rPr lang="en-US" sz="1800" dirty="0"/>
              <a:t>Perform a </a:t>
            </a:r>
            <a:r>
              <a:rPr lang="en-US" sz="1800" i="1" dirty="0"/>
              <a:t>nonlinear</a:t>
            </a:r>
            <a:r>
              <a:rPr lang="en-US" sz="1800" dirty="0"/>
              <a:t> transformation by:</a:t>
            </a:r>
          </a:p>
          <a:p>
            <a:pPr lvl="1"/>
            <a:r>
              <a:rPr lang="en-US" sz="1400" dirty="0"/>
              <a:t>building a “fuzzy graph” that connects the neighbors in high-dimensional space</a:t>
            </a:r>
          </a:p>
          <a:p>
            <a:pPr lvl="1"/>
            <a:r>
              <a:rPr lang="en-US" sz="1400" dirty="0"/>
              <a:t>Figure out a good way to “smoosh” this graph into two dimensions that preserves the high-dimensional structure</a:t>
            </a:r>
          </a:p>
          <a:p>
            <a:r>
              <a:rPr lang="en-US" sz="1800" dirty="0"/>
              <a:t>Learns a manifold through the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64A93-2A4C-08BB-C0F2-C82584DD45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24" r="27094"/>
          <a:stretch>
            <a:fillRect/>
          </a:stretch>
        </p:blipFill>
        <p:spPr>
          <a:xfrm>
            <a:off x="497541" y="4665798"/>
            <a:ext cx="2057400" cy="2003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D2CC2C-CC68-5334-9F77-4A08DC82B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514" y="5017273"/>
            <a:ext cx="1732947" cy="17329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1DFA55-84F3-AEA6-0B6A-F3915B734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8753" y="4710061"/>
            <a:ext cx="1011990" cy="1011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56BA63-C894-02F2-CCF3-769A91AB5A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753" y="5846010"/>
            <a:ext cx="1011990" cy="101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63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7E8CE-7B97-EFE2-059A-2E1AFC02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PCA with </a:t>
            </a:r>
            <a:r>
              <a:rPr lang="en-US" dirty="0" err="1"/>
              <a:t>sklearn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D398E-C742-375A-0379-ACDA4FEDB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in_class_DR_clustering.ipynb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9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0092-5590-B626-B0F6-753F4706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clustering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DF44A7-8B3C-8D7D-6C02-C88D111E3D6A}"/>
              </a:ext>
            </a:extLst>
          </p:cNvPr>
          <p:cNvSpPr txBox="1">
            <a:spLocks/>
          </p:cNvSpPr>
          <p:nvPr/>
        </p:nvSpPr>
        <p:spPr>
          <a:xfrm>
            <a:off x="541617" y="1405731"/>
            <a:ext cx="4577035" cy="252654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Used when we want to find groups of commonality in the data</a:t>
            </a:r>
          </a:p>
          <a:p>
            <a:r>
              <a:rPr lang="en-US" dirty="0"/>
              <a:t>“Are there subgroups of small cell lung cancer based on the expression of key transcription factors?”</a:t>
            </a:r>
          </a:p>
          <a:p>
            <a:r>
              <a:rPr lang="en-US" dirty="0"/>
              <a:t>We need to tell the algorithm how many clusters to look for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D669F1-B633-E26A-3327-21307FC7E447}"/>
              </a:ext>
            </a:extLst>
          </p:cNvPr>
          <p:cNvSpPr txBox="1"/>
          <p:nvPr/>
        </p:nvSpPr>
        <p:spPr>
          <a:xfrm>
            <a:off x="327298" y="6319838"/>
            <a:ext cx="8486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https://www.naftaliharris.com/blog/visualizing-k-means-clustering/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A4A262-8774-8660-D69B-D30540EB1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1055814"/>
            <a:ext cx="5950503" cy="31206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A7394E-D239-5D3F-0E47-11E5401D8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3310" y="1635543"/>
            <a:ext cx="2293416" cy="27223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5B94F1-31A2-39AC-B8FD-A48E5F2C61BC}"/>
              </a:ext>
            </a:extLst>
          </p:cNvPr>
          <p:cNvSpPr txBox="1"/>
          <p:nvPr/>
        </p:nvSpPr>
        <p:spPr>
          <a:xfrm>
            <a:off x="327298" y="4295059"/>
            <a:ext cx="62517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Randomly place “centroids”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Assign each sample to the closest centroid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Move the centroids so they are actually in the middle of all the points assigned to them</a:t>
            </a:r>
          </a:p>
          <a:p>
            <a:r>
              <a:rPr lang="en-US" b="1" dirty="0"/>
              <a:t>Cost function</a:t>
            </a:r>
            <a:r>
              <a:rPr lang="en-US" dirty="0"/>
              <a:t>: minimize the mean distance (norm) between samples and centroids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845160-8908-F257-177F-40B2C15D87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632" y="4155888"/>
            <a:ext cx="2695575" cy="245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6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3A1C-450B-8A51-6121-0B40A570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clustering and DBSCAN</a:t>
            </a:r>
          </a:p>
        </p:txBody>
      </p:sp>
      <p:pic>
        <p:nvPicPr>
          <p:cNvPr id="1026" name="Picture 2" descr="MiniBatch KMeans, Affinity Propagation, MeanShift, Spectral Clustering, Ward, Agglomerative Clustering, DBSCAN, HDBSCAN, OPTICS, BIRCH, Gaussian Mixture">
            <a:extLst>
              <a:ext uri="{FF2B5EF4-FFF2-40B4-BE49-F238E27FC236}">
                <a16:creationId xmlns:a16="http://schemas.microsoft.com/office/drawing/2014/main" id="{E34BA139-866F-C1FA-F9CF-486F3D22B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51" y="1007395"/>
            <a:ext cx="9263062" cy="573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C7B249-5C9D-AF8B-0C70-EE846B6B5138}"/>
              </a:ext>
            </a:extLst>
          </p:cNvPr>
          <p:cNvSpPr/>
          <p:nvPr/>
        </p:nvSpPr>
        <p:spPr>
          <a:xfrm>
            <a:off x="3029639" y="1007395"/>
            <a:ext cx="824811" cy="585060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698B8C-B778-8651-1A61-2FC75BB70375}"/>
              </a:ext>
            </a:extLst>
          </p:cNvPr>
          <p:cNvSpPr/>
          <p:nvPr/>
        </p:nvSpPr>
        <p:spPr>
          <a:xfrm>
            <a:off x="7896171" y="1007393"/>
            <a:ext cx="824811" cy="585060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BAE68-876A-FD19-D922-6B2DA917FABE}"/>
              </a:ext>
            </a:extLst>
          </p:cNvPr>
          <p:cNvSpPr/>
          <p:nvPr/>
        </p:nvSpPr>
        <p:spPr>
          <a:xfrm>
            <a:off x="7071360" y="1007394"/>
            <a:ext cx="824811" cy="585060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5F7A4E2-C19E-8246-1DF1-1AE4EAD6A4E5}"/>
              </a:ext>
            </a:extLst>
          </p:cNvPr>
          <p:cNvSpPr txBox="1">
            <a:spLocks/>
          </p:cNvSpPr>
          <p:nvPr/>
        </p:nvSpPr>
        <p:spPr>
          <a:xfrm>
            <a:off x="178905" y="1405731"/>
            <a:ext cx="2526194" cy="51242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HC: group most similar samples and then groups of groups</a:t>
            </a:r>
          </a:p>
          <a:p>
            <a:r>
              <a:rPr lang="en-US" dirty="0"/>
              <a:t>DBSCAN: groups densely packed points while avoiding low-density regions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5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972814-A388-6A39-06D4-90FB27456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00" y="428625"/>
            <a:ext cx="7480300" cy="61341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589B328-EB96-20A1-B853-119002FB1C81}"/>
              </a:ext>
            </a:extLst>
          </p:cNvPr>
          <p:cNvSpPr txBox="1">
            <a:spLocks/>
          </p:cNvSpPr>
          <p:nvPr/>
        </p:nvSpPr>
        <p:spPr>
          <a:xfrm>
            <a:off x="190499" y="600075"/>
            <a:ext cx="3594101" cy="419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Hierarchical clustering and DBSCAN</a:t>
            </a:r>
          </a:p>
        </p:txBody>
      </p:sp>
    </p:spTree>
    <p:extLst>
      <p:ext uri="{BB962C8B-B14F-4D97-AF65-F5344CB8AC3E}">
        <p14:creationId xmlns:p14="http://schemas.microsoft.com/office/powerpoint/2010/main" val="2772205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58C1B-EA21-88ED-37EB-8A461F5E8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sci-kit learn via the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2B4E6-760D-96ED-E892-7E50BDEDC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07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conda</a:t>
            </a:r>
            <a:r>
              <a:rPr lang="en-US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activate BME2315</a:t>
            </a:r>
          </a:p>
          <a:p>
            <a:pPr marL="0" indent="0">
              <a:buNone/>
            </a:pPr>
            <a:r>
              <a:rPr lang="en-US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pip install scikit-learn</a:t>
            </a:r>
          </a:p>
          <a:p>
            <a:pPr marL="0" indent="0">
              <a:buNone/>
            </a:pPr>
            <a:endParaRPr lang="en-US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3D17E5-21E8-3A5F-9876-85CDAF5C7F51}"/>
              </a:ext>
            </a:extLst>
          </p:cNvPr>
          <p:cNvSpPr txBox="1"/>
          <p:nvPr/>
        </p:nvSpPr>
        <p:spPr>
          <a:xfrm>
            <a:off x="29632" y="62116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https://www.menti.com/al29szz58jmf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25C7F-2821-3778-E62D-DE48EECAC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638" y="1748038"/>
            <a:ext cx="3960783" cy="396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24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B7E97-A18D-2E00-A66F-170299676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 of supervised learning methods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3DA629-4F83-C609-C139-816A7BA35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3105274" cy="4991630"/>
          </a:xfrm>
        </p:spPr>
        <p:txBody>
          <a:bodyPr/>
          <a:lstStyle/>
          <a:p>
            <a:r>
              <a:rPr lang="en-US" dirty="0"/>
              <a:t>Data is “labeled,” and we are trying to predict the label (“target”)</a:t>
            </a:r>
          </a:p>
          <a:p>
            <a:r>
              <a:rPr lang="en-US" dirty="0"/>
              <a:t>If target is a continuous numerical value </a:t>
            </a:r>
            <a:r>
              <a:rPr lang="en-US" dirty="0">
                <a:sym typeface="Wingdings" pitchFamily="2" charset="2"/>
              </a:rPr>
              <a:t> regression</a:t>
            </a:r>
          </a:p>
          <a:p>
            <a:r>
              <a:rPr lang="en-US" dirty="0">
                <a:sym typeface="Wingdings" pitchFamily="2" charset="2"/>
              </a:rPr>
              <a:t>If target is categorical  classification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EA875C-99BF-C8AD-8F6C-EE6DA6548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41" y="1007395"/>
            <a:ext cx="7855416" cy="498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4CF41-D629-AB70-E459-3AFED6D8CBF9}"/>
              </a:ext>
            </a:extLst>
          </p:cNvPr>
          <p:cNvSpPr txBox="1"/>
          <p:nvPr/>
        </p:nvSpPr>
        <p:spPr>
          <a:xfrm>
            <a:off x="8062756" y="4219212"/>
            <a:ext cx="20036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“what patterns exist in the data?”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F54B26-7B29-07E3-3194-1402740CB851}"/>
              </a:ext>
            </a:extLst>
          </p:cNvPr>
          <p:cNvSpPr txBox="1"/>
          <p:nvPr/>
        </p:nvSpPr>
        <p:spPr>
          <a:xfrm>
            <a:off x="5398995" y="3809076"/>
            <a:ext cx="124385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“Are there groups in the data?”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CB56AD-BB91-DC2A-8FDA-7DECEF9077CC}"/>
              </a:ext>
            </a:extLst>
          </p:cNvPr>
          <p:cNvSpPr txBox="1"/>
          <p:nvPr/>
        </p:nvSpPr>
        <p:spPr>
          <a:xfrm>
            <a:off x="4973171" y="2085070"/>
            <a:ext cx="18300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“Does X predict categorical Y?”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F995B2-8E04-8C18-48B8-D886C90281EB}"/>
              </a:ext>
            </a:extLst>
          </p:cNvPr>
          <p:cNvSpPr txBox="1"/>
          <p:nvPr/>
        </p:nvSpPr>
        <p:spPr>
          <a:xfrm>
            <a:off x="8729382" y="2788236"/>
            <a:ext cx="179966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“Does X predict continuous numerical Y?”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A56399-AB63-73CE-01D0-A2A3C590BA56}"/>
              </a:ext>
            </a:extLst>
          </p:cNvPr>
          <p:cNvSpPr txBox="1"/>
          <p:nvPr/>
        </p:nvSpPr>
        <p:spPr>
          <a:xfrm>
            <a:off x="2626242" y="6246120"/>
            <a:ext cx="6523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category of methods will you use to answer your question?</a:t>
            </a:r>
          </a:p>
        </p:txBody>
      </p:sp>
    </p:spTree>
    <p:extLst>
      <p:ext uri="{BB962C8B-B14F-4D97-AF65-F5344CB8AC3E}">
        <p14:creationId xmlns:p14="http://schemas.microsoft.com/office/powerpoint/2010/main" val="358642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F47E-4A36-F4F9-D458-F130E991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work time on your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B434B-47F5-B39D-6C62-29D29E522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6" y="1185332"/>
            <a:ext cx="12056533" cy="5020485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Reduce the dataset </a:t>
            </a:r>
            <a:r>
              <a:rPr lang="en-US" dirty="0"/>
              <a:t>to the cancer type(s) of interest and genes of interest related to your hallmark(s).</a:t>
            </a:r>
          </a:p>
          <a:p>
            <a:pPr lvl="1"/>
            <a:r>
              <a:rPr lang="en-US" dirty="0"/>
              <a:t>You should have &gt;10 genes, but &gt;100 is even better!</a:t>
            </a:r>
          </a:p>
          <a:p>
            <a:r>
              <a:rPr lang="en-US" dirty="0"/>
              <a:t>Visualize your data with a </a:t>
            </a:r>
            <a:r>
              <a:rPr lang="en-US" dirty="0">
                <a:solidFill>
                  <a:srgbClr val="FF0000"/>
                </a:solidFill>
              </a:rPr>
              <a:t>PCA</a:t>
            </a:r>
          </a:p>
          <a:p>
            <a:pPr lvl="1"/>
            <a:r>
              <a:rPr lang="en-US" dirty="0"/>
              <a:t>Color the PCA by at least 1 important feature related to your project goal:</a:t>
            </a:r>
          </a:p>
          <a:p>
            <a:pPr lvl="2"/>
            <a:r>
              <a:rPr lang="en-US" dirty="0"/>
              <a:t>Average expression of gene set</a:t>
            </a:r>
          </a:p>
          <a:p>
            <a:pPr lvl="2"/>
            <a:r>
              <a:rPr lang="en-US" dirty="0"/>
              <a:t>1 key gene’s expression</a:t>
            </a:r>
          </a:p>
          <a:p>
            <a:pPr lvl="2"/>
            <a:r>
              <a:rPr lang="en-US" dirty="0"/>
              <a:t>Metadata label</a:t>
            </a:r>
          </a:p>
          <a:p>
            <a:pPr lvl="2"/>
            <a:r>
              <a:rPr lang="en-US" dirty="0"/>
              <a:t>Cancer type (if using multiple cancer types) </a:t>
            </a:r>
          </a:p>
          <a:p>
            <a:r>
              <a:rPr lang="en-US" dirty="0"/>
              <a:t>Choose one of the following: </a:t>
            </a:r>
          </a:p>
          <a:p>
            <a:pPr lvl="1"/>
            <a:r>
              <a:rPr lang="en-US" dirty="0"/>
              <a:t>Visualize your data with a </a:t>
            </a:r>
            <a:r>
              <a:rPr lang="en-US" dirty="0">
                <a:solidFill>
                  <a:srgbClr val="FF0000"/>
                </a:solidFill>
              </a:rPr>
              <a:t>UMAP </a:t>
            </a:r>
            <a:r>
              <a:rPr lang="en-US" dirty="0"/>
              <a:t>(does this give you new/different information than the PCA?)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FF0000"/>
                </a:solidFill>
              </a:rPr>
              <a:t>clustering</a:t>
            </a:r>
            <a:r>
              <a:rPr lang="en-US" dirty="0"/>
              <a:t> on your data and visualize the clusters on the PCA (what do the clusters mean?)</a:t>
            </a:r>
          </a:p>
          <a:p>
            <a:r>
              <a:rPr lang="en-US" dirty="0"/>
              <a:t>If you need to </a:t>
            </a:r>
            <a:r>
              <a:rPr lang="en-US" dirty="0">
                <a:solidFill>
                  <a:srgbClr val="FF0000"/>
                </a:solidFill>
              </a:rPr>
              <a:t>refine your question</a:t>
            </a:r>
            <a:r>
              <a:rPr lang="en-US" dirty="0"/>
              <a:t>/project goal based on the patterns you are seeing in the data, do so!</a:t>
            </a:r>
          </a:p>
          <a:p>
            <a:pPr lvl="1"/>
            <a:r>
              <a:rPr lang="en-US" dirty="0"/>
              <a:t>You should now be able to </a:t>
            </a:r>
            <a:r>
              <a:rPr lang="en-US" dirty="0">
                <a:solidFill>
                  <a:srgbClr val="FF0000"/>
                </a:solidFill>
              </a:rPr>
              <a:t>state which method(s) you will use </a:t>
            </a:r>
            <a:r>
              <a:rPr lang="en-US" dirty="0"/>
              <a:t>(clustering, classification, regression)</a:t>
            </a:r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351E77-2A17-33A3-EE60-AC07A7AE5CB1}"/>
              </a:ext>
            </a:extLst>
          </p:cNvPr>
          <p:cNvSpPr txBox="1"/>
          <p:nvPr/>
        </p:nvSpPr>
        <p:spPr>
          <a:xfrm>
            <a:off x="9396571" y="1777271"/>
            <a:ext cx="2356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baseline="30000" dirty="0">
                <a:solidFill>
                  <a:srgbClr val="FF0000"/>
                </a:solidFill>
              </a:rPr>
              <a:t>nd</a:t>
            </a:r>
            <a:r>
              <a:rPr lang="en-US" dirty="0">
                <a:solidFill>
                  <a:srgbClr val="FF0000"/>
                </a:solidFill>
              </a:rPr>
              <a:t> check-in: All the red should be completed!</a:t>
            </a:r>
          </a:p>
        </p:txBody>
      </p:sp>
    </p:spTree>
    <p:extLst>
      <p:ext uri="{BB962C8B-B14F-4D97-AF65-F5344CB8AC3E}">
        <p14:creationId xmlns:p14="http://schemas.microsoft.com/office/powerpoint/2010/main" val="11259095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1603</TotalTime>
  <Words>758</Words>
  <Application>Microsoft Macintosh PowerPoint</Application>
  <PresentationFormat>Widescreen</PresentationFormat>
  <Paragraphs>89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Consolas</vt:lpstr>
      <vt:lpstr>Wingdings</vt:lpstr>
      <vt:lpstr>1_Office Theme</vt:lpstr>
      <vt:lpstr>Module 4  Lecture 4   Introduction to Machine Learning: Clustering &amp; Supervised Learning</vt:lpstr>
      <vt:lpstr>Where we are so far…</vt:lpstr>
      <vt:lpstr>Recap from last class</vt:lpstr>
      <vt:lpstr>Implementing PCA with sklearn</vt:lpstr>
      <vt:lpstr>K-means clustering</vt:lpstr>
      <vt:lpstr>Hierarchical clustering and DBSCAN</vt:lpstr>
      <vt:lpstr>PowerPoint Presentation</vt:lpstr>
      <vt:lpstr>Understanding sci-kit learn via the API</vt:lpstr>
      <vt:lpstr>Preview of supervised learning methods</vt:lpstr>
      <vt:lpstr>In class work time on your 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Groves, Sarah Maddox (xpz5km)</cp:lastModifiedBy>
  <cp:revision>272</cp:revision>
  <dcterms:created xsi:type="dcterms:W3CDTF">2025-10-13T17:07:27Z</dcterms:created>
  <dcterms:modified xsi:type="dcterms:W3CDTF">2026-04-15T15:21:59Z</dcterms:modified>
</cp:coreProperties>
</file>