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5"/>
  </p:notesMasterIdLst>
  <p:sldIdLst>
    <p:sldId id="384" r:id="rId2"/>
    <p:sldId id="2147140266" r:id="rId3"/>
    <p:sldId id="386" r:id="rId4"/>
    <p:sldId id="2147140273" r:id="rId5"/>
    <p:sldId id="2147140274" r:id="rId6"/>
    <p:sldId id="272" r:id="rId7"/>
    <p:sldId id="2147140267" r:id="rId8"/>
    <p:sldId id="264" r:id="rId9"/>
    <p:sldId id="586" r:id="rId10"/>
    <p:sldId id="594" r:id="rId11"/>
    <p:sldId id="2147140272" r:id="rId12"/>
    <p:sldId id="2147140268" r:id="rId13"/>
    <p:sldId id="2147140269" r:id="rId14"/>
    <p:sldId id="268" r:id="rId15"/>
    <p:sldId id="595" r:id="rId16"/>
    <p:sldId id="2147140275" r:id="rId17"/>
    <p:sldId id="2147140277" r:id="rId18"/>
    <p:sldId id="2147140276" r:id="rId19"/>
    <p:sldId id="425" r:id="rId20"/>
    <p:sldId id="587" r:id="rId21"/>
    <p:sldId id="2147140271" r:id="rId22"/>
    <p:sldId id="2147140270" r:id="rId23"/>
    <p:sldId id="59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60"/>
    <p:restoredTop sz="85187"/>
  </p:normalViewPr>
  <p:slideViewPr>
    <p:cSldViewPr snapToGrid="0">
      <p:cViewPr varScale="1">
        <p:scale>
          <a:sx n="161" d="100"/>
          <a:sy n="161" d="100"/>
        </p:scale>
        <p:origin x="192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01C103-1834-A643-AA44-57D5BC6D3D43}" type="datetimeFigureOut">
              <a:rPr lang="en-US" smtClean="0"/>
              <a:t>4/15/26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DFA75E-F909-B648-8039-B89F82847968}" type="slidenum">
              <a:rPr lang="en-US" smtClean="0"/>
              <a:t>‹#›</a:t>
            </a:fld>
            <a:endParaRPr lang="en-US"/>
          </a:p>
        </p:txBody>
      </p:sp>
    </p:spTree>
    <p:extLst>
      <p:ext uri="{BB962C8B-B14F-4D97-AF65-F5344CB8AC3E}">
        <p14:creationId xmlns:p14="http://schemas.microsoft.com/office/powerpoint/2010/main" val="1345923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1</a:t>
            </a:fld>
            <a:endParaRPr lang="en-US"/>
          </a:p>
        </p:txBody>
      </p:sp>
    </p:spTree>
    <p:extLst>
      <p:ext uri="{BB962C8B-B14F-4D97-AF65-F5344CB8AC3E}">
        <p14:creationId xmlns:p14="http://schemas.microsoft.com/office/powerpoint/2010/main" val="917403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2</a:t>
            </a:fld>
            <a:endParaRPr lang="en-US"/>
          </a:p>
        </p:txBody>
      </p:sp>
    </p:spTree>
    <p:extLst>
      <p:ext uri="{BB962C8B-B14F-4D97-AF65-F5344CB8AC3E}">
        <p14:creationId xmlns:p14="http://schemas.microsoft.com/office/powerpoint/2010/main" val="3019327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Done by 9:50</a:t>
            </a:r>
          </a:p>
        </p:txBody>
      </p:sp>
      <p:sp>
        <p:nvSpPr>
          <p:cNvPr id="4" name="Slide Number Placeholder 3"/>
          <p:cNvSpPr>
            <a:spLocks noGrp="1"/>
          </p:cNvSpPr>
          <p:nvPr>
            <p:ph type="sldNum" sz="quarter" idx="5"/>
          </p:nvPr>
        </p:nvSpPr>
        <p:spPr/>
        <p:txBody>
          <a:bodyPr/>
          <a:lstStyle/>
          <a:p>
            <a:fld id="{3FDFA75E-F909-B648-8039-B89F82847968}" type="slidenum">
              <a:rPr lang="en-US" smtClean="0"/>
              <a:t>6</a:t>
            </a:fld>
            <a:endParaRPr lang="en-US"/>
          </a:p>
        </p:txBody>
      </p:sp>
    </p:spTree>
    <p:extLst>
      <p:ext uri="{BB962C8B-B14F-4D97-AF65-F5344CB8AC3E}">
        <p14:creationId xmlns:p14="http://schemas.microsoft.com/office/powerpoint/2010/main" val="2710138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9:50</a:t>
            </a:r>
          </a:p>
        </p:txBody>
      </p:sp>
      <p:sp>
        <p:nvSpPr>
          <p:cNvPr id="4" name="Slide Number Placeholder 3"/>
          <p:cNvSpPr>
            <a:spLocks noGrp="1"/>
          </p:cNvSpPr>
          <p:nvPr>
            <p:ph type="sldNum" sz="quarter" idx="5"/>
          </p:nvPr>
        </p:nvSpPr>
        <p:spPr/>
        <p:txBody>
          <a:bodyPr/>
          <a:lstStyle/>
          <a:p>
            <a:fld id="{3FDFA75E-F909-B648-8039-B89F82847968}" type="slidenum">
              <a:rPr lang="en-US" smtClean="0"/>
              <a:t>8</a:t>
            </a:fld>
            <a:endParaRPr lang="en-US"/>
          </a:p>
        </p:txBody>
      </p:sp>
    </p:spTree>
    <p:extLst>
      <p:ext uri="{BB962C8B-B14F-4D97-AF65-F5344CB8AC3E}">
        <p14:creationId xmlns:p14="http://schemas.microsoft.com/office/powerpoint/2010/main" val="1198036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a:t>
            </a:r>
          </a:p>
        </p:txBody>
      </p:sp>
      <p:sp>
        <p:nvSpPr>
          <p:cNvPr id="4" name="Slide Number Placeholder 3"/>
          <p:cNvSpPr>
            <a:spLocks noGrp="1"/>
          </p:cNvSpPr>
          <p:nvPr>
            <p:ph type="sldNum" sz="quarter" idx="5"/>
          </p:nvPr>
        </p:nvSpPr>
        <p:spPr/>
        <p:txBody>
          <a:bodyPr/>
          <a:lstStyle/>
          <a:p>
            <a:fld id="{3FDFA75E-F909-B648-8039-B89F82847968}" type="slidenum">
              <a:rPr lang="en-US" smtClean="0"/>
              <a:t>10</a:t>
            </a:fld>
            <a:endParaRPr lang="en-US"/>
          </a:p>
        </p:txBody>
      </p:sp>
    </p:spTree>
    <p:extLst>
      <p:ext uri="{BB962C8B-B14F-4D97-AF65-F5344CB8AC3E}">
        <p14:creationId xmlns:p14="http://schemas.microsoft.com/office/powerpoint/2010/main" val="1076259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11</a:t>
            </a:fld>
            <a:endParaRPr lang="en-US"/>
          </a:p>
        </p:txBody>
      </p:sp>
    </p:spTree>
    <p:extLst>
      <p:ext uri="{BB962C8B-B14F-4D97-AF65-F5344CB8AC3E}">
        <p14:creationId xmlns:p14="http://schemas.microsoft.com/office/powerpoint/2010/main" val="3860363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13</a:t>
            </a:fld>
            <a:endParaRPr lang="en-US"/>
          </a:p>
        </p:txBody>
      </p:sp>
    </p:spTree>
    <p:extLst>
      <p:ext uri="{BB962C8B-B14F-4D97-AF65-F5344CB8AC3E}">
        <p14:creationId xmlns:p14="http://schemas.microsoft.com/office/powerpoint/2010/main" val="3425340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14</a:t>
            </a:fld>
            <a:endParaRPr lang="en-US"/>
          </a:p>
        </p:txBody>
      </p:sp>
    </p:spTree>
    <p:extLst>
      <p:ext uri="{BB962C8B-B14F-4D97-AF65-F5344CB8AC3E}">
        <p14:creationId xmlns:p14="http://schemas.microsoft.com/office/powerpoint/2010/main" val="4160168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10:05</a:t>
            </a:r>
          </a:p>
          <a:p>
            <a:pPr algn="l"/>
            <a:r>
              <a:rPr lang="en-US" b="0" i="0" dirty="0">
                <a:solidFill>
                  <a:srgbClr val="333333"/>
                </a:solidFill>
                <a:effectLst/>
                <a:latin typeface="-apple-system"/>
              </a:rPr>
              <a:t>The most important parameter is </a:t>
            </a:r>
            <a:r>
              <a:rPr lang="en-US" b="0" i="0" dirty="0" err="1">
                <a:solidFill>
                  <a:srgbClr val="333333"/>
                </a:solidFill>
                <a:effectLst/>
                <a:latin typeface="-apple-system"/>
              </a:rPr>
              <a:t>n_neighbors</a:t>
            </a:r>
            <a:r>
              <a:rPr lang="en-US" b="0" i="0" dirty="0">
                <a:solidFill>
                  <a:srgbClr val="333333"/>
                </a:solidFill>
                <a:effectLst/>
                <a:latin typeface="-apple-system"/>
              </a:rPr>
              <a:t> - the number of approximate nearest neighbors used to construct the initial high-dimensional graph. It effectively controls how UMAP balances local versus global structure - low values will push UMAP to focus more on local structure by constraining the number of neighboring points considered when analyzing the data in high dimensions, while high values will push UMAP towards representing the big-picture structure while losing fine detail.</a:t>
            </a:r>
          </a:p>
          <a:p>
            <a:pPr algn="l"/>
            <a:r>
              <a:rPr lang="en-US" b="0" i="0" dirty="0">
                <a:solidFill>
                  <a:srgbClr val="333333"/>
                </a:solidFill>
                <a:effectLst/>
                <a:latin typeface="-apple-system"/>
              </a:rPr>
              <a:t>The second parameter we’ll investigate is </a:t>
            </a:r>
            <a:r>
              <a:rPr lang="en-US" b="0" i="0" dirty="0" err="1">
                <a:solidFill>
                  <a:srgbClr val="333333"/>
                </a:solidFill>
                <a:effectLst/>
                <a:latin typeface="-apple-system"/>
              </a:rPr>
              <a:t>min_dist</a:t>
            </a:r>
            <a:r>
              <a:rPr lang="en-US" b="0" i="0" dirty="0">
                <a:solidFill>
                  <a:srgbClr val="333333"/>
                </a:solidFill>
                <a:effectLst/>
                <a:latin typeface="-apple-system"/>
              </a:rPr>
              <a:t>, or the minimum distance between points in low-dimensional space. This parameter controls how tightly UMAP clumps points together, with low values leading to more tightly packed embeddings. Larger values of </a:t>
            </a:r>
            <a:r>
              <a:rPr lang="en-US" b="0" i="0" dirty="0" err="1">
                <a:solidFill>
                  <a:srgbClr val="333333"/>
                </a:solidFill>
                <a:effectLst/>
                <a:latin typeface="-apple-system"/>
              </a:rPr>
              <a:t>min_dist</a:t>
            </a:r>
            <a:r>
              <a:rPr lang="en-US" b="0" i="0" dirty="0">
                <a:solidFill>
                  <a:srgbClr val="333333"/>
                </a:solidFill>
                <a:effectLst/>
                <a:latin typeface="-apple-system"/>
              </a:rPr>
              <a:t> will make UMAP pack points together more loosely, focusing instead on the preservation of the broad topological </a:t>
            </a:r>
            <a:r>
              <a:rPr lang="en-US" b="0" i="0" dirty="0" err="1">
                <a:solidFill>
                  <a:srgbClr val="333333"/>
                </a:solidFill>
                <a:effectLst/>
                <a:latin typeface="-apple-system"/>
              </a:rPr>
              <a:t>structur</a:t>
            </a:r>
            <a:endParaRPr lang="en-US" b="0" i="0" dirty="0">
              <a:solidFill>
                <a:srgbClr val="333333"/>
              </a:solidFill>
              <a:effectLst/>
              <a:latin typeface="-apple-system"/>
            </a:endParaRPr>
          </a:p>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15</a:t>
            </a:fld>
            <a:endParaRPr lang="en-US"/>
          </a:p>
        </p:txBody>
      </p:sp>
    </p:spTree>
    <p:extLst>
      <p:ext uri="{BB962C8B-B14F-4D97-AF65-F5344CB8AC3E}">
        <p14:creationId xmlns:p14="http://schemas.microsoft.com/office/powerpoint/2010/main" val="1087059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10:10</a:t>
            </a:r>
          </a:p>
        </p:txBody>
      </p:sp>
      <p:sp>
        <p:nvSpPr>
          <p:cNvPr id="4" name="Slide Number Placeholder 3"/>
          <p:cNvSpPr>
            <a:spLocks noGrp="1"/>
          </p:cNvSpPr>
          <p:nvPr>
            <p:ph type="sldNum" sz="quarter" idx="5"/>
          </p:nvPr>
        </p:nvSpPr>
        <p:spPr/>
        <p:txBody>
          <a:bodyPr/>
          <a:lstStyle/>
          <a:p>
            <a:fld id="{3FDFA75E-F909-B648-8039-B89F82847968}" type="slidenum">
              <a:rPr lang="en-US" smtClean="0"/>
              <a:t>19</a:t>
            </a:fld>
            <a:endParaRPr lang="en-US"/>
          </a:p>
        </p:txBody>
      </p:sp>
    </p:spTree>
    <p:extLst>
      <p:ext uri="{BB962C8B-B14F-4D97-AF65-F5344CB8AC3E}">
        <p14:creationId xmlns:p14="http://schemas.microsoft.com/office/powerpoint/2010/main" val="2109073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21</a:t>
            </a:fld>
            <a:endParaRPr lang="en-US"/>
          </a:p>
        </p:txBody>
      </p:sp>
    </p:spTree>
    <p:extLst>
      <p:ext uri="{BB962C8B-B14F-4D97-AF65-F5344CB8AC3E}">
        <p14:creationId xmlns:p14="http://schemas.microsoft.com/office/powerpoint/2010/main" val="206891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22</a:t>
            </a:fld>
            <a:endParaRPr lang="en-US"/>
          </a:p>
        </p:txBody>
      </p:sp>
    </p:spTree>
    <p:extLst>
      <p:ext uri="{BB962C8B-B14F-4D97-AF65-F5344CB8AC3E}">
        <p14:creationId xmlns:p14="http://schemas.microsoft.com/office/powerpoint/2010/main" val="3844299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B45D-D147-8897-02D4-759D8D54D5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2EBA8F-266A-84AA-AC1F-334D96AB81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FC37FE-22F6-6828-D950-F4CAAB16B970}"/>
              </a:ext>
            </a:extLst>
          </p:cNvPr>
          <p:cNvSpPr>
            <a:spLocks noGrp="1"/>
          </p:cNvSpPr>
          <p:nvPr>
            <p:ph type="dt" sz="half" idx="10"/>
          </p:nvPr>
        </p:nvSpPr>
        <p:spPr/>
        <p:txBody>
          <a:bodyPr/>
          <a:lstStyle/>
          <a:p>
            <a:fld id="{938E468B-E7DB-1244-8914-F7B7F6133B99}" type="datetimeFigureOut">
              <a:rPr lang="en-US" smtClean="0"/>
              <a:t>4/15/26</a:t>
            </a:fld>
            <a:endParaRPr lang="en-US"/>
          </a:p>
        </p:txBody>
      </p:sp>
      <p:sp>
        <p:nvSpPr>
          <p:cNvPr id="5" name="Footer Placeholder 4">
            <a:extLst>
              <a:ext uri="{FF2B5EF4-FFF2-40B4-BE49-F238E27FC236}">
                <a16:creationId xmlns:a16="http://schemas.microsoft.com/office/drawing/2014/main" id="{161AB8C2-DCA9-C310-26EF-5E139CEA53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92C45B-D047-BEE3-5B58-30B5DE30499B}"/>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3835130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71A59-E960-BFC0-CD2F-DB2377D510BF}"/>
              </a:ext>
            </a:extLst>
          </p:cNvPr>
          <p:cNvSpPr>
            <a:spLocks noGrp="1"/>
          </p:cNvSpPr>
          <p:nvPr>
            <p:ph type="title"/>
          </p:nvPr>
        </p:nvSpPr>
        <p:spPr>
          <a:xfrm>
            <a:off x="-1" y="0"/>
            <a:ext cx="12251267" cy="100739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2B3EC99-CDCB-4760-BD96-B4656EA76A14}"/>
              </a:ext>
            </a:extLst>
          </p:cNvPr>
          <p:cNvSpPr>
            <a:spLocks noGrp="1"/>
          </p:cNvSpPr>
          <p:nvPr>
            <p:ph idx="1"/>
          </p:nvPr>
        </p:nvSpPr>
        <p:spPr>
          <a:xfrm>
            <a:off x="135467" y="1185333"/>
            <a:ext cx="11861800" cy="49916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BFBA64-F57A-782D-2796-F0A0D022C197}"/>
              </a:ext>
            </a:extLst>
          </p:cNvPr>
          <p:cNvSpPr>
            <a:spLocks noGrp="1"/>
          </p:cNvSpPr>
          <p:nvPr>
            <p:ph type="dt" sz="half" idx="10"/>
          </p:nvPr>
        </p:nvSpPr>
        <p:spPr/>
        <p:txBody>
          <a:bodyPr/>
          <a:lstStyle/>
          <a:p>
            <a:fld id="{938E468B-E7DB-1244-8914-F7B7F6133B99}" type="datetimeFigureOut">
              <a:rPr lang="en-US" smtClean="0"/>
              <a:t>4/15/26</a:t>
            </a:fld>
            <a:endParaRPr lang="en-US"/>
          </a:p>
        </p:txBody>
      </p:sp>
      <p:sp>
        <p:nvSpPr>
          <p:cNvPr id="5" name="Footer Placeholder 4">
            <a:extLst>
              <a:ext uri="{FF2B5EF4-FFF2-40B4-BE49-F238E27FC236}">
                <a16:creationId xmlns:a16="http://schemas.microsoft.com/office/drawing/2014/main" id="{E012D53F-84CC-AE8C-CF72-FC5C693D48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1D91F5-9418-E6D6-ED2E-1779F3035920}"/>
              </a:ext>
            </a:extLst>
          </p:cNvPr>
          <p:cNvSpPr>
            <a:spLocks noGrp="1"/>
          </p:cNvSpPr>
          <p:nvPr>
            <p:ph type="sldNum" sz="quarter" idx="12"/>
          </p:nvPr>
        </p:nvSpPr>
        <p:spPr/>
        <p:txBody>
          <a:bodyPr/>
          <a:lstStyle/>
          <a:p>
            <a:fld id="{1B0B4BCF-82CE-1142-8F86-CDBDFCE07149}" type="slidenum">
              <a:rPr lang="en-US" smtClean="0"/>
              <a:t>‹#›</a:t>
            </a:fld>
            <a:endParaRPr lang="en-US"/>
          </a:p>
        </p:txBody>
      </p:sp>
      <p:pic>
        <p:nvPicPr>
          <p:cNvPr id="7" name="Picture 6" descr="A computer screen with numbers&#10;&#10;AI-generated content may be incorrect.">
            <a:extLst>
              <a:ext uri="{FF2B5EF4-FFF2-40B4-BE49-F238E27FC236}">
                <a16:creationId xmlns:a16="http://schemas.microsoft.com/office/drawing/2014/main" id="{D1ADDD9E-3CAF-4403-78ED-FB4378391514}"/>
              </a:ext>
            </a:extLst>
          </p:cNvPr>
          <p:cNvPicPr>
            <a:picLocks noChangeAspect="1"/>
          </p:cNvPicPr>
          <p:nvPr userDrawn="1"/>
        </p:nvPicPr>
        <p:blipFill>
          <a:blip r:embed="rId2">
            <a:alphaModFix amt="41000"/>
            <a:extLst>
              <a:ext uri="{BEBA8EAE-BF5A-486C-A8C5-ECC9F3942E4B}">
                <a14:imgProps xmlns:a14="http://schemas.microsoft.com/office/drawing/2010/main">
                  <a14:imgLayer r:embed="rId3">
                    <a14:imgEffect>
                      <a14:brightnessContrast bright="40000"/>
                    </a14:imgEffect>
                  </a14:imgLayer>
                </a14:imgProps>
              </a:ext>
            </a:extLst>
          </a:blip>
          <a:srcRect l="63076" r="309" b="9091"/>
          <a:stretch>
            <a:fillRect/>
          </a:stretch>
        </p:blipFill>
        <p:spPr>
          <a:xfrm rot="5400000">
            <a:off x="5592304" y="-5592303"/>
            <a:ext cx="1007393" cy="12192002"/>
          </a:xfrm>
          <a:prstGeom prst="rect">
            <a:avLst/>
          </a:prstGeom>
          <a:scene3d>
            <a:camera prst="orthographicFront">
              <a:rot lat="0" lon="10800000" rev="0"/>
            </a:camera>
            <a:lightRig rig="threePt" dir="t"/>
          </a:scene3d>
        </p:spPr>
      </p:pic>
    </p:spTree>
    <p:extLst>
      <p:ext uri="{BB962C8B-B14F-4D97-AF65-F5344CB8AC3E}">
        <p14:creationId xmlns:p14="http://schemas.microsoft.com/office/powerpoint/2010/main" val="3901733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3DEDE-8A62-08A6-421A-F230E8A81E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0C2E6F-3203-4B11-9337-84418618605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38B312-F8F4-6820-F09B-23B2B19FFBA0}"/>
              </a:ext>
            </a:extLst>
          </p:cNvPr>
          <p:cNvSpPr>
            <a:spLocks noGrp="1"/>
          </p:cNvSpPr>
          <p:nvPr>
            <p:ph type="dt" sz="half" idx="10"/>
          </p:nvPr>
        </p:nvSpPr>
        <p:spPr/>
        <p:txBody>
          <a:bodyPr/>
          <a:lstStyle/>
          <a:p>
            <a:fld id="{938E468B-E7DB-1244-8914-F7B7F6133B99}" type="datetimeFigureOut">
              <a:rPr lang="en-US" smtClean="0"/>
              <a:t>4/15/26</a:t>
            </a:fld>
            <a:endParaRPr lang="en-US"/>
          </a:p>
        </p:txBody>
      </p:sp>
      <p:sp>
        <p:nvSpPr>
          <p:cNvPr id="5" name="Footer Placeholder 4">
            <a:extLst>
              <a:ext uri="{FF2B5EF4-FFF2-40B4-BE49-F238E27FC236}">
                <a16:creationId xmlns:a16="http://schemas.microsoft.com/office/drawing/2014/main" id="{A78E67FE-C459-E69B-31BC-C6BAF9214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4AF5E-9963-9E89-5231-D7416B7C1E5E}"/>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3762343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FB265-2A2D-46CF-4193-C3F0372795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C7CCB5-97F6-0430-5054-0CBB8ADFC9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5F93DA-6178-6838-921A-D6FB37E7D0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FDEDC8-AEE3-2D61-BDF7-3F9FBA7BA831}"/>
              </a:ext>
            </a:extLst>
          </p:cNvPr>
          <p:cNvSpPr>
            <a:spLocks noGrp="1"/>
          </p:cNvSpPr>
          <p:nvPr>
            <p:ph type="dt" sz="half" idx="10"/>
          </p:nvPr>
        </p:nvSpPr>
        <p:spPr/>
        <p:txBody>
          <a:bodyPr/>
          <a:lstStyle/>
          <a:p>
            <a:fld id="{938E468B-E7DB-1244-8914-F7B7F6133B99}" type="datetimeFigureOut">
              <a:rPr lang="en-US" smtClean="0"/>
              <a:t>4/15/26</a:t>
            </a:fld>
            <a:endParaRPr lang="en-US"/>
          </a:p>
        </p:txBody>
      </p:sp>
      <p:sp>
        <p:nvSpPr>
          <p:cNvPr id="6" name="Footer Placeholder 5">
            <a:extLst>
              <a:ext uri="{FF2B5EF4-FFF2-40B4-BE49-F238E27FC236}">
                <a16:creationId xmlns:a16="http://schemas.microsoft.com/office/drawing/2014/main" id="{89C5A6C1-7C4D-224A-F781-D6386061BD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8335AA-0A6A-5655-BD0B-76402F0CF55F}"/>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4204841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BE98-5FC8-ABF6-925A-DACA29BB31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FB2CC9-0A17-BD93-955B-03E90EE41C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A87A5A-7A55-0B58-02EC-58104A14A4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59CBFE-1C86-D6E9-71AF-1BD10A9E56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069F8D-A082-87A0-7EC9-7D28194929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12BEE0-4C4D-C877-79FE-B6508D0DCD1D}"/>
              </a:ext>
            </a:extLst>
          </p:cNvPr>
          <p:cNvSpPr>
            <a:spLocks noGrp="1"/>
          </p:cNvSpPr>
          <p:nvPr>
            <p:ph type="dt" sz="half" idx="10"/>
          </p:nvPr>
        </p:nvSpPr>
        <p:spPr/>
        <p:txBody>
          <a:bodyPr/>
          <a:lstStyle/>
          <a:p>
            <a:fld id="{938E468B-E7DB-1244-8914-F7B7F6133B99}" type="datetimeFigureOut">
              <a:rPr lang="en-US" smtClean="0"/>
              <a:t>4/15/26</a:t>
            </a:fld>
            <a:endParaRPr lang="en-US"/>
          </a:p>
        </p:txBody>
      </p:sp>
      <p:sp>
        <p:nvSpPr>
          <p:cNvPr id="8" name="Footer Placeholder 7">
            <a:extLst>
              <a:ext uri="{FF2B5EF4-FFF2-40B4-BE49-F238E27FC236}">
                <a16:creationId xmlns:a16="http://schemas.microsoft.com/office/drawing/2014/main" id="{848CB0E7-5FEA-1B52-0402-58167E4AF4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271C78B-0BB9-87A1-C59B-2322A3312EE8}"/>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3709268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68271-A8C8-3129-3E46-26C9159ED3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ACA0458-5B61-ADCA-B9A3-073C802DF73A}"/>
              </a:ext>
            </a:extLst>
          </p:cNvPr>
          <p:cNvSpPr>
            <a:spLocks noGrp="1"/>
          </p:cNvSpPr>
          <p:nvPr>
            <p:ph type="dt" sz="half" idx="10"/>
          </p:nvPr>
        </p:nvSpPr>
        <p:spPr/>
        <p:txBody>
          <a:bodyPr/>
          <a:lstStyle/>
          <a:p>
            <a:fld id="{938E468B-E7DB-1244-8914-F7B7F6133B99}" type="datetimeFigureOut">
              <a:rPr lang="en-US" smtClean="0"/>
              <a:t>4/15/26</a:t>
            </a:fld>
            <a:endParaRPr lang="en-US"/>
          </a:p>
        </p:txBody>
      </p:sp>
      <p:sp>
        <p:nvSpPr>
          <p:cNvPr id="4" name="Footer Placeholder 3">
            <a:extLst>
              <a:ext uri="{FF2B5EF4-FFF2-40B4-BE49-F238E27FC236}">
                <a16:creationId xmlns:a16="http://schemas.microsoft.com/office/drawing/2014/main" id="{548C6B71-3597-1C81-2B7B-A17EBB1497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22EBB9C-4A53-1E06-76FD-21527EC7DD15}"/>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13632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5FCA75-7D29-BD23-6506-18D0199D9F15}"/>
              </a:ext>
            </a:extLst>
          </p:cNvPr>
          <p:cNvSpPr>
            <a:spLocks noGrp="1"/>
          </p:cNvSpPr>
          <p:nvPr>
            <p:ph type="dt" sz="half" idx="10"/>
          </p:nvPr>
        </p:nvSpPr>
        <p:spPr/>
        <p:txBody>
          <a:bodyPr/>
          <a:lstStyle/>
          <a:p>
            <a:fld id="{938E468B-E7DB-1244-8914-F7B7F6133B99}" type="datetimeFigureOut">
              <a:rPr lang="en-US" smtClean="0"/>
              <a:t>4/15/26</a:t>
            </a:fld>
            <a:endParaRPr lang="en-US"/>
          </a:p>
        </p:txBody>
      </p:sp>
      <p:sp>
        <p:nvSpPr>
          <p:cNvPr id="3" name="Footer Placeholder 2">
            <a:extLst>
              <a:ext uri="{FF2B5EF4-FFF2-40B4-BE49-F238E27FC236}">
                <a16:creationId xmlns:a16="http://schemas.microsoft.com/office/drawing/2014/main" id="{4EFCF04B-7F1E-183F-5294-42095488129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AF5AC5-2556-5A05-96F6-B3044613A216}"/>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2845688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7EB17-617E-70DE-1F1A-B83832AC77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70DBF2-36BA-7D77-00BD-A1AE00DA0B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C870DA-842A-CD48-443B-362451498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9162D7-724B-F4B9-B210-AA7935F8AF14}"/>
              </a:ext>
            </a:extLst>
          </p:cNvPr>
          <p:cNvSpPr>
            <a:spLocks noGrp="1"/>
          </p:cNvSpPr>
          <p:nvPr>
            <p:ph type="dt" sz="half" idx="10"/>
          </p:nvPr>
        </p:nvSpPr>
        <p:spPr/>
        <p:txBody>
          <a:bodyPr/>
          <a:lstStyle/>
          <a:p>
            <a:fld id="{938E468B-E7DB-1244-8914-F7B7F6133B99}" type="datetimeFigureOut">
              <a:rPr lang="en-US" smtClean="0"/>
              <a:t>4/15/26</a:t>
            </a:fld>
            <a:endParaRPr lang="en-US"/>
          </a:p>
        </p:txBody>
      </p:sp>
      <p:sp>
        <p:nvSpPr>
          <p:cNvPr id="6" name="Footer Placeholder 5">
            <a:extLst>
              <a:ext uri="{FF2B5EF4-FFF2-40B4-BE49-F238E27FC236}">
                <a16:creationId xmlns:a16="http://schemas.microsoft.com/office/drawing/2014/main" id="{8CED2751-9043-E7E0-CBC5-223A47DB06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1E4AAF-6F23-BFA2-856C-E12FA3B8895E}"/>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4174918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FA7D9-8380-8114-6DC1-C535BDC67C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47300AA-E963-E2B3-7C07-D29524762C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B008EB7-9C70-CCA9-5BA5-8A83AC226D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4528F6-A0B8-4E27-A475-8B5873261DE2}"/>
              </a:ext>
            </a:extLst>
          </p:cNvPr>
          <p:cNvSpPr>
            <a:spLocks noGrp="1"/>
          </p:cNvSpPr>
          <p:nvPr>
            <p:ph type="dt" sz="half" idx="10"/>
          </p:nvPr>
        </p:nvSpPr>
        <p:spPr/>
        <p:txBody>
          <a:bodyPr/>
          <a:lstStyle/>
          <a:p>
            <a:fld id="{938E468B-E7DB-1244-8914-F7B7F6133B99}" type="datetimeFigureOut">
              <a:rPr lang="en-US" smtClean="0"/>
              <a:t>4/15/26</a:t>
            </a:fld>
            <a:endParaRPr lang="en-US"/>
          </a:p>
        </p:txBody>
      </p:sp>
      <p:sp>
        <p:nvSpPr>
          <p:cNvPr id="6" name="Footer Placeholder 5">
            <a:extLst>
              <a:ext uri="{FF2B5EF4-FFF2-40B4-BE49-F238E27FC236}">
                <a16:creationId xmlns:a16="http://schemas.microsoft.com/office/drawing/2014/main" id="{88B35D52-E24C-FEB0-5A32-F6FD0F8379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8D4D77-3C67-681E-5B54-183942AAC6EA}"/>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1381051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2EB71-4F45-3661-B2ED-C0F3FFADB4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BE3A27-673A-011B-EA5A-AC6124BFFE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3E9434-86AE-3650-83FF-DACEB6D58E6F}"/>
              </a:ext>
            </a:extLst>
          </p:cNvPr>
          <p:cNvSpPr>
            <a:spLocks noGrp="1"/>
          </p:cNvSpPr>
          <p:nvPr>
            <p:ph type="dt" sz="half" idx="10"/>
          </p:nvPr>
        </p:nvSpPr>
        <p:spPr/>
        <p:txBody>
          <a:bodyPr/>
          <a:lstStyle/>
          <a:p>
            <a:fld id="{938E468B-E7DB-1244-8914-F7B7F6133B99}" type="datetimeFigureOut">
              <a:rPr lang="en-US" smtClean="0"/>
              <a:t>4/15/26</a:t>
            </a:fld>
            <a:endParaRPr lang="en-US"/>
          </a:p>
        </p:txBody>
      </p:sp>
      <p:sp>
        <p:nvSpPr>
          <p:cNvPr id="5" name="Footer Placeholder 4">
            <a:extLst>
              <a:ext uri="{FF2B5EF4-FFF2-40B4-BE49-F238E27FC236}">
                <a16:creationId xmlns:a16="http://schemas.microsoft.com/office/drawing/2014/main" id="{818ACC83-B773-978E-6BA7-B6CDF10BFA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322FAA-9FB6-22BE-3381-4038AC21A939}"/>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1502864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BD2E5C-C9D4-0063-5D09-7F2469824F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A13EE0E-386C-A8E6-B251-FF2E3350BD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DD307F-DB5D-4072-C4F0-555B05ED155F}"/>
              </a:ext>
            </a:extLst>
          </p:cNvPr>
          <p:cNvSpPr>
            <a:spLocks noGrp="1"/>
          </p:cNvSpPr>
          <p:nvPr>
            <p:ph type="dt" sz="half" idx="10"/>
          </p:nvPr>
        </p:nvSpPr>
        <p:spPr/>
        <p:txBody>
          <a:bodyPr/>
          <a:lstStyle/>
          <a:p>
            <a:fld id="{938E468B-E7DB-1244-8914-F7B7F6133B99}" type="datetimeFigureOut">
              <a:rPr lang="en-US" smtClean="0"/>
              <a:t>4/15/26</a:t>
            </a:fld>
            <a:endParaRPr lang="en-US"/>
          </a:p>
        </p:txBody>
      </p:sp>
      <p:sp>
        <p:nvSpPr>
          <p:cNvPr id="5" name="Footer Placeholder 4">
            <a:extLst>
              <a:ext uri="{FF2B5EF4-FFF2-40B4-BE49-F238E27FC236}">
                <a16:creationId xmlns:a16="http://schemas.microsoft.com/office/drawing/2014/main" id="{94F00148-8062-9A9D-6E6A-201194A879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E73C5-4418-421C-6EBC-8D7AB287071D}"/>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4292926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3AC195-AA5B-CA66-10DC-A62137956A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20A5E35-1AD0-6A20-E2AB-6303683D1F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766F20-957A-0996-3D32-069DB86819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8E468B-E7DB-1244-8914-F7B7F6133B99}" type="datetimeFigureOut">
              <a:rPr lang="en-US" smtClean="0"/>
              <a:t>4/15/26</a:t>
            </a:fld>
            <a:endParaRPr lang="en-US"/>
          </a:p>
        </p:txBody>
      </p:sp>
      <p:sp>
        <p:nvSpPr>
          <p:cNvPr id="5" name="Footer Placeholder 4">
            <a:extLst>
              <a:ext uri="{FF2B5EF4-FFF2-40B4-BE49-F238E27FC236}">
                <a16:creationId xmlns:a16="http://schemas.microsoft.com/office/drawing/2014/main" id="{87C10B0D-B4A5-1039-287D-28F3BE1B8A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E323B42-044A-869C-D3BB-A7797A3F5E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B0B4BCF-82CE-1142-8F86-CDBDFCE07149}" type="slidenum">
              <a:rPr lang="en-US" smtClean="0"/>
              <a:t>‹#›</a:t>
            </a:fld>
            <a:endParaRPr lang="en-US"/>
          </a:p>
        </p:txBody>
      </p:sp>
    </p:spTree>
    <p:extLst>
      <p:ext uri="{BB962C8B-B14F-4D97-AF65-F5344CB8AC3E}">
        <p14:creationId xmlns:p14="http://schemas.microsoft.com/office/powerpoint/2010/main" val="708510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cancerhallmarks.com/download"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scikit-learn.org/stable/modules/generated/sklearn.linear_model.LinearRegression.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hyperlink" Target="https://setosa.io/ev/principal-component-analysi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menti.com/al29szz58jm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4.jpe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hyperlink" Target="https://pair-code.github.io/understanding-umap/" TargetMode="External"/><Relationship Id="rId5" Type="http://schemas.openxmlformats.org/officeDocument/2006/relationships/image" Target="../media/image13.png"/><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naftaliharris.com/blog/visualizing-k-means-clusterin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www.menti.com/al29szz58jmf"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omputer screen with numbers&#10;&#10;AI-generated content may be incorrect.">
            <a:extLst>
              <a:ext uri="{FF2B5EF4-FFF2-40B4-BE49-F238E27FC236}">
                <a16:creationId xmlns:a16="http://schemas.microsoft.com/office/drawing/2014/main" id="{1A8E1854-276F-9DFB-AB93-FCAFE794B2A7}"/>
              </a:ext>
            </a:extLst>
          </p:cNvPr>
          <p:cNvPicPr>
            <a:picLocks noChangeAspect="1"/>
          </p:cNvPicPr>
          <p:nvPr/>
        </p:nvPicPr>
        <p:blipFill>
          <a:blip r:embed="rId3"/>
          <a:srcRect r="23298" b="9091"/>
          <a:stretch>
            <a:fillRect/>
          </a:stretch>
        </p:blipFill>
        <p:spPr>
          <a:xfrm>
            <a:off x="3523488" y="10"/>
            <a:ext cx="8668512" cy="6857990"/>
          </a:xfrm>
          <a:prstGeom prst="rect">
            <a:avLst/>
          </a:prstGeom>
        </p:spPr>
      </p:pic>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E6B336-B8B3-CEA6-0B4E-374B9C705367}"/>
              </a:ext>
            </a:extLst>
          </p:cNvPr>
          <p:cNvSpPr>
            <a:spLocks noGrp="1"/>
          </p:cNvSpPr>
          <p:nvPr>
            <p:ph type="ctrTitle"/>
          </p:nvPr>
        </p:nvSpPr>
        <p:spPr>
          <a:xfrm>
            <a:off x="477980" y="1122363"/>
            <a:ext cx="5503720" cy="3204134"/>
          </a:xfrm>
        </p:spPr>
        <p:txBody>
          <a:bodyPr anchor="b">
            <a:normAutofit fontScale="90000"/>
          </a:bodyPr>
          <a:lstStyle/>
          <a:p>
            <a:pPr algn="l"/>
            <a:r>
              <a:rPr lang="en-US" sz="4800" dirty="0"/>
              <a:t>Module 3 </a:t>
            </a:r>
            <a:br>
              <a:rPr lang="en-US" sz="4800" dirty="0"/>
            </a:br>
            <a:r>
              <a:rPr lang="en-US" sz="2400" dirty="0"/>
              <a:t>Lecture 4 </a:t>
            </a:r>
            <a:r>
              <a:rPr lang="en-US" sz="4800" dirty="0"/>
              <a:t> </a:t>
            </a:r>
            <a:br>
              <a:rPr lang="en-US" sz="4800" dirty="0"/>
            </a:br>
            <a:r>
              <a:rPr lang="en-US" sz="4800" dirty="0"/>
              <a:t>Introduction to Machine Learning:</a:t>
            </a:r>
            <a:br>
              <a:rPr lang="en-US" sz="4800" dirty="0"/>
            </a:br>
            <a:r>
              <a:rPr lang="en-US" sz="4800" dirty="0"/>
              <a:t>Unsupervised Learning</a:t>
            </a:r>
          </a:p>
        </p:txBody>
      </p:sp>
      <p:sp>
        <p:nvSpPr>
          <p:cNvPr id="3" name="Subtitle 2">
            <a:extLst>
              <a:ext uri="{FF2B5EF4-FFF2-40B4-BE49-F238E27FC236}">
                <a16:creationId xmlns:a16="http://schemas.microsoft.com/office/drawing/2014/main" id="{865B4456-8C04-FCD9-5636-5C60A9DDD74B}"/>
              </a:ext>
            </a:extLst>
          </p:cNvPr>
          <p:cNvSpPr>
            <a:spLocks noGrp="1"/>
          </p:cNvSpPr>
          <p:nvPr>
            <p:ph type="subTitle" idx="1"/>
          </p:nvPr>
        </p:nvSpPr>
        <p:spPr>
          <a:xfrm>
            <a:off x="477980" y="4872922"/>
            <a:ext cx="4023359" cy="1208141"/>
          </a:xfrm>
        </p:spPr>
        <p:txBody>
          <a:bodyPr>
            <a:normAutofit/>
          </a:bodyPr>
          <a:lstStyle/>
          <a:p>
            <a:pPr algn="l"/>
            <a:r>
              <a:rPr lang="en-US" sz="2000" dirty="0"/>
              <a:t>Sarah Groves, Ph.D.</a:t>
            </a:r>
          </a:p>
          <a:p>
            <a:pPr algn="l"/>
            <a:r>
              <a:rPr lang="en-US" sz="2000"/>
              <a:t>Shayn Peirce-Cottler, </a:t>
            </a:r>
            <a:r>
              <a:rPr lang="en-US" sz="2000" dirty="0"/>
              <a:t>Ph.D.</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09E6B7E-D08F-2A99-F462-48160AD6C4DF}"/>
              </a:ext>
            </a:extLst>
          </p:cNvPr>
          <p:cNvSpPr/>
          <p:nvPr/>
        </p:nvSpPr>
        <p:spPr>
          <a:xfrm>
            <a:off x="433953" y="573437"/>
            <a:ext cx="821410" cy="2479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729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6F92F-723A-9B28-7999-FC2E25BF3228}"/>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FC0E0F89-65ED-2ECC-78A7-7ABDEC54B7E1}"/>
              </a:ext>
            </a:extLst>
          </p:cNvPr>
          <p:cNvPicPr>
            <a:picLocks noChangeAspect="1"/>
          </p:cNvPicPr>
          <p:nvPr/>
        </p:nvPicPr>
        <p:blipFill>
          <a:blip r:embed="rId3"/>
          <a:stretch>
            <a:fillRect/>
          </a:stretch>
        </p:blipFill>
        <p:spPr>
          <a:xfrm>
            <a:off x="135467" y="1185333"/>
            <a:ext cx="7772400" cy="5623632"/>
          </a:xfrm>
          <a:prstGeom prst="rect">
            <a:avLst/>
          </a:prstGeom>
        </p:spPr>
      </p:pic>
      <p:sp>
        <p:nvSpPr>
          <p:cNvPr id="6" name="Content Placeholder 5">
            <a:extLst>
              <a:ext uri="{FF2B5EF4-FFF2-40B4-BE49-F238E27FC236}">
                <a16:creationId xmlns:a16="http://schemas.microsoft.com/office/drawing/2014/main" id="{3D61B696-3722-09AE-8C7A-307DF774A1C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80289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FABE5-CE95-9A55-F499-4455D43C9669}"/>
              </a:ext>
            </a:extLst>
          </p:cNvPr>
          <p:cNvSpPr>
            <a:spLocks noGrp="1"/>
          </p:cNvSpPr>
          <p:nvPr>
            <p:ph type="title"/>
          </p:nvPr>
        </p:nvSpPr>
        <p:spPr/>
        <p:txBody>
          <a:bodyPr/>
          <a:lstStyle/>
          <a:p>
            <a:r>
              <a:rPr lang="en-US" dirty="0"/>
              <a:t>Learning Objectives for Module 3: Cancer</a:t>
            </a:r>
          </a:p>
        </p:txBody>
      </p:sp>
      <p:sp>
        <p:nvSpPr>
          <p:cNvPr id="3" name="Content Placeholder 2">
            <a:extLst>
              <a:ext uri="{FF2B5EF4-FFF2-40B4-BE49-F238E27FC236}">
                <a16:creationId xmlns:a16="http://schemas.microsoft.com/office/drawing/2014/main" id="{159C9B0F-FA23-F878-07D9-6E10F8C2BB8A}"/>
              </a:ext>
            </a:extLst>
          </p:cNvPr>
          <p:cNvSpPr>
            <a:spLocks noGrp="1"/>
          </p:cNvSpPr>
          <p:nvPr>
            <p:ph idx="1"/>
          </p:nvPr>
        </p:nvSpPr>
        <p:spPr/>
        <p:txBody>
          <a:bodyPr/>
          <a:lstStyle/>
          <a:p>
            <a:r>
              <a:rPr lang="en-US" i="1" dirty="0"/>
              <a:t>I can answer the question “what is cancer?” and explain what the </a:t>
            </a:r>
            <a:r>
              <a:rPr lang="en-US" b="1" i="1" dirty="0"/>
              <a:t>hallmarks</a:t>
            </a:r>
            <a:r>
              <a:rPr lang="en-US" i="1" dirty="0"/>
              <a:t> of cancer are. </a:t>
            </a:r>
          </a:p>
          <a:p>
            <a:r>
              <a:rPr lang="en-US" i="1" dirty="0">
                <a:solidFill>
                  <a:schemeClr val="accent2"/>
                </a:solidFill>
              </a:rPr>
              <a:t>I can use </a:t>
            </a:r>
            <a:r>
              <a:rPr lang="en-US" b="1" i="1" dirty="0">
                <a:solidFill>
                  <a:schemeClr val="accent2"/>
                </a:solidFill>
              </a:rPr>
              <a:t>pandas and scikit-learn </a:t>
            </a:r>
            <a:r>
              <a:rPr lang="en-US" i="1" dirty="0">
                <a:solidFill>
                  <a:schemeClr val="accent2"/>
                </a:solidFill>
              </a:rPr>
              <a:t>to work with </a:t>
            </a:r>
            <a:r>
              <a:rPr lang="en-US" b="1" i="1" dirty="0">
                <a:solidFill>
                  <a:schemeClr val="accent2"/>
                </a:solidFill>
              </a:rPr>
              <a:t>RNA-seq data</a:t>
            </a:r>
            <a:r>
              <a:rPr lang="en-US" i="1" dirty="0">
                <a:solidFill>
                  <a:schemeClr val="accent2"/>
                </a:solidFill>
              </a:rPr>
              <a:t>, apply a machine learning method to a dataset, </a:t>
            </a:r>
            <a:r>
              <a:rPr lang="en-US" i="1" dirty="0"/>
              <a:t>and validate the model.</a:t>
            </a:r>
          </a:p>
          <a:p>
            <a:r>
              <a:rPr lang="en-US" i="1" dirty="0"/>
              <a:t>I understand the difference between </a:t>
            </a:r>
            <a:r>
              <a:rPr lang="en-US" b="1" i="1" dirty="0"/>
              <a:t>supervised</a:t>
            </a:r>
            <a:r>
              <a:rPr lang="en-US" i="1" dirty="0"/>
              <a:t> and </a:t>
            </a:r>
            <a:r>
              <a:rPr lang="en-US" b="1" i="1" dirty="0">
                <a:solidFill>
                  <a:schemeClr val="accent2"/>
                </a:solidFill>
              </a:rPr>
              <a:t>unsupervised</a:t>
            </a:r>
            <a:r>
              <a:rPr lang="en-US" i="1" dirty="0"/>
              <a:t> learning methods and know when to use them. </a:t>
            </a:r>
          </a:p>
          <a:p>
            <a:r>
              <a:rPr lang="en-US" i="1" dirty="0"/>
              <a:t>I understand how machine learning methods use </a:t>
            </a:r>
            <a:r>
              <a:rPr lang="en-US" b="1" i="1" dirty="0"/>
              <a:t>optimization</a:t>
            </a:r>
            <a:r>
              <a:rPr lang="en-US" i="1" dirty="0"/>
              <a:t> of a cost function to determine the best answer to my research question.</a:t>
            </a:r>
          </a:p>
          <a:p>
            <a:r>
              <a:rPr lang="en-US" i="1" dirty="0"/>
              <a:t>I know how to </a:t>
            </a:r>
            <a:r>
              <a:rPr lang="en-US" b="1" i="1" dirty="0"/>
              <a:t>avoid overfitting </a:t>
            </a:r>
            <a:r>
              <a:rPr lang="en-US" i="1" dirty="0"/>
              <a:t>and determine if my model is “good enough” using quantitative metrics. </a:t>
            </a:r>
          </a:p>
        </p:txBody>
      </p:sp>
    </p:spTree>
    <p:extLst>
      <p:ext uri="{BB962C8B-B14F-4D97-AF65-F5344CB8AC3E}">
        <p14:creationId xmlns:p14="http://schemas.microsoft.com/office/powerpoint/2010/main" val="1016822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FE426-94E0-CC3C-99CD-7AD44491C437}"/>
              </a:ext>
            </a:extLst>
          </p:cNvPr>
          <p:cNvSpPr>
            <a:spLocks noGrp="1"/>
          </p:cNvSpPr>
          <p:nvPr>
            <p:ph type="title"/>
          </p:nvPr>
        </p:nvSpPr>
        <p:spPr/>
        <p:txBody>
          <a:bodyPr/>
          <a:lstStyle/>
          <a:p>
            <a:r>
              <a:rPr lang="en-US" dirty="0"/>
              <a:t>Where we are so far…</a:t>
            </a:r>
          </a:p>
        </p:txBody>
      </p:sp>
      <p:sp>
        <p:nvSpPr>
          <p:cNvPr id="4" name="Content Placeholder 2">
            <a:extLst>
              <a:ext uri="{FF2B5EF4-FFF2-40B4-BE49-F238E27FC236}">
                <a16:creationId xmlns:a16="http://schemas.microsoft.com/office/drawing/2014/main" id="{96F0243D-DE36-E0AE-1FB3-51D21371E964}"/>
              </a:ext>
            </a:extLst>
          </p:cNvPr>
          <p:cNvSpPr>
            <a:spLocks noGrp="1"/>
          </p:cNvSpPr>
          <p:nvPr>
            <p:ph idx="1"/>
          </p:nvPr>
        </p:nvSpPr>
        <p:spPr>
          <a:xfrm>
            <a:off x="457887" y="1254609"/>
            <a:ext cx="8350790" cy="5486400"/>
          </a:xfrm>
        </p:spPr>
        <p:txBody>
          <a:bodyPr>
            <a:normAutofit lnSpcReduction="10000"/>
          </a:bodyPr>
          <a:lstStyle/>
          <a:p>
            <a:pPr marL="0" lvl="0" indent="0">
              <a:buNone/>
            </a:pPr>
            <a:r>
              <a:rPr lang="en-US" sz="2400" b="1" strike="sngStrike" dirty="0"/>
              <a:t>STEP 1: Learn </a:t>
            </a:r>
            <a:r>
              <a:rPr lang="en-US" sz="2400" strike="sngStrike" dirty="0"/>
              <a:t>about cancer (and a specific cancer type if desired!)</a:t>
            </a:r>
          </a:p>
          <a:p>
            <a:pPr marL="0" lvl="0" indent="0">
              <a:buNone/>
            </a:pPr>
            <a:r>
              <a:rPr lang="en-US" sz="2400" b="1" strike="sngStrike" dirty="0"/>
              <a:t>STEP 2: Explore the data-set</a:t>
            </a:r>
            <a:r>
              <a:rPr lang="en-US" sz="2400" strike="sngStrike" dirty="0"/>
              <a:t> (you will be given one)</a:t>
            </a:r>
          </a:p>
          <a:p>
            <a:pPr marL="0" lvl="0" indent="0">
              <a:buNone/>
            </a:pPr>
            <a:r>
              <a:rPr lang="en-US" sz="2400" b="1" dirty="0"/>
              <a:t>STEP 3: Ask a question </a:t>
            </a:r>
            <a:r>
              <a:rPr lang="en-US" sz="2400" dirty="0"/>
              <a:t>related to the data set that you are curious about</a:t>
            </a:r>
          </a:p>
          <a:p>
            <a:pPr marL="0" indent="0">
              <a:buNone/>
            </a:pPr>
            <a:r>
              <a:rPr lang="en-US" sz="2400" b="1" dirty="0"/>
              <a:t>STEP 4: Visualize the data </a:t>
            </a:r>
            <a:r>
              <a:rPr lang="en-US" sz="2400" dirty="0"/>
              <a:t>with </a:t>
            </a:r>
            <a:r>
              <a:rPr lang="en-US" sz="2400" b="1" dirty="0">
                <a:solidFill>
                  <a:schemeClr val="accent6"/>
                </a:solidFill>
              </a:rPr>
              <a:t>dimensionality</a:t>
            </a:r>
            <a:r>
              <a:rPr lang="en-US" sz="2400" dirty="0"/>
              <a:t> </a:t>
            </a:r>
            <a:r>
              <a:rPr lang="en-US" sz="2400" b="1" dirty="0">
                <a:solidFill>
                  <a:schemeClr val="accent6"/>
                </a:solidFill>
              </a:rPr>
              <a:t>reduction </a:t>
            </a:r>
            <a:r>
              <a:rPr lang="en-US" sz="2400" dirty="0"/>
              <a:t>(unsupervised)</a:t>
            </a:r>
          </a:p>
          <a:p>
            <a:pPr marL="0" lvl="0" indent="0">
              <a:buNone/>
            </a:pPr>
            <a:r>
              <a:rPr lang="en-US" sz="2400" b="1" dirty="0"/>
              <a:t>STEP 5: Implement </a:t>
            </a:r>
            <a:r>
              <a:rPr lang="en-US" sz="2400" b="1" dirty="0">
                <a:solidFill>
                  <a:schemeClr val="accent6"/>
                </a:solidFill>
              </a:rPr>
              <a:t>clustering</a:t>
            </a:r>
            <a:r>
              <a:rPr lang="en-US" sz="2400" dirty="0"/>
              <a:t>, </a:t>
            </a:r>
            <a:r>
              <a:rPr lang="en-US" sz="2400" b="1" dirty="0">
                <a:solidFill>
                  <a:schemeClr val="accent6"/>
                </a:solidFill>
              </a:rPr>
              <a:t>regression</a:t>
            </a:r>
            <a:r>
              <a:rPr lang="en-US" sz="2400" dirty="0"/>
              <a:t>, or </a:t>
            </a:r>
            <a:r>
              <a:rPr lang="en-US" sz="2400" b="1" dirty="0">
                <a:solidFill>
                  <a:schemeClr val="accent6"/>
                </a:solidFill>
              </a:rPr>
              <a:t>classification</a:t>
            </a:r>
            <a:r>
              <a:rPr lang="en-US" sz="2400" dirty="0"/>
              <a:t> using Python/scikit-learn to answer the question (supervised)</a:t>
            </a:r>
          </a:p>
          <a:p>
            <a:pPr marL="0" lvl="0" indent="0">
              <a:buNone/>
            </a:pPr>
            <a:r>
              <a:rPr lang="en-US" sz="2400" b="1" dirty="0"/>
              <a:t>STEP 6: Verify and validate </a:t>
            </a:r>
            <a:r>
              <a:rPr lang="en-US" sz="2400" dirty="0"/>
              <a:t>the answer using </a:t>
            </a:r>
            <a:r>
              <a:rPr lang="en-US" sz="2400" b="1" dirty="0">
                <a:solidFill>
                  <a:schemeClr val="accent6"/>
                </a:solidFill>
              </a:rPr>
              <a:t>ML metrics</a:t>
            </a:r>
          </a:p>
          <a:p>
            <a:pPr marL="0" lvl="0" indent="0">
              <a:buNone/>
            </a:pPr>
            <a:r>
              <a:rPr lang="en-US" sz="2400" b="1" dirty="0"/>
              <a:t>STEP 7: Draw conclusions </a:t>
            </a:r>
            <a:r>
              <a:rPr lang="en-US" sz="2400" dirty="0"/>
              <a:t>and </a:t>
            </a:r>
            <a:r>
              <a:rPr lang="en-US" sz="2400" b="1" dirty="0"/>
              <a:t>reflect on the ethical implications</a:t>
            </a:r>
          </a:p>
          <a:p>
            <a:pPr marL="0" indent="0">
              <a:buNone/>
            </a:pPr>
            <a:r>
              <a:rPr lang="en-US" sz="2400" b="1" dirty="0"/>
              <a:t>STEP 8: Communicate </a:t>
            </a:r>
            <a:r>
              <a:rPr lang="en-US" sz="2400" dirty="0"/>
              <a:t>your question’s background, methods, conclusions, limitations, implications, and future work</a:t>
            </a:r>
          </a:p>
          <a:p>
            <a:pPr marL="0" lvl="0" indent="0">
              <a:buNone/>
            </a:pPr>
            <a:endParaRPr lang="en-US" sz="2400" dirty="0"/>
          </a:p>
          <a:p>
            <a:pPr marL="0" lvl="0" indent="0">
              <a:buNone/>
            </a:pPr>
            <a:endParaRPr lang="en-US" sz="2400" dirty="0"/>
          </a:p>
          <a:p>
            <a:pPr marL="0" lvl="0" indent="0">
              <a:buNone/>
            </a:pPr>
            <a:endParaRPr lang="en-US" sz="2400" dirty="0"/>
          </a:p>
        </p:txBody>
      </p:sp>
      <p:grpSp>
        <p:nvGrpSpPr>
          <p:cNvPr id="5" name="Group 4">
            <a:extLst>
              <a:ext uri="{FF2B5EF4-FFF2-40B4-BE49-F238E27FC236}">
                <a16:creationId xmlns:a16="http://schemas.microsoft.com/office/drawing/2014/main" id="{622DC6D3-2497-0207-7A00-6549F57447C3}"/>
              </a:ext>
            </a:extLst>
          </p:cNvPr>
          <p:cNvGrpSpPr/>
          <p:nvPr/>
        </p:nvGrpSpPr>
        <p:grpSpPr>
          <a:xfrm>
            <a:off x="60803" y="1363577"/>
            <a:ext cx="397084" cy="1358475"/>
            <a:chOff x="13734" y="1484243"/>
            <a:chExt cx="397084" cy="1358475"/>
          </a:xfrm>
        </p:grpSpPr>
        <p:cxnSp>
          <p:nvCxnSpPr>
            <p:cNvPr id="6" name="Straight Connector 5">
              <a:extLst>
                <a:ext uri="{FF2B5EF4-FFF2-40B4-BE49-F238E27FC236}">
                  <a16:creationId xmlns:a16="http://schemas.microsoft.com/office/drawing/2014/main" id="{C6A20F62-6D0E-6517-D9AF-8053B4205E0E}"/>
                </a:ext>
              </a:extLst>
            </p:cNvPr>
            <p:cNvCxnSpPr>
              <a:cxnSpLocks/>
            </p:cNvCxnSpPr>
            <p:nvPr/>
          </p:nvCxnSpPr>
          <p:spPr>
            <a:xfrm>
              <a:off x="410817" y="1484243"/>
              <a:ext cx="1" cy="1358475"/>
            </a:xfrm>
            <a:prstGeom prst="line">
              <a:avLst/>
            </a:prstGeom>
            <a:ln w="38100">
              <a:solidFill>
                <a:schemeClr val="accent1">
                  <a:lumMod val="60000"/>
                  <a:lumOff val="40000"/>
                </a:schemeClr>
              </a:solidFill>
            </a:ln>
          </p:spPr>
          <p:style>
            <a:lnRef idx="1">
              <a:schemeClr val="accent6"/>
            </a:lnRef>
            <a:fillRef idx="0">
              <a:schemeClr val="accent6"/>
            </a:fillRef>
            <a:effectRef idx="0">
              <a:schemeClr val="accent6"/>
            </a:effectRef>
            <a:fontRef idx="minor">
              <a:schemeClr val="tx1"/>
            </a:fontRef>
          </p:style>
        </p:cxnSp>
        <p:sp>
          <p:nvSpPr>
            <p:cNvPr id="7" name="TextBox 6">
              <a:extLst>
                <a:ext uri="{FF2B5EF4-FFF2-40B4-BE49-F238E27FC236}">
                  <a16:creationId xmlns:a16="http://schemas.microsoft.com/office/drawing/2014/main" id="{2053A9B0-EB35-495E-E0FF-2F15AB43A851}"/>
                </a:ext>
              </a:extLst>
            </p:cNvPr>
            <p:cNvSpPr txBox="1"/>
            <p:nvPr/>
          </p:nvSpPr>
          <p:spPr>
            <a:xfrm rot="16200000">
              <a:off x="-273044" y="1933957"/>
              <a:ext cx="942887" cy="369332"/>
            </a:xfrm>
            <a:prstGeom prst="rect">
              <a:avLst/>
            </a:prstGeom>
            <a:noFill/>
          </p:spPr>
          <p:txBody>
            <a:bodyPr wrap="none" rtlCol="0">
              <a:spAutoFit/>
            </a:bodyPr>
            <a:lstStyle/>
            <a:p>
              <a:r>
                <a:rPr lang="en-US" b="1" dirty="0">
                  <a:solidFill>
                    <a:srgbClr val="00BEDE"/>
                  </a:solidFill>
                </a:rPr>
                <a:t>Week 1</a:t>
              </a:r>
            </a:p>
          </p:txBody>
        </p:sp>
      </p:grpSp>
      <p:grpSp>
        <p:nvGrpSpPr>
          <p:cNvPr id="8" name="Group 7">
            <a:extLst>
              <a:ext uri="{FF2B5EF4-FFF2-40B4-BE49-F238E27FC236}">
                <a16:creationId xmlns:a16="http://schemas.microsoft.com/office/drawing/2014/main" id="{1E3D9DC0-9993-7388-9E9C-43766A800C61}"/>
              </a:ext>
            </a:extLst>
          </p:cNvPr>
          <p:cNvGrpSpPr/>
          <p:nvPr/>
        </p:nvGrpSpPr>
        <p:grpSpPr>
          <a:xfrm>
            <a:off x="19319" y="3142948"/>
            <a:ext cx="410816" cy="1253067"/>
            <a:chOff x="2" y="3048000"/>
            <a:chExt cx="410816" cy="1253067"/>
          </a:xfrm>
        </p:grpSpPr>
        <p:cxnSp>
          <p:nvCxnSpPr>
            <p:cNvPr id="9" name="Straight Connector 8">
              <a:extLst>
                <a:ext uri="{FF2B5EF4-FFF2-40B4-BE49-F238E27FC236}">
                  <a16:creationId xmlns:a16="http://schemas.microsoft.com/office/drawing/2014/main" id="{2AD22F43-E5A7-F151-0D28-C18995A90EAC}"/>
                </a:ext>
              </a:extLst>
            </p:cNvPr>
            <p:cNvCxnSpPr>
              <a:cxnSpLocks/>
            </p:cNvCxnSpPr>
            <p:nvPr/>
          </p:nvCxnSpPr>
          <p:spPr>
            <a:xfrm>
              <a:off x="410818" y="3048000"/>
              <a:ext cx="0" cy="1253067"/>
            </a:xfrm>
            <a:prstGeom prst="line">
              <a:avLst/>
            </a:prstGeom>
            <a:ln w="38100">
              <a:solidFill>
                <a:schemeClr val="accent1">
                  <a:lumMod val="60000"/>
                  <a:lumOff val="40000"/>
                </a:schemeClr>
              </a:solidFill>
            </a:ln>
          </p:spPr>
          <p:style>
            <a:lnRef idx="1">
              <a:schemeClr val="accent6"/>
            </a:lnRef>
            <a:fillRef idx="0">
              <a:schemeClr val="accent6"/>
            </a:fillRef>
            <a:effectRef idx="0">
              <a:schemeClr val="accent6"/>
            </a:effectRef>
            <a:fontRef idx="minor">
              <a:schemeClr val="tx1"/>
            </a:fontRef>
          </p:style>
        </p:cxnSp>
        <p:sp>
          <p:nvSpPr>
            <p:cNvPr id="10" name="TextBox 9">
              <a:extLst>
                <a:ext uri="{FF2B5EF4-FFF2-40B4-BE49-F238E27FC236}">
                  <a16:creationId xmlns:a16="http://schemas.microsoft.com/office/drawing/2014/main" id="{2D834264-83CF-1E40-2539-14E7456E9F99}"/>
                </a:ext>
              </a:extLst>
            </p:cNvPr>
            <p:cNvSpPr txBox="1"/>
            <p:nvPr/>
          </p:nvSpPr>
          <p:spPr>
            <a:xfrm rot="16200000">
              <a:off x="-286776" y="3379278"/>
              <a:ext cx="942887" cy="369332"/>
            </a:xfrm>
            <a:prstGeom prst="rect">
              <a:avLst/>
            </a:prstGeom>
            <a:noFill/>
          </p:spPr>
          <p:txBody>
            <a:bodyPr wrap="none" rtlCol="0">
              <a:spAutoFit/>
            </a:bodyPr>
            <a:lstStyle/>
            <a:p>
              <a:r>
                <a:rPr lang="en-US" b="1" dirty="0">
                  <a:solidFill>
                    <a:srgbClr val="00BEDE"/>
                  </a:solidFill>
                </a:rPr>
                <a:t>Week 2</a:t>
              </a:r>
            </a:p>
          </p:txBody>
        </p:sp>
      </p:grpSp>
      <p:grpSp>
        <p:nvGrpSpPr>
          <p:cNvPr id="11" name="Group 10">
            <a:extLst>
              <a:ext uri="{FF2B5EF4-FFF2-40B4-BE49-F238E27FC236}">
                <a16:creationId xmlns:a16="http://schemas.microsoft.com/office/drawing/2014/main" id="{2BB72CCB-CC79-F2B2-1974-373A3A0FDCB2}"/>
              </a:ext>
            </a:extLst>
          </p:cNvPr>
          <p:cNvGrpSpPr/>
          <p:nvPr/>
        </p:nvGrpSpPr>
        <p:grpSpPr>
          <a:xfrm>
            <a:off x="19319" y="4538478"/>
            <a:ext cx="410816" cy="949368"/>
            <a:chOff x="2" y="5002698"/>
            <a:chExt cx="410816" cy="949368"/>
          </a:xfrm>
        </p:grpSpPr>
        <p:cxnSp>
          <p:nvCxnSpPr>
            <p:cNvPr id="12" name="Straight Connector 11">
              <a:extLst>
                <a:ext uri="{FF2B5EF4-FFF2-40B4-BE49-F238E27FC236}">
                  <a16:creationId xmlns:a16="http://schemas.microsoft.com/office/drawing/2014/main" id="{C1487350-09AB-3E95-D4A1-98A0CCF250F7}"/>
                </a:ext>
              </a:extLst>
            </p:cNvPr>
            <p:cNvCxnSpPr>
              <a:cxnSpLocks/>
            </p:cNvCxnSpPr>
            <p:nvPr/>
          </p:nvCxnSpPr>
          <p:spPr>
            <a:xfrm>
              <a:off x="410818" y="5002698"/>
              <a:ext cx="0" cy="949368"/>
            </a:xfrm>
            <a:prstGeom prst="line">
              <a:avLst/>
            </a:prstGeom>
            <a:ln w="38100">
              <a:solidFill>
                <a:schemeClr val="accent1">
                  <a:lumMod val="60000"/>
                  <a:lumOff val="40000"/>
                </a:schemeClr>
              </a:solidFill>
            </a:ln>
          </p:spPr>
          <p:style>
            <a:lnRef idx="1">
              <a:schemeClr val="accent6"/>
            </a:lnRef>
            <a:fillRef idx="0">
              <a:schemeClr val="accent6"/>
            </a:fillRef>
            <a:effectRef idx="0">
              <a:schemeClr val="accent6"/>
            </a:effectRef>
            <a:fontRef idx="minor">
              <a:schemeClr val="tx1"/>
            </a:fontRef>
          </p:style>
        </p:cxnSp>
        <p:sp>
          <p:nvSpPr>
            <p:cNvPr id="13" name="TextBox 12">
              <a:extLst>
                <a:ext uri="{FF2B5EF4-FFF2-40B4-BE49-F238E27FC236}">
                  <a16:creationId xmlns:a16="http://schemas.microsoft.com/office/drawing/2014/main" id="{2D48168F-D398-4CC0-7A59-22A824969B03}"/>
                </a:ext>
              </a:extLst>
            </p:cNvPr>
            <p:cNvSpPr txBox="1"/>
            <p:nvPr/>
          </p:nvSpPr>
          <p:spPr>
            <a:xfrm rot="16200000">
              <a:off x="-286776" y="5295957"/>
              <a:ext cx="942887" cy="369332"/>
            </a:xfrm>
            <a:prstGeom prst="rect">
              <a:avLst/>
            </a:prstGeom>
            <a:noFill/>
          </p:spPr>
          <p:txBody>
            <a:bodyPr wrap="none" rtlCol="0">
              <a:spAutoFit/>
            </a:bodyPr>
            <a:lstStyle/>
            <a:p>
              <a:r>
                <a:rPr lang="en-US" b="1" dirty="0">
                  <a:solidFill>
                    <a:srgbClr val="00BEDE"/>
                  </a:solidFill>
                </a:rPr>
                <a:t>Week 3</a:t>
              </a:r>
            </a:p>
          </p:txBody>
        </p:sp>
      </p:grpSp>
      <p:grpSp>
        <p:nvGrpSpPr>
          <p:cNvPr id="14" name="Group 13">
            <a:extLst>
              <a:ext uri="{FF2B5EF4-FFF2-40B4-BE49-F238E27FC236}">
                <a16:creationId xmlns:a16="http://schemas.microsoft.com/office/drawing/2014/main" id="{9A49E1ED-1E49-FA26-C0D3-59AB49724A9B}"/>
              </a:ext>
            </a:extLst>
          </p:cNvPr>
          <p:cNvGrpSpPr/>
          <p:nvPr/>
        </p:nvGrpSpPr>
        <p:grpSpPr>
          <a:xfrm>
            <a:off x="9659" y="5487846"/>
            <a:ext cx="410816" cy="942887"/>
            <a:chOff x="2" y="5009179"/>
            <a:chExt cx="410816" cy="942887"/>
          </a:xfrm>
        </p:grpSpPr>
        <p:cxnSp>
          <p:nvCxnSpPr>
            <p:cNvPr id="15" name="Straight Connector 14">
              <a:extLst>
                <a:ext uri="{FF2B5EF4-FFF2-40B4-BE49-F238E27FC236}">
                  <a16:creationId xmlns:a16="http://schemas.microsoft.com/office/drawing/2014/main" id="{30A40F9F-5917-A5DC-1356-64CF79D3A313}"/>
                </a:ext>
              </a:extLst>
            </p:cNvPr>
            <p:cNvCxnSpPr>
              <a:cxnSpLocks/>
            </p:cNvCxnSpPr>
            <p:nvPr/>
          </p:nvCxnSpPr>
          <p:spPr>
            <a:xfrm>
              <a:off x="410818" y="5139840"/>
              <a:ext cx="0" cy="736600"/>
            </a:xfrm>
            <a:prstGeom prst="line">
              <a:avLst/>
            </a:prstGeom>
            <a:ln w="38100">
              <a:solidFill>
                <a:schemeClr val="accent1">
                  <a:lumMod val="60000"/>
                  <a:lumOff val="40000"/>
                </a:schemeClr>
              </a:solidFill>
            </a:ln>
          </p:spPr>
          <p:style>
            <a:lnRef idx="1">
              <a:schemeClr val="accent6"/>
            </a:lnRef>
            <a:fillRef idx="0">
              <a:schemeClr val="accent6"/>
            </a:fillRef>
            <a:effectRef idx="0">
              <a:schemeClr val="accent6"/>
            </a:effectRef>
            <a:fontRef idx="minor">
              <a:schemeClr val="tx1"/>
            </a:fontRef>
          </p:style>
        </p:cxnSp>
        <p:sp>
          <p:nvSpPr>
            <p:cNvPr id="16" name="TextBox 15">
              <a:extLst>
                <a:ext uri="{FF2B5EF4-FFF2-40B4-BE49-F238E27FC236}">
                  <a16:creationId xmlns:a16="http://schemas.microsoft.com/office/drawing/2014/main" id="{724D30B1-57DC-BD7A-3167-039A4B41AB8A}"/>
                </a:ext>
              </a:extLst>
            </p:cNvPr>
            <p:cNvSpPr txBox="1"/>
            <p:nvPr/>
          </p:nvSpPr>
          <p:spPr>
            <a:xfrm rot="16200000">
              <a:off x="-286776" y="5295957"/>
              <a:ext cx="942887" cy="369332"/>
            </a:xfrm>
            <a:prstGeom prst="rect">
              <a:avLst/>
            </a:prstGeom>
            <a:noFill/>
          </p:spPr>
          <p:txBody>
            <a:bodyPr wrap="none" rtlCol="0">
              <a:spAutoFit/>
            </a:bodyPr>
            <a:lstStyle/>
            <a:p>
              <a:r>
                <a:rPr lang="en-US" b="1" dirty="0">
                  <a:solidFill>
                    <a:srgbClr val="00BEDE"/>
                  </a:solidFill>
                </a:rPr>
                <a:t>Week 4</a:t>
              </a:r>
            </a:p>
          </p:txBody>
        </p:sp>
      </p:grpSp>
      <p:sp>
        <p:nvSpPr>
          <p:cNvPr id="17" name="TextBox 16">
            <a:extLst>
              <a:ext uri="{FF2B5EF4-FFF2-40B4-BE49-F238E27FC236}">
                <a16:creationId xmlns:a16="http://schemas.microsoft.com/office/drawing/2014/main" id="{B9DB7E4C-32AD-9386-4505-505EE3D7D22D}"/>
              </a:ext>
            </a:extLst>
          </p:cNvPr>
          <p:cNvSpPr txBox="1"/>
          <p:nvPr/>
        </p:nvSpPr>
        <p:spPr>
          <a:xfrm>
            <a:off x="8727358" y="2400447"/>
            <a:ext cx="2409442" cy="523220"/>
          </a:xfrm>
          <a:prstGeom prst="rect">
            <a:avLst/>
          </a:prstGeom>
          <a:noFill/>
        </p:spPr>
        <p:txBody>
          <a:bodyPr wrap="none" rtlCol="0">
            <a:spAutoFit/>
          </a:bodyPr>
          <a:lstStyle/>
          <a:p>
            <a:r>
              <a:rPr lang="en-US" sz="1400" strike="sngStrike" dirty="0">
                <a:solidFill>
                  <a:srgbClr val="FF0000"/>
                </a:solidFill>
              </a:rPr>
              <a:t>Due Friday April 10 midnight:</a:t>
            </a:r>
          </a:p>
          <a:p>
            <a:r>
              <a:rPr lang="en-US" sz="1400" strike="sngStrike" dirty="0">
                <a:solidFill>
                  <a:srgbClr val="FF0000"/>
                </a:solidFill>
              </a:rPr>
              <a:t>GitHub Check-in #1 </a:t>
            </a:r>
          </a:p>
        </p:txBody>
      </p:sp>
      <p:sp>
        <p:nvSpPr>
          <p:cNvPr id="18" name="TextBox 17">
            <a:extLst>
              <a:ext uri="{FF2B5EF4-FFF2-40B4-BE49-F238E27FC236}">
                <a16:creationId xmlns:a16="http://schemas.microsoft.com/office/drawing/2014/main" id="{98FF4046-F430-B341-FBF3-A7489EE4D423}"/>
              </a:ext>
            </a:extLst>
          </p:cNvPr>
          <p:cNvSpPr txBox="1"/>
          <p:nvPr/>
        </p:nvSpPr>
        <p:spPr>
          <a:xfrm>
            <a:off x="8727358" y="3855345"/>
            <a:ext cx="2409442" cy="523220"/>
          </a:xfrm>
          <a:prstGeom prst="rect">
            <a:avLst/>
          </a:prstGeom>
          <a:noFill/>
        </p:spPr>
        <p:txBody>
          <a:bodyPr wrap="none" rtlCol="0">
            <a:spAutoFit/>
          </a:bodyPr>
          <a:lstStyle/>
          <a:p>
            <a:r>
              <a:rPr lang="en-US" sz="1400" dirty="0">
                <a:solidFill>
                  <a:srgbClr val="FF0000"/>
                </a:solidFill>
              </a:rPr>
              <a:t>Due Friday April 17 midnight:</a:t>
            </a:r>
          </a:p>
          <a:p>
            <a:r>
              <a:rPr lang="en-US" sz="1400" dirty="0">
                <a:solidFill>
                  <a:srgbClr val="FF0000"/>
                </a:solidFill>
              </a:rPr>
              <a:t>GitHub Check-in #2 </a:t>
            </a:r>
          </a:p>
        </p:txBody>
      </p:sp>
      <p:sp>
        <p:nvSpPr>
          <p:cNvPr id="19" name="TextBox 18">
            <a:extLst>
              <a:ext uri="{FF2B5EF4-FFF2-40B4-BE49-F238E27FC236}">
                <a16:creationId xmlns:a16="http://schemas.microsoft.com/office/drawing/2014/main" id="{7B7D041B-8AD2-72BF-CCAD-518F89A221C2}"/>
              </a:ext>
            </a:extLst>
          </p:cNvPr>
          <p:cNvSpPr txBox="1"/>
          <p:nvPr/>
        </p:nvSpPr>
        <p:spPr>
          <a:xfrm>
            <a:off x="8727358" y="4910388"/>
            <a:ext cx="2409442" cy="523220"/>
          </a:xfrm>
          <a:prstGeom prst="rect">
            <a:avLst/>
          </a:prstGeom>
          <a:noFill/>
        </p:spPr>
        <p:txBody>
          <a:bodyPr wrap="none" rtlCol="0">
            <a:spAutoFit/>
          </a:bodyPr>
          <a:lstStyle/>
          <a:p>
            <a:r>
              <a:rPr lang="en-US" sz="1400" dirty="0">
                <a:solidFill>
                  <a:srgbClr val="FF0000"/>
                </a:solidFill>
              </a:rPr>
              <a:t>Due Friday April 24 midnight:</a:t>
            </a:r>
          </a:p>
          <a:p>
            <a:r>
              <a:rPr lang="en-US" sz="1400" dirty="0">
                <a:solidFill>
                  <a:srgbClr val="FF0000"/>
                </a:solidFill>
              </a:rPr>
              <a:t>GitHub Check-in #3 </a:t>
            </a:r>
          </a:p>
        </p:txBody>
      </p:sp>
      <p:sp>
        <p:nvSpPr>
          <p:cNvPr id="20" name="TextBox 19">
            <a:extLst>
              <a:ext uri="{FF2B5EF4-FFF2-40B4-BE49-F238E27FC236}">
                <a16:creationId xmlns:a16="http://schemas.microsoft.com/office/drawing/2014/main" id="{39564E22-FF59-E6C2-E8DF-510018C67A1B}"/>
              </a:ext>
            </a:extLst>
          </p:cNvPr>
          <p:cNvSpPr txBox="1"/>
          <p:nvPr/>
        </p:nvSpPr>
        <p:spPr>
          <a:xfrm>
            <a:off x="8727358" y="5681667"/>
            <a:ext cx="3287589" cy="954107"/>
          </a:xfrm>
          <a:prstGeom prst="rect">
            <a:avLst/>
          </a:prstGeom>
          <a:noFill/>
        </p:spPr>
        <p:txBody>
          <a:bodyPr wrap="square" rtlCol="0">
            <a:spAutoFit/>
          </a:bodyPr>
          <a:lstStyle/>
          <a:p>
            <a:r>
              <a:rPr lang="en-US" sz="1400" dirty="0">
                <a:solidFill>
                  <a:srgbClr val="FF0000"/>
                </a:solidFill>
              </a:rPr>
              <a:t>Due Tuesday May 5 midnight:</a:t>
            </a:r>
          </a:p>
          <a:p>
            <a:r>
              <a:rPr lang="en-US" sz="1400" dirty="0">
                <a:solidFill>
                  <a:srgbClr val="FF0000"/>
                </a:solidFill>
              </a:rPr>
              <a:t>Final Project</a:t>
            </a:r>
          </a:p>
          <a:p>
            <a:r>
              <a:rPr lang="en-US" sz="1400" dirty="0">
                <a:solidFill>
                  <a:srgbClr val="FF0000"/>
                </a:solidFill>
              </a:rPr>
              <a:t>Presentations: May 5 2pm (Final exam block)</a:t>
            </a:r>
          </a:p>
        </p:txBody>
      </p:sp>
      <p:sp>
        <p:nvSpPr>
          <p:cNvPr id="21" name="TextBox 20">
            <a:extLst>
              <a:ext uri="{FF2B5EF4-FFF2-40B4-BE49-F238E27FC236}">
                <a16:creationId xmlns:a16="http://schemas.microsoft.com/office/drawing/2014/main" id="{85AE9A1E-3295-9A62-AD77-FF4706B49D33}"/>
              </a:ext>
            </a:extLst>
          </p:cNvPr>
          <p:cNvSpPr txBox="1"/>
          <p:nvPr/>
        </p:nvSpPr>
        <p:spPr>
          <a:xfrm>
            <a:off x="8727358" y="3047243"/>
            <a:ext cx="2520049" cy="523220"/>
          </a:xfrm>
          <a:prstGeom prst="rect">
            <a:avLst/>
          </a:prstGeom>
          <a:noFill/>
        </p:spPr>
        <p:txBody>
          <a:bodyPr wrap="none" rtlCol="0">
            <a:spAutoFit/>
          </a:bodyPr>
          <a:lstStyle/>
          <a:p>
            <a:r>
              <a:rPr lang="en-US" sz="1400" dirty="0">
                <a:solidFill>
                  <a:srgbClr val="FF0000"/>
                </a:solidFill>
              </a:rPr>
              <a:t>Due Tuesday April 14 by class:</a:t>
            </a:r>
          </a:p>
          <a:p>
            <a:r>
              <a:rPr lang="en-US" sz="1400" dirty="0">
                <a:solidFill>
                  <a:srgbClr val="FF0000"/>
                </a:solidFill>
              </a:rPr>
              <a:t>Video comprehension quiz</a:t>
            </a:r>
          </a:p>
        </p:txBody>
      </p:sp>
      <p:sp>
        <p:nvSpPr>
          <p:cNvPr id="22" name="TextBox 21">
            <a:extLst>
              <a:ext uri="{FF2B5EF4-FFF2-40B4-BE49-F238E27FC236}">
                <a16:creationId xmlns:a16="http://schemas.microsoft.com/office/drawing/2014/main" id="{4A402D9C-69C4-86BB-3894-55D6DE42A16C}"/>
              </a:ext>
            </a:extLst>
          </p:cNvPr>
          <p:cNvSpPr txBox="1"/>
          <p:nvPr/>
        </p:nvSpPr>
        <p:spPr>
          <a:xfrm>
            <a:off x="8727358" y="1657028"/>
            <a:ext cx="2695305" cy="738664"/>
          </a:xfrm>
          <a:prstGeom prst="rect">
            <a:avLst/>
          </a:prstGeom>
          <a:noFill/>
        </p:spPr>
        <p:txBody>
          <a:bodyPr wrap="square" rtlCol="0">
            <a:spAutoFit/>
          </a:bodyPr>
          <a:lstStyle/>
          <a:p>
            <a:r>
              <a:rPr lang="en-US" sz="1400" strike="sngStrike" dirty="0">
                <a:solidFill>
                  <a:srgbClr val="FF0000"/>
                </a:solidFill>
              </a:rPr>
              <a:t>Due Thursday April 9 by class:</a:t>
            </a:r>
          </a:p>
          <a:p>
            <a:r>
              <a:rPr lang="en-US" sz="1400" strike="sngStrike" dirty="0">
                <a:solidFill>
                  <a:srgbClr val="FF0000"/>
                </a:solidFill>
              </a:rPr>
              <a:t>Cancer Hallmark ABM simulations activity</a:t>
            </a:r>
          </a:p>
        </p:txBody>
      </p:sp>
    </p:spTree>
    <p:extLst>
      <p:ext uri="{BB962C8B-B14F-4D97-AF65-F5344CB8AC3E}">
        <p14:creationId xmlns:p14="http://schemas.microsoft.com/office/powerpoint/2010/main" val="2898391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up)">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up)">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up)">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up)">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up)">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wipe(up)">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wipe(up)">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500"/>
                                        <p:tgtEl>
                                          <p:spTgt spid="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FCB32-DC31-E2E8-5CBD-2EEA7914622F}"/>
              </a:ext>
            </a:extLst>
          </p:cNvPr>
          <p:cNvSpPr>
            <a:spLocks noGrp="1"/>
          </p:cNvSpPr>
          <p:nvPr>
            <p:ph type="title"/>
          </p:nvPr>
        </p:nvSpPr>
        <p:spPr/>
        <p:txBody>
          <a:bodyPr/>
          <a:lstStyle/>
          <a:p>
            <a:r>
              <a:rPr lang="en-US" dirty="0"/>
              <a:t>Let’s pick genes specific to our hallmark of interest</a:t>
            </a:r>
          </a:p>
        </p:txBody>
      </p:sp>
      <p:sp>
        <p:nvSpPr>
          <p:cNvPr id="3" name="Content Placeholder 2">
            <a:extLst>
              <a:ext uri="{FF2B5EF4-FFF2-40B4-BE49-F238E27FC236}">
                <a16:creationId xmlns:a16="http://schemas.microsoft.com/office/drawing/2014/main" id="{EF60B1E2-A2DB-CB2B-F816-1A4CB5468110}"/>
              </a:ext>
            </a:extLst>
          </p:cNvPr>
          <p:cNvSpPr>
            <a:spLocks noGrp="1"/>
          </p:cNvSpPr>
          <p:nvPr>
            <p:ph idx="1"/>
          </p:nvPr>
        </p:nvSpPr>
        <p:spPr/>
        <p:txBody>
          <a:bodyPr/>
          <a:lstStyle/>
          <a:p>
            <a:r>
              <a:rPr lang="en-US" dirty="0"/>
              <a:t>Pull my upstream remote branch</a:t>
            </a:r>
          </a:p>
          <a:p>
            <a:r>
              <a:rPr lang="en-US" dirty="0"/>
              <a:t>Open </a:t>
            </a:r>
            <a:r>
              <a:rPr lang="en-US" dirty="0" err="1"/>
              <a:t>EDA.py</a:t>
            </a:r>
            <a:r>
              <a:rPr lang="en-US" dirty="0"/>
              <a:t> and </a:t>
            </a:r>
            <a:r>
              <a:rPr lang="en-US" dirty="0" err="1"/>
              <a:t>in_class_DR_clustering.ipynb</a:t>
            </a:r>
            <a:endParaRPr lang="en-US" dirty="0"/>
          </a:p>
          <a:p>
            <a:pPr lvl="1"/>
            <a:r>
              <a:rPr lang="en-US" dirty="0"/>
              <a:t>How many total genes are in the dataset?</a:t>
            </a:r>
          </a:p>
          <a:p>
            <a:pPr lvl="1"/>
            <a:r>
              <a:rPr lang="en-US" dirty="0"/>
              <a:t>How do we visualize this?</a:t>
            </a:r>
          </a:p>
          <a:p>
            <a:r>
              <a:rPr lang="en-US" dirty="0"/>
              <a:t>To get a comprehensive picture of the hallmark activity, use a “gene set”: genes with coordinated expression related to a hallmark</a:t>
            </a:r>
          </a:p>
          <a:p>
            <a:pPr lvl="1"/>
            <a:r>
              <a:rPr lang="en-US" dirty="0">
                <a:hlinkClick r:id="rId2"/>
              </a:rPr>
              <a:t>https://cancerhallmarks.com/download</a:t>
            </a:r>
            <a:endParaRPr lang="en-US" dirty="0"/>
          </a:p>
          <a:p>
            <a:endParaRPr lang="en-US" dirty="0"/>
          </a:p>
        </p:txBody>
      </p:sp>
    </p:spTree>
    <p:extLst>
      <p:ext uri="{BB962C8B-B14F-4D97-AF65-F5344CB8AC3E}">
        <p14:creationId xmlns:p14="http://schemas.microsoft.com/office/powerpoint/2010/main" val="2758094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58C1B-EA21-88ED-37EB-8A461F5E8F76}"/>
              </a:ext>
            </a:extLst>
          </p:cNvPr>
          <p:cNvSpPr>
            <a:spLocks noGrp="1"/>
          </p:cNvSpPr>
          <p:nvPr>
            <p:ph type="title"/>
          </p:nvPr>
        </p:nvSpPr>
        <p:spPr/>
        <p:txBody>
          <a:bodyPr/>
          <a:lstStyle/>
          <a:p>
            <a:r>
              <a:rPr lang="en-US" dirty="0"/>
              <a:t>Using sci-kit learn for machine learning</a:t>
            </a:r>
          </a:p>
        </p:txBody>
      </p:sp>
      <p:sp>
        <p:nvSpPr>
          <p:cNvPr id="3" name="Content Placeholder 2">
            <a:extLst>
              <a:ext uri="{FF2B5EF4-FFF2-40B4-BE49-F238E27FC236}">
                <a16:creationId xmlns:a16="http://schemas.microsoft.com/office/drawing/2014/main" id="{3E42B4E6-760D-96ED-E892-7E50BDEDC06A}"/>
              </a:ext>
            </a:extLst>
          </p:cNvPr>
          <p:cNvSpPr>
            <a:spLocks noGrp="1"/>
          </p:cNvSpPr>
          <p:nvPr>
            <p:ph idx="1"/>
          </p:nvPr>
        </p:nvSpPr>
        <p:spPr>
          <a:xfrm>
            <a:off x="838200" y="1694806"/>
            <a:ext cx="10515600" cy="3747272"/>
          </a:xfrm>
        </p:spPr>
        <p:txBody>
          <a:bodyPr>
            <a:normAutofit/>
          </a:bodyPr>
          <a:lstStyle/>
          <a:p>
            <a:pPr marL="0" indent="0">
              <a:buNone/>
            </a:pPr>
            <a:r>
              <a:rPr lang="en-US" dirty="0" err="1">
                <a:cs typeface="Consolas" panose="020B0609020204030204" pitchFamily="49" charset="0"/>
              </a:rPr>
              <a:t>conda</a:t>
            </a:r>
            <a:r>
              <a:rPr lang="en-US" dirty="0">
                <a:cs typeface="Consolas" panose="020B0609020204030204" pitchFamily="49" charset="0"/>
              </a:rPr>
              <a:t> activate BME2315</a:t>
            </a:r>
          </a:p>
          <a:p>
            <a:pPr marL="0" indent="0">
              <a:buNone/>
            </a:pPr>
            <a:r>
              <a:rPr lang="en-US" dirty="0">
                <a:cs typeface="Consolas" panose="020B0609020204030204" pitchFamily="49" charset="0"/>
              </a:rPr>
              <a:t>pip install scikit-learn</a:t>
            </a:r>
          </a:p>
          <a:p>
            <a:pPr marL="0" indent="0">
              <a:buNone/>
            </a:pPr>
            <a:endParaRPr lang="en-US" dirty="0">
              <a:cs typeface="Consolas" panose="020B0609020204030204" pitchFamily="49" charset="0"/>
            </a:endParaRPr>
          </a:p>
        </p:txBody>
      </p:sp>
      <p:sp>
        <p:nvSpPr>
          <p:cNvPr id="5" name="TextBox 4">
            <a:extLst>
              <a:ext uri="{FF2B5EF4-FFF2-40B4-BE49-F238E27FC236}">
                <a16:creationId xmlns:a16="http://schemas.microsoft.com/office/drawing/2014/main" id="{73F852FF-9E65-BED3-1031-DF396EC59634}"/>
              </a:ext>
            </a:extLst>
          </p:cNvPr>
          <p:cNvSpPr txBox="1"/>
          <p:nvPr/>
        </p:nvSpPr>
        <p:spPr>
          <a:xfrm>
            <a:off x="150221" y="5934670"/>
            <a:ext cx="10208623" cy="923330"/>
          </a:xfrm>
          <a:prstGeom prst="rect">
            <a:avLst/>
          </a:prstGeom>
          <a:noFill/>
        </p:spPr>
        <p:txBody>
          <a:bodyPr wrap="square">
            <a:spAutoFit/>
          </a:bodyPr>
          <a:lstStyle/>
          <a:p>
            <a:endParaRPr lang="en-US" dirty="0"/>
          </a:p>
          <a:p>
            <a:r>
              <a:rPr lang="en-US" dirty="0">
                <a:hlinkClick r:id="rId3"/>
              </a:rPr>
              <a:t>https://scikit-learn.org/stable/modules/generated/sklearn.linear_model.LinearRegression.html</a:t>
            </a:r>
            <a:endParaRPr lang="en-US" dirty="0"/>
          </a:p>
          <a:p>
            <a:endParaRPr lang="en-US" dirty="0"/>
          </a:p>
        </p:txBody>
      </p:sp>
      <p:sp>
        <p:nvSpPr>
          <p:cNvPr id="6" name="TextBox 5">
            <a:extLst>
              <a:ext uri="{FF2B5EF4-FFF2-40B4-BE49-F238E27FC236}">
                <a16:creationId xmlns:a16="http://schemas.microsoft.com/office/drawing/2014/main" id="{F39F5C17-DB5C-93FB-248C-AB0FF1A86D68}"/>
              </a:ext>
            </a:extLst>
          </p:cNvPr>
          <p:cNvSpPr txBox="1"/>
          <p:nvPr/>
        </p:nvSpPr>
        <p:spPr>
          <a:xfrm>
            <a:off x="-1" y="999836"/>
            <a:ext cx="6252518" cy="369332"/>
          </a:xfrm>
          <a:prstGeom prst="rect">
            <a:avLst/>
          </a:prstGeom>
          <a:noFill/>
        </p:spPr>
        <p:txBody>
          <a:bodyPr wrap="square">
            <a:spAutoFit/>
          </a:bodyPr>
          <a:lstStyle/>
          <a:p>
            <a:r>
              <a:rPr lang="en-US" dirty="0"/>
              <a:t>Check out the User Guide on </a:t>
            </a:r>
            <a:r>
              <a:rPr lang="en-US" dirty="0" err="1"/>
              <a:t>sklearn</a:t>
            </a:r>
            <a:r>
              <a:rPr lang="en-US" dirty="0"/>
              <a:t> website!</a:t>
            </a:r>
          </a:p>
        </p:txBody>
      </p:sp>
    </p:spTree>
    <p:extLst>
      <p:ext uri="{BB962C8B-B14F-4D97-AF65-F5344CB8AC3E}">
        <p14:creationId xmlns:p14="http://schemas.microsoft.com/office/powerpoint/2010/main" val="2293614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C70000-39EA-FD76-EFFF-103B3BDBEFEB}"/>
              </a:ext>
            </a:extLst>
          </p:cNvPr>
          <p:cNvSpPr>
            <a:spLocks noGrp="1"/>
          </p:cNvSpPr>
          <p:nvPr>
            <p:ph type="title"/>
          </p:nvPr>
        </p:nvSpPr>
        <p:spPr/>
        <p:txBody>
          <a:bodyPr/>
          <a:lstStyle/>
          <a:p>
            <a:endParaRPr lang="en-US"/>
          </a:p>
        </p:txBody>
      </p:sp>
      <p:sp>
        <p:nvSpPr>
          <p:cNvPr id="5" name="Text Placeholder 4">
            <a:extLst>
              <a:ext uri="{FF2B5EF4-FFF2-40B4-BE49-F238E27FC236}">
                <a16:creationId xmlns:a16="http://schemas.microsoft.com/office/drawing/2014/main" id="{6F9E7DB0-ED73-3ECB-F641-66C96A164A2A}"/>
              </a:ext>
            </a:extLst>
          </p:cNvPr>
          <p:cNvSpPr>
            <a:spLocks noGrp="1"/>
          </p:cNvSpPr>
          <p:nvPr>
            <p:ph type="body" idx="1"/>
          </p:nvPr>
        </p:nvSpPr>
        <p:spPr/>
        <p:txBody>
          <a:bodyPr/>
          <a:lstStyle/>
          <a:p>
            <a:endParaRPr lang="en-US"/>
          </a:p>
        </p:txBody>
      </p:sp>
      <p:pic>
        <p:nvPicPr>
          <p:cNvPr id="1026" name="Picture 2">
            <a:extLst>
              <a:ext uri="{FF2B5EF4-FFF2-40B4-BE49-F238E27FC236}">
                <a16:creationId xmlns:a16="http://schemas.microsoft.com/office/drawing/2014/main" id="{A2A34278-D1D4-A93E-E6C2-6FA02B145A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913" y="-25206"/>
            <a:ext cx="10837862" cy="6883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3075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06466-0223-227A-63D1-D0C050FB061C}"/>
              </a:ext>
            </a:extLst>
          </p:cNvPr>
          <p:cNvSpPr>
            <a:spLocks noGrp="1"/>
          </p:cNvSpPr>
          <p:nvPr>
            <p:ph type="title"/>
          </p:nvPr>
        </p:nvSpPr>
        <p:spPr/>
        <p:txBody>
          <a:bodyPr/>
          <a:lstStyle/>
          <a:p>
            <a:r>
              <a:rPr lang="en-US" dirty="0"/>
              <a:t>Unsupervised learning methods</a:t>
            </a:r>
          </a:p>
        </p:txBody>
      </p:sp>
      <p:sp>
        <p:nvSpPr>
          <p:cNvPr id="3" name="Content Placeholder 2">
            <a:extLst>
              <a:ext uri="{FF2B5EF4-FFF2-40B4-BE49-F238E27FC236}">
                <a16:creationId xmlns:a16="http://schemas.microsoft.com/office/drawing/2014/main" id="{FBBD90D4-BC0F-BCB3-7B98-6B935A505F61}"/>
              </a:ext>
            </a:extLst>
          </p:cNvPr>
          <p:cNvSpPr>
            <a:spLocks noGrp="1"/>
          </p:cNvSpPr>
          <p:nvPr>
            <p:ph idx="1"/>
          </p:nvPr>
        </p:nvSpPr>
        <p:spPr>
          <a:xfrm>
            <a:off x="135466" y="1185333"/>
            <a:ext cx="6951133" cy="5548842"/>
          </a:xfrm>
        </p:spPr>
        <p:txBody>
          <a:bodyPr>
            <a:normAutofit lnSpcReduction="10000"/>
          </a:bodyPr>
          <a:lstStyle/>
          <a:p>
            <a:r>
              <a:rPr lang="en-US" b="1" dirty="0"/>
              <a:t>I have “unlabeled” data </a:t>
            </a:r>
          </a:p>
          <a:p>
            <a:pPr lvl="1"/>
            <a:r>
              <a:rPr lang="en-US" dirty="0"/>
              <a:t>No labels or “right answers” (or the labels given are irrelevant to my question)</a:t>
            </a:r>
          </a:p>
          <a:p>
            <a:pPr lvl="1"/>
            <a:r>
              <a:rPr lang="en-US" dirty="0"/>
              <a:t>I want to find </a:t>
            </a:r>
            <a:r>
              <a:rPr lang="en-US" dirty="0">
                <a:solidFill>
                  <a:srgbClr val="0096FF"/>
                </a:solidFill>
              </a:rPr>
              <a:t>patterns</a:t>
            </a:r>
            <a:r>
              <a:rPr lang="en-US" dirty="0"/>
              <a:t> or </a:t>
            </a:r>
            <a:r>
              <a:rPr lang="en-US" dirty="0">
                <a:solidFill>
                  <a:srgbClr val="0096FF"/>
                </a:solidFill>
              </a:rPr>
              <a:t>structure</a:t>
            </a:r>
            <a:r>
              <a:rPr lang="en-US" dirty="0"/>
              <a:t> in the data</a:t>
            </a:r>
          </a:p>
          <a:p>
            <a:r>
              <a:rPr lang="en-US" dirty="0"/>
              <a:t>Dimensionality reduction</a:t>
            </a:r>
          </a:p>
          <a:p>
            <a:pPr lvl="1"/>
            <a:r>
              <a:rPr lang="en-US" dirty="0"/>
              <a:t>Preserve information while reducing features</a:t>
            </a:r>
          </a:p>
          <a:p>
            <a:pPr lvl="1"/>
            <a:r>
              <a:rPr lang="en-US" dirty="0">
                <a:solidFill>
                  <a:schemeClr val="accent2"/>
                </a:solidFill>
              </a:rPr>
              <a:t>PCA</a:t>
            </a:r>
          </a:p>
          <a:p>
            <a:pPr lvl="1"/>
            <a:r>
              <a:rPr lang="en-US" dirty="0">
                <a:solidFill>
                  <a:schemeClr val="accent2"/>
                </a:solidFill>
              </a:rPr>
              <a:t>Manifold learning (UMAP, </a:t>
            </a:r>
            <a:r>
              <a:rPr lang="en-US" dirty="0" err="1">
                <a:solidFill>
                  <a:schemeClr val="accent2"/>
                </a:solidFill>
              </a:rPr>
              <a:t>tSNE</a:t>
            </a:r>
            <a:r>
              <a:rPr lang="en-US" dirty="0">
                <a:solidFill>
                  <a:schemeClr val="accent2"/>
                </a:solidFill>
              </a:rPr>
              <a:t>)</a:t>
            </a:r>
          </a:p>
          <a:p>
            <a:r>
              <a:rPr lang="en-US" dirty="0"/>
              <a:t>Clustering</a:t>
            </a:r>
          </a:p>
          <a:p>
            <a:pPr lvl="1"/>
            <a:r>
              <a:rPr lang="en-US" dirty="0">
                <a:solidFill>
                  <a:schemeClr val="accent2"/>
                </a:solidFill>
              </a:rPr>
              <a:t>K-means</a:t>
            </a:r>
          </a:p>
          <a:p>
            <a:pPr lvl="1"/>
            <a:r>
              <a:rPr lang="en-US" dirty="0"/>
              <a:t>Hierarchical clustering</a:t>
            </a:r>
          </a:p>
          <a:p>
            <a:pPr lvl="1"/>
            <a:r>
              <a:rPr lang="en-US" dirty="0"/>
              <a:t>DBSCAN</a:t>
            </a:r>
          </a:p>
          <a:p>
            <a:r>
              <a:rPr lang="en-US" dirty="0"/>
              <a:t>Anomaly detection</a:t>
            </a:r>
          </a:p>
          <a:p>
            <a:pPr lvl="1"/>
            <a:r>
              <a:rPr lang="en-US" dirty="0"/>
              <a:t>Finding unusual data points</a:t>
            </a:r>
          </a:p>
          <a:p>
            <a:endParaRPr lang="en-US" dirty="0"/>
          </a:p>
        </p:txBody>
      </p:sp>
      <p:pic>
        <p:nvPicPr>
          <p:cNvPr id="4" name="Picture 2" descr="No, Machine Learning is not just glorified Statistics | by Joe Davison |  TDS Archive | Medium">
            <a:extLst>
              <a:ext uri="{FF2B5EF4-FFF2-40B4-BE49-F238E27FC236}">
                <a16:creationId xmlns:a16="http://schemas.microsoft.com/office/drawing/2014/main" id="{69B49401-76CF-4FDF-0AAC-578C7A30B0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1056" y="1361590"/>
            <a:ext cx="4645559" cy="463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487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10742-2F9D-0D68-2327-C9210EF0F0E6}"/>
              </a:ext>
            </a:extLst>
          </p:cNvPr>
          <p:cNvSpPr>
            <a:spLocks noGrp="1"/>
          </p:cNvSpPr>
          <p:nvPr>
            <p:ph type="title"/>
          </p:nvPr>
        </p:nvSpPr>
        <p:spPr/>
        <p:txBody>
          <a:bodyPr/>
          <a:lstStyle/>
          <a:p>
            <a:r>
              <a:rPr lang="en-US" dirty="0"/>
              <a:t>Dimensionality reduction and manifold learning</a:t>
            </a:r>
          </a:p>
        </p:txBody>
      </p:sp>
      <p:sp>
        <p:nvSpPr>
          <p:cNvPr id="3" name="Content Placeholder 2">
            <a:extLst>
              <a:ext uri="{FF2B5EF4-FFF2-40B4-BE49-F238E27FC236}">
                <a16:creationId xmlns:a16="http://schemas.microsoft.com/office/drawing/2014/main" id="{FF6857C9-90CF-57E8-6817-1792B94309A9}"/>
              </a:ext>
            </a:extLst>
          </p:cNvPr>
          <p:cNvSpPr>
            <a:spLocks noGrp="1"/>
          </p:cNvSpPr>
          <p:nvPr>
            <p:ph idx="1"/>
          </p:nvPr>
        </p:nvSpPr>
        <p:spPr>
          <a:xfrm>
            <a:off x="135467" y="1185333"/>
            <a:ext cx="5589472" cy="4991630"/>
          </a:xfrm>
        </p:spPr>
        <p:txBody>
          <a:bodyPr>
            <a:normAutofit/>
          </a:bodyPr>
          <a:lstStyle/>
          <a:p>
            <a:r>
              <a:rPr lang="en-US" dirty="0"/>
              <a:t>Problem: our data has thousands of features (genes)</a:t>
            </a:r>
          </a:p>
          <a:p>
            <a:pPr lvl="1"/>
            <a:r>
              <a:rPr lang="en-US" dirty="0"/>
              <a:t>Even after </a:t>
            </a:r>
            <a:r>
              <a:rPr lang="en-US" dirty="0" err="1"/>
              <a:t>subsetting</a:t>
            </a:r>
            <a:r>
              <a:rPr lang="en-US" dirty="0"/>
              <a:t> to a hallmark, </a:t>
            </a:r>
          </a:p>
          <a:p>
            <a:pPr lvl="1"/>
            <a:r>
              <a:rPr lang="en-US" dirty="0"/>
              <a:t>We need a way to look at the “most important” dimensions in 2D or 3D</a:t>
            </a:r>
          </a:p>
          <a:p>
            <a:r>
              <a:rPr lang="en-US" dirty="0"/>
              <a:t>“What gene shows the most variable expression across breast cancer?” (PCA)</a:t>
            </a:r>
          </a:p>
          <a:p>
            <a:r>
              <a:rPr lang="en-US" dirty="0"/>
              <a:t>“Is there a pattern of continuous cell identity (i.e. plasticity) connecting small cell lung cancer subtypes?” (manifold learning)</a:t>
            </a:r>
          </a:p>
        </p:txBody>
      </p:sp>
      <p:pic>
        <p:nvPicPr>
          <p:cNvPr id="4" name="Picture 3">
            <a:extLst>
              <a:ext uri="{FF2B5EF4-FFF2-40B4-BE49-F238E27FC236}">
                <a16:creationId xmlns:a16="http://schemas.microsoft.com/office/drawing/2014/main" id="{0CDDA874-C654-EB68-1E55-4979B7C49F4F}"/>
              </a:ext>
            </a:extLst>
          </p:cNvPr>
          <p:cNvPicPr>
            <a:picLocks noChangeAspect="1"/>
          </p:cNvPicPr>
          <p:nvPr/>
        </p:nvPicPr>
        <p:blipFill>
          <a:blip r:embed="rId2"/>
          <a:stretch>
            <a:fillRect/>
          </a:stretch>
        </p:blipFill>
        <p:spPr>
          <a:xfrm>
            <a:off x="6125632" y="1313253"/>
            <a:ext cx="5883196" cy="4735790"/>
          </a:xfrm>
          <a:prstGeom prst="rect">
            <a:avLst/>
          </a:prstGeom>
        </p:spPr>
      </p:pic>
      <p:sp>
        <p:nvSpPr>
          <p:cNvPr id="5" name="TextBox 4">
            <a:extLst>
              <a:ext uri="{FF2B5EF4-FFF2-40B4-BE49-F238E27FC236}">
                <a16:creationId xmlns:a16="http://schemas.microsoft.com/office/drawing/2014/main" id="{830F0C61-F197-BB7E-71B4-A05EC1080A42}"/>
              </a:ext>
            </a:extLst>
          </p:cNvPr>
          <p:cNvSpPr txBox="1"/>
          <p:nvPr/>
        </p:nvSpPr>
        <p:spPr>
          <a:xfrm>
            <a:off x="1847881" y="6298155"/>
            <a:ext cx="8496237" cy="369332"/>
          </a:xfrm>
          <a:prstGeom prst="rect">
            <a:avLst/>
          </a:prstGeom>
          <a:noFill/>
        </p:spPr>
        <p:txBody>
          <a:bodyPr wrap="none" rtlCol="0">
            <a:spAutoFit/>
          </a:bodyPr>
          <a:lstStyle/>
          <a:p>
            <a:r>
              <a:rPr lang="en-US" dirty="0"/>
              <a:t>WE ARE ALL GOING TO USE DIMENSIONALITY REDUCTION TO VISUALIZE OUR DATA!</a:t>
            </a:r>
          </a:p>
        </p:txBody>
      </p:sp>
    </p:spTree>
    <p:extLst>
      <p:ext uri="{BB962C8B-B14F-4D97-AF65-F5344CB8AC3E}">
        <p14:creationId xmlns:p14="http://schemas.microsoft.com/office/powerpoint/2010/main" val="347803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7BC14C2-D4C4-F9DA-37EB-1944EB888D02}"/>
              </a:ext>
            </a:extLst>
          </p:cNvPr>
          <p:cNvPicPr>
            <a:picLocks noChangeAspect="1"/>
          </p:cNvPicPr>
          <p:nvPr/>
        </p:nvPicPr>
        <p:blipFill>
          <a:blip r:embed="rId3"/>
          <a:stretch>
            <a:fillRect/>
          </a:stretch>
        </p:blipFill>
        <p:spPr>
          <a:xfrm>
            <a:off x="5956857" y="4011489"/>
            <a:ext cx="5618691" cy="2802322"/>
          </a:xfrm>
          <a:prstGeom prst="rect">
            <a:avLst/>
          </a:prstGeom>
        </p:spPr>
      </p:pic>
      <p:sp>
        <p:nvSpPr>
          <p:cNvPr id="2" name="Title 1">
            <a:extLst>
              <a:ext uri="{FF2B5EF4-FFF2-40B4-BE49-F238E27FC236}">
                <a16:creationId xmlns:a16="http://schemas.microsoft.com/office/drawing/2014/main" id="{A6419F2A-53EF-F0B4-1A8B-5A2315C3757D}"/>
              </a:ext>
            </a:extLst>
          </p:cNvPr>
          <p:cNvSpPr>
            <a:spLocks noGrp="1"/>
          </p:cNvSpPr>
          <p:nvPr>
            <p:ph type="title"/>
          </p:nvPr>
        </p:nvSpPr>
        <p:spPr/>
        <p:txBody>
          <a:bodyPr/>
          <a:lstStyle/>
          <a:p>
            <a:r>
              <a:rPr lang="en-US" dirty="0"/>
              <a:t>Matrix Factorization/Decomposition: PCA</a:t>
            </a:r>
          </a:p>
        </p:txBody>
      </p:sp>
      <p:sp>
        <p:nvSpPr>
          <p:cNvPr id="3" name="Content Placeholder 2">
            <a:extLst>
              <a:ext uri="{FF2B5EF4-FFF2-40B4-BE49-F238E27FC236}">
                <a16:creationId xmlns:a16="http://schemas.microsoft.com/office/drawing/2014/main" id="{B0D37207-CED2-5F4A-AACC-24BD0C618A70}"/>
              </a:ext>
            </a:extLst>
          </p:cNvPr>
          <p:cNvSpPr>
            <a:spLocks noGrp="1"/>
          </p:cNvSpPr>
          <p:nvPr>
            <p:ph idx="1"/>
          </p:nvPr>
        </p:nvSpPr>
        <p:spPr>
          <a:xfrm>
            <a:off x="135467" y="1185333"/>
            <a:ext cx="5618691" cy="5270034"/>
          </a:xfrm>
        </p:spPr>
        <p:txBody>
          <a:bodyPr>
            <a:normAutofit fontScale="92500" lnSpcReduction="20000"/>
          </a:bodyPr>
          <a:lstStyle/>
          <a:p>
            <a:r>
              <a:rPr lang="en-US" dirty="0"/>
              <a:t>Find the “directions” in the dataset that give the most information (have the most variance)</a:t>
            </a:r>
          </a:p>
          <a:p>
            <a:pPr lvl="1"/>
            <a:r>
              <a:rPr lang="en-US" dirty="0"/>
              <a:t>Done by “decomposing” the matrix of data (genes/features x samples) into new features (PC1, PC2, </a:t>
            </a:r>
            <a:r>
              <a:rPr lang="en-US" dirty="0" err="1"/>
              <a:t>etc</a:t>
            </a:r>
            <a:r>
              <a:rPr lang="en-US" dirty="0"/>
              <a:t>)</a:t>
            </a:r>
          </a:p>
          <a:p>
            <a:pPr lvl="1"/>
            <a:r>
              <a:rPr lang="en-US" dirty="0"/>
              <a:t>Each PC is a combination of the old features</a:t>
            </a:r>
          </a:p>
          <a:p>
            <a:pPr lvl="1"/>
            <a:r>
              <a:rPr lang="en-US" dirty="0"/>
              <a:t>Each PC is orthogonal (90deg) from others</a:t>
            </a:r>
          </a:p>
          <a:p>
            <a:pPr lvl="1"/>
            <a:r>
              <a:rPr lang="en-US" dirty="0"/>
              <a:t>Maximizing variance ~ </a:t>
            </a:r>
            <a:r>
              <a:rPr lang="en-US" b="1" dirty="0"/>
              <a:t>minimizing the distance of the projection in a least-squares sense</a:t>
            </a:r>
          </a:p>
          <a:p>
            <a:r>
              <a:rPr lang="en-US" dirty="0"/>
              <a:t>Very useful for visualizing high-dimensional data </a:t>
            </a:r>
          </a:p>
          <a:p>
            <a:pPr lvl="1"/>
            <a:r>
              <a:rPr lang="en-US" dirty="0"/>
              <a:t>Can plot things like cluster labels on top of the PCA for communicating clustering results visually</a:t>
            </a:r>
          </a:p>
        </p:txBody>
      </p:sp>
      <p:sp>
        <p:nvSpPr>
          <p:cNvPr id="5" name="TextBox 4">
            <a:extLst>
              <a:ext uri="{FF2B5EF4-FFF2-40B4-BE49-F238E27FC236}">
                <a16:creationId xmlns:a16="http://schemas.microsoft.com/office/drawing/2014/main" id="{87FE3085-534B-5852-CA78-96F06143B83C}"/>
              </a:ext>
            </a:extLst>
          </p:cNvPr>
          <p:cNvSpPr txBox="1"/>
          <p:nvPr/>
        </p:nvSpPr>
        <p:spPr>
          <a:xfrm>
            <a:off x="-1" y="6488668"/>
            <a:ext cx="6248400" cy="646331"/>
          </a:xfrm>
          <a:prstGeom prst="rect">
            <a:avLst/>
          </a:prstGeom>
          <a:noFill/>
        </p:spPr>
        <p:txBody>
          <a:bodyPr wrap="square">
            <a:spAutoFit/>
          </a:bodyPr>
          <a:lstStyle/>
          <a:p>
            <a:r>
              <a:rPr lang="en-US" dirty="0">
                <a:solidFill>
                  <a:srgbClr val="FF0000"/>
                </a:solidFill>
                <a:hlinkClick r:id="rId4">
                  <a:extLst>
                    <a:ext uri="{A12FA001-AC4F-418D-AE19-62706E023703}">
                      <ahyp:hlinkClr xmlns:ahyp="http://schemas.microsoft.com/office/drawing/2018/hyperlinkcolor" val="tx"/>
                    </a:ext>
                  </a:extLst>
                </a:hlinkClick>
              </a:rPr>
              <a:t>https://setosa.io/ev/principal-component-analysis/</a:t>
            </a:r>
            <a:endParaRPr lang="en-US" dirty="0">
              <a:solidFill>
                <a:srgbClr val="FF0000"/>
              </a:solidFill>
            </a:endParaRPr>
          </a:p>
          <a:p>
            <a:endParaRPr lang="en-US" dirty="0">
              <a:solidFill>
                <a:srgbClr val="FF0000"/>
              </a:solidFill>
            </a:endParaRPr>
          </a:p>
        </p:txBody>
      </p:sp>
      <p:sp>
        <p:nvSpPr>
          <p:cNvPr id="9" name="TextBox 8">
            <a:extLst>
              <a:ext uri="{FF2B5EF4-FFF2-40B4-BE49-F238E27FC236}">
                <a16:creationId xmlns:a16="http://schemas.microsoft.com/office/drawing/2014/main" id="{12619A80-8365-4E56-2065-45310FCCFFA9}"/>
              </a:ext>
            </a:extLst>
          </p:cNvPr>
          <p:cNvSpPr txBox="1"/>
          <p:nvPr/>
        </p:nvSpPr>
        <p:spPr>
          <a:xfrm>
            <a:off x="6176351" y="6628158"/>
            <a:ext cx="6248400" cy="276999"/>
          </a:xfrm>
          <a:prstGeom prst="rect">
            <a:avLst/>
          </a:prstGeom>
          <a:noFill/>
        </p:spPr>
        <p:txBody>
          <a:bodyPr wrap="square">
            <a:spAutoFit/>
          </a:bodyPr>
          <a:lstStyle/>
          <a:p>
            <a:r>
              <a:rPr lang="en-US" sz="1200" dirty="0"/>
              <a:t>https://</a:t>
            </a:r>
            <a:r>
              <a:rPr lang="en-US" sz="1200" dirty="0" err="1"/>
              <a:t>alexhwilliams.info</a:t>
            </a:r>
            <a:r>
              <a:rPr lang="en-US" sz="1200" dirty="0"/>
              <a:t>/</a:t>
            </a:r>
            <a:r>
              <a:rPr lang="en-US" sz="1200" dirty="0" err="1"/>
              <a:t>itsneuronalblog</a:t>
            </a:r>
            <a:r>
              <a:rPr lang="en-US" sz="1200" dirty="0"/>
              <a:t>/2016/03/27/</a:t>
            </a:r>
            <a:r>
              <a:rPr lang="en-US" sz="1200" dirty="0" err="1"/>
              <a:t>pca</a:t>
            </a:r>
            <a:r>
              <a:rPr lang="en-US" sz="1200" dirty="0"/>
              <a:t>/</a:t>
            </a:r>
          </a:p>
        </p:txBody>
      </p:sp>
      <p:pic>
        <p:nvPicPr>
          <p:cNvPr id="4" name="Picture 3">
            <a:extLst>
              <a:ext uri="{FF2B5EF4-FFF2-40B4-BE49-F238E27FC236}">
                <a16:creationId xmlns:a16="http://schemas.microsoft.com/office/drawing/2014/main" id="{26799EE0-AAD9-E373-7E3F-26B960871CDB}"/>
              </a:ext>
            </a:extLst>
          </p:cNvPr>
          <p:cNvPicPr>
            <a:picLocks noChangeAspect="1"/>
          </p:cNvPicPr>
          <p:nvPr/>
        </p:nvPicPr>
        <p:blipFill>
          <a:blip r:embed="rId5"/>
          <a:stretch>
            <a:fillRect/>
          </a:stretch>
        </p:blipFill>
        <p:spPr>
          <a:xfrm>
            <a:off x="6248399" y="1404693"/>
            <a:ext cx="5248275" cy="2596924"/>
          </a:xfrm>
          <a:prstGeom prst="rect">
            <a:avLst/>
          </a:prstGeom>
        </p:spPr>
      </p:pic>
    </p:spTree>
    <p:extLst>
      <p:ext uri="{BB962C8B-B14F-4D97-AF65-F5344CB8AC3E}">
        <p14:creationId xmlns:p14="http://schemas.microsoft.com/office/powerpoint/2010/main" val="4006142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248066-9F16-2513-7576-6097642883F3}"/>
              </a:ext>
            </a:extLst>
          </p:cNvPr>
          <p:cNvPicPr>
            <a:picLocks noChangeAspect="1"/>
          </p:cNvPicPr>
          <p:nvPr/>
        </p:nvPicPr>
        <p:blipFill>
          <a:blip r:embed="rId3"/>
          <a:stretch>
            <a:fillRect/>
          </a:stretch>
        </p:blipFill>
        <p:spPr>
          <a:xfrm>
            <a:off x="3057696" y="187138"/>
            <a:ext cx="6076607" cy="5569324"/>
          </a:xfrm>
          <a:prstGeom prst="rect">
            <a:avLst/>
          </a:prstGeom>
        </p:spPr>
      </p:pic>
      <p:pic>
        <p:nvPicPr>
          <p:cNvPr id="7" name="Picture 6">
            <a:extLst>
              <a:ext uri="{FF2B5EF4-FFF2-40B4-BE49-F238E27FC236}">
                <a16:creationId xmlns:a16="http://schemas.microsoft.com/office/drawing/2014/main" id="{EEC04DDF-5278-6317-F12C-26E28DDCEAED}"/>
              </a:ext>
            </a:extLst>
          </p:cNvPr>
          <p:cNvPicPr>
            <a:picLocks noChangeAspect="1"/>
          </p:cNvPicPr>
          <p:nvPr/>
        </p:nvPicPr>
        <p:blipFill>
          <a:blip r:embed="rId4"/>
          <a:stretch>
            <a:fillRect/>
          </a:stretch>
        </p:blipFill>
        <p:spPr>
          <a:xfrm>
            <a:off x="2381724" y="0"/>
            <a:ext cx="7428549" cy="6858000"/>
          </a:xfrm>
          <a:prstGeom prst="rect">
            <a:avLst/>
          </a:prstGeom>
        </p:spPr>
      </p:pic>
    </p:spTree>
    <p:extLst>
      <p:ext uri="{BB962C8B-B14F-4D97-AF65-F5344CB8AC3E}">
        <p14:creationId xmlns:p14="http://schemas.microsoft.com/office/powerpoint/2010/main" val="2159364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86D84-7807-8EC5-5026-F0C2131E20C6}"/>
              </a:ext>
            </a:extLst>
          </p:cNvPr>
          <p:cNvSpPr>
            <a:spLocks noGrp="1"/>
          </p:cNvSpPr>
          <p:nvPr>
            <p:ph type="title"/>
          </p:nvPr>
        </p:nvSpPr>
        <p:spPr/>
        <p:txBody>
          <a:bodyPr/>
          <a:lstStyle/>
          <a:p>
            <a:r>
              <a:rPr lang="en-US" dirty="0"/>
              <a:t>How to use ANY </a:t>
            </a:r>
            <a:r>
              <a:rPr lang="en-US" dirty="0" err="1"/>
              <a:t>sklearn</a:t>
            </a:r>
            <a:r>
              <a:rPr lang="en-US" dirty="0"/>
              <a:t> model/estimator</a:t>
            </a:r>
          </a:p>
        </p:txBody>
      </p:sp>
      <p:sp>
        <p:nvSpPr>
          <p:cNvPr id="3" name="Content Placeholder 2">
            <a:extLst>
              <a:ext uri="{FF2B5EF4-FFF2-40B4-BE49-F238E27FC236}">
                <a16:creationId xmlns:a16="http://schemas.microsoft.com/office/drawing/2014/main" id="{798B15C4-CCF9-C97A-81E3-00C6DE43F35D}"/>
              </a:ext>
            </a:extLst>
          </p:cNvPr>
          <p:cNvSpPr>
            <a:spLocks noGrp="1"/>
          </p:cNvSpPr>
          <p:nvPr>
            <p:ph idx="1"/>
          </p:nvPr>
        </p:nvSpPr>
        <p:spPr>
          <a:xfrm>
            <a:off x="7191375" y="1185333"/>
            <a:ext cx="4805892" cy="4991630"/>
          </a:xfrm>
        </p:spPr>
        <p:txBody>
          <a:bodyPr/>
          <a:lstStyle/>
          <a:p>
            <a:r>
              <a:rPr lang="en-US" dirty="0" err="1"/>
              <a:t>X_train</a:t>
            </a:r>
            <a:r>
              <a:rPr lang="en-US" dirty="0"/>
              <a:t> = features you want to train the model on</a:t>
            </a:r>
          </a:p>
          <a:p>
            <a:r>
              <a:rPr lang="en-US" dirty="0" err="1"/>
              <a:t>y_train</a:t>
            </a:r>
            <a:r>
              <a:rPr lang="en-US" dirty="0"/>
              <a:t> = if you have labeled data, this is the “target”</a:t>
            </a:r>
          </a:p>
          <a:p>
            <a:r>
              <a:rPr lang="en-US" dirty="0" err="1"/>
              <a:t>X_test</a:t>
            </a:r>
            <a:r>
              <a:rPr lang="en-US" dirty="0"/>
              <a:t> &amp; </a:t>
            </a:r>
            <a:r>
              <a:rPr lang="en-US" dirty="0" err="1"/>
              <a:t>Y_test</a:t>
            </a:r>
            <a:r>
              <a:rPr lang="en-US" dirty="0"/>
              <a:t> = new dataset</a:t>
            </a:r>
          </a:p>
        </p:txBody>
      </p:sp>
      <p:pic>
        <p:nvPicPr>
          <p:cNvPr id="2050" name="Picture 2" descr="instantiate Scikit-Learn for Data Science">
            <a:extLst>
              <a:ext uri="{FF2B5EF4-FFF2-40B4-BE49-F238E27FC236}">
                <a16:creationId xmlns:a16="http://schemas.microsoft.com/office/drawing/2014/main" id="{DDB1455E-C403-5BE0-4A81-3FB1E0091F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18658"/>
            <a:ext cx="7191375" cy="54493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FF31047-1ECF-E79D-28AD-B3018D5B1FC4}"/>
              </a:ext>
            </a:extLst>
          </p:cNvPr>
          <p:cNvSpPr txBox="1"/>
          <p:nvPr/>
        </p:nvSpPr>
        <p:spPr>
          <a:xfrm>
            <a:off x="1438469" y="6076950"/>
            <a:ext cx="1450846" cy="369332"/>
          </a:xfrm>
          <a:prstGeom prst="rect">
            <a:avLst/>
          </a:prstGeom>
          <a:noFill/>
        </p:spPr>
        <p:txBody>
          <a:bodyPr wrap="none" rtlCol="0">
            <a:spAutoFit/>
          </a:bodyPr>
          <a:lstStyle/>
          <a:p>
            <a:r>
              <a:rPr lang="en-US" dirty="0">
                <a:solidFill>
                  <a:schemeClr val="accent5"/>
                </a:solidFill>
              </a:rPr>
              <a:t>Or transform</a:t>
            </a:r>
          </a:p>
        </p:txBody>
      </p:sp>
      <p:sp>
        <p:nvSpPr>
          <p:cNvPr id="5" name="Rectangle 4">
            <a:extLst>
              <a:ext uri="{FF2B5EF4-FFF2-40B4-BE49-F238E27FC236}">
                <a16:creationId xmlns:a16="http://schemas.microsoft.com/office/drawing/2014/main" id="{5D867F32-AD1A-13F6-82FB-FA4C1B983437}"/>
              </a:ext>
            </a:extLst>
          </p:cNvPr>
          <p:cNvSpPr/>
          <p:nvPr/>
        </p:nvSpPr>
        <p:spPr>
          <a:xfrm>
            <a:off x="104775" y="4362450"/>
            <a:ext cx="6610350" cy="2324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4274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CC73-E041-9E56-1659-2D56D973B1F7}"/>
              </a:ext>
            </a:extLst>
          </p:cNvPr>
          <p:cNvSpPr>
            <a:spLocks noGrp="1"/>
          </p:cNvSpPr>
          <p:nvPr>
            <p:ph type="title"/>
          </p:nvPr>
        </p:nvSpPr>
        <p:spPr/>
        <p:txBody>
          <a:bodyPr>
            <a:normAutofit fontScale="90000"/>
          </a:bodyPr>
          <a:lstStyle/>
          <a:p>
            <a:r>
              <a:rPr lang="en-US" dirty="0"/>
              <a:t>How to use PCA from the </a:t>
            </a:r>
            <a:r>
              <a:rPr lang="en-US" dirty="0" err="1"/>
              <a:t>sklearn.decomposition</a:t>
            </a:r>
            <a:r>
              <a:rPr lang="en-US" dirty="0"/>
              <a:t> module</a:t>
            </a:r>
          </a:p>
        </p:txBody>
      </p:sp>
      <p:sp>
        <p:nvSpPr>
          <p:cNvPr id="3" name="Content Placeholder 2">
            <a:extLst>
              <a:ext uri="{FF2B5EF4-FFF2-40B4-BE49-F238E27FC236}">
                <a16:creationId xmlns:a16="http://schemas.microsoft.com/office/drawing/2014/main" id="{C1FC115E-9658-FE95-7116-7B897BB1AFFF}"/>
              </a:ext>
            </a:extLst>
          </p:cNvPr>
          <p:cNvSpPr>
            <a:spLocks noGrp="1"/>
          </p:cNvSpPr>
          <p:nvPr>
            <p:ph idx="1"/>
          </p:nvPr>
        </p:nvSpPr>
        <p:spPr>
          <a:xfrm>
            <a:off x="135466" y="1185332"/>
            <a:ext cx="11027833" cy="5672667"/>
          </a:xfrm>
        </p:spPr>
        <p:txBody>
          <a:bodyPr>
            <a:normAutofit/>
          </a:bodyPr>
          <a:lstStyle/>
          <a:p>
            <a:pPr marL="0" indent="0">
              <a:buNone/>
            </a:pPr>
            <a:r>
              <a:rPr lang="en-US" b="0" dirty="0">
                <a:solidFill>
                  <a:srgbClr val="001080"/>
                </a:solidFill>
                <a:effectLst/>
                <a:latin typeface="Menlo" panose="020B0609030804020204" pitchFamily="49" charset="0"/>
              </a:rPr>
              <a:t>X = data </a:t>
            </a:r>
            <a:r>
              <a:rPr lang="en-US" b="0" dirty="0">
                <a:effectLst/>
                <a:latin typeface="Menlo" panose="020B0609030804020204" pitchFamily="49" charset="0"/>
              </a:rPr>
              <a:t># features X samples</a:t>
            </a:r>
          </a:p>
          <a:p>
            <a:pPr marL="0" indent="0">
              <a:buNone/>
            </a:pPr>
            <a:endParaRPr lang="en-US" b="0" dirty="0">
              <a:solidFill>
                <a:srgbClr val="000000"/>
              </a:solidFill>
              <a:effectLst/>
              <a:latin typeface="Menlo" panose="020B0609030804020204" pitchFamily="49" charset="0"/>
            </a:endParaRPr>
          </a:p>
          <a:p>
            <a:pPr marL="0" indent="0">
              <a:buNone/>
            </a:pPr>
            <a:r>
              <a:rPr lang="en-US" b="0" dirty="0">
                <a:solidFill>
                  <a:srgbClr val="000000"/>
                </a:solidFill>
                <a:effectLst/>
                <a:latin typeface="Menlo" panose="020B0609030804020204" pitchFamily="49" charset="0"/>
              </a:rPr>
              <a:t>#instantiate model</a:t>
            </a:r>
            <a:endParaRPr lang="en-US" b="0" dirty="0">
              <a:solidFill>
                <a:srgbClr val="001080"/>
              </a:solidFill>
              <a:effectLst/>
              <a:latin typeface="Menlo" panose="020B0609030804020204" pitchFamily="49" charset="0"/>
            </a:endParaRPr>
          </a:p>
          <a:p>
            <a:pPr marL="0" indent="0">
              <a:buNone/>
            </a:pPr>
            <a:r>
              <a:rPr lang="en-US" b="0" dirty="0" err="1">
                <a:solidFill>
                  <a:srgbClr val="001080"/>
                </a:solidFill>
                <a:effectLst/>
                <a:latin typeface="Menlo" panose="020B0609030804020204" pitchFamily="49" charset="0"/>
              </a:rPr>
              <a:t>pca</a:t>
            </a:r>
            <a:r>
              <a:rPr lang="en-US" b="0" dirty="0">
                <a:solidFill>
                  <a:srgbClr val="000000"/>
                </a:solidFill>
                <a:effectLst/>
                <a:latin typeface="Menlo" panose="020B0609030804020204" pitchFamily="49" charset="0"/>
              </a:rPr>
              <a:t> = </a:t>
            </a:r>
            <a:r>
              <a:rPr lang="en-US" b="0" dirty="0">
                <a:solidFill>
                  <a:srgbClr val="267F99"/>
                </a:solidFill>
                <a:effectLst/>
                <a:latin typeface="Menlo" panose="020B0609030804020204" pitchFamily="49" charset="0"/>
              </a:rPr>
              <a:t>PCA</a:t>
            </a:r>
            <a:r>
              <a:rPr lang="en-US" b="0" dirty="0">
                <a:solidFill>
                  <a:srgbClr val="000000"/>
                </a:solidFill>
                <a:effectLst/>
                <a:latin typeface="Menlo" panose="020B0609030804020204" pitchFamily="49" charset="0"/>
              </a:rPr>
              <a:t>(</a:t>
            </a:r>
            <a:r>
              <a:rPr lang="en-US" b="0" dirty="0" err="1">
                <a:solidFill>
                  <a:srgbClr val="001080"/>
                </a:solidFill>
                <a:effectLst/>
                <a:latin typeface="Menlo" panose="020B0609030804020204" pitchFamily="49" charset="0"/>
              </a:rPr>
              <a:t>n_components</a:t>
            </a:r>
            <a:r>
              <a:rPr lang="en-US" b="0" dirty="0">
                <a:solidFill>
                  <a:srgbClr val="000000"/>
                </a:solidFill>
                <a:effectLst/>
                <a:latin typeface="Menlo" panose="020B0609030804020204" pitchFamily="49" charset="0"/>
              </a:rPr>
              <a:t>=</a:t>
            </a:r>
            <a:r>
              <a:rPr lang="en-US" b="0" dirty="0">
                <a:solidFill>
                  <a:srgbClr val="098658"/>
                </a:solidFill>
                <a:effectLst/>
                <a:latin typeface="Menlo" panose="020B0609030804020204" pitchFamily="49" charset="0"/>
              </a:rPr>
              <a:t>2</a:t>
            </a:r>
            <a:r>
              <a:rPr lang="en-US" b="0" dirty="0">
                <a:solidFill>
                  <a:srgbClr val="000000"/>
                </a:solidFill>
                <a:effectLst/>
                <a:latin typeface="Menlo" panose="020B0609030804020204" pitchFamily="49" charset="0"/>
              </a:rPr>
              <a:t>)</a:t>
            </a:r>
          </a:p>
          <a:p>
            <a:pPr marL="0" indent="0">
              <a:buNone/>
            </a:pPr>
            <a:endParaRPr lang="en-US" b="0" dirty="0">
              <a:solidFill>
                <a:srgbClr val="000000"/>
              </a:solidFill>
              <a:effectLst/>
              <a:latin typeface="Menlo" panose="020B0609030804020204" pitchFamily="49" charset="0"/>
            </a:endParaRPr>
          </a:p>
          <a:p>
            <a:pPr marL="0" indent="0">
              <a:buNone/>
            </a:pPr>
            <a:r>
              <a:rPr lang="en-US" b="0" dirty="0">
                <a:solidFill>
                  <a:srgbClr val="000000"/>
                </a:solidFill>
                <a:effectLst/>
                <a:latin typeface="Menlo" panose="020B0609030804020204" pitchFamily="49" charset="0"/>
              </a:rPr>
              <a:t>#fit the PCA to data AND transform that same data</a:t>
            </a:r>
          </a:p>
          <a:p>
            <a:pPr marL="0" indent="0">
              <a:buNone/>
            </a:pPr>
            <a:r>
              <a:rPr lang="en-US" b="0" dirty="0" err="1">
                <a:solidFill>
                  <a:srgbClr val="001080"/>
                </a:solidFill>
                <a:effectLst/>
                <a:latin typeface="Menlo" panose="020B0609030804020204" pitchFamily="49" charset="0"/>
              </a:rPr>
              <a:t>X_pca</a:t>
            </a:r>
            <a:r>
              <a:rPr lang="en-US" b="0" dirty="0">
                <a:solidFill>
                  <a:srgbClr val="000000"/>
                </a:solidFill>
                <a:effectLst/>
                <a:latin typeface="Menlo" panose="020B0609030804020204" pitchFamily="49" charset="0"/>
              </a:rPr>
              <a:t> = </a:t>
            </a:r>
            <a:r>
              <a:rPr lang="en-US" b="0" dirty="0" err="1">
                <a:solidFill>
                  <a:srgbClr val="001080"/>
                </a:solidFill>
                <a:effectLst/>
                <a:latin typeface="Menlo" panose="020B0609030804020204" pitchFamily="49" charset="0"/>
              </a:rPr>
              <a:t>pca</a:t>
            </a:r>
            <a:r>
              <a:rPr lang="en-US" b="0" dirty="0" err="1">
                <a:solidFill>
                  <a:srgbClr val="000000"/>
                </a:solidFill>
                <a:effectLst/>
                <a:latin typeface="Menlo" panose="020B0609030804020204" pitchFamily="49" charset="0"/>
              </a:rPr>
              <a:t>.</a:t>
            </a:r>
            <a:r>
              <a:rPr lang="en-US" b="0" dirty="0" err="1">
                <a:solidFill>
                  <a:srgbClr val="795E26"/>
                </a:solidFill>
                <a:effectLst/>
                <a:latin typeface="Menlo" panose="020B0609030804020204" pitchFamily="49" charset="0"/>
              </a:rPr>
              <a:t>fit_transform</a:t>
            </a:r>
            <a:r>
              <a:rPr lang="en-US" b="0" dirty="0">
                <a:solidFill>
                  <a:srgbClr val="000000"/>
                </a:solidFill>
                <a:effectLst/>
                <a:latin typeface="Menlo" panose="020B0609030804020204" pitchFamily="49" charset="0"/>
              </a:rPr>
              <a:t>(</a:t>
            </a:r>
            <a:r>
              <a:rPr lang="en-US" b="0" dirty="0">
                <a:solidFill>
                  <a:srgbClr val="0070C1"/>
                </a:solidFill>
                <a:effectLst/>
                <a:latin typeface="Menlo" panose="020B0609030804020204" pitchFamily="49" charset="0"/>
              </a:rPr>
              <a:t>X</a:t>
            </a:r>
            <a:r>
              <a:rPr lang="en-US" b="0" dirty="0">
                <a:solidFill>
                  <a:srgbClr val="000000"/>
                </a:solidFill>
                <a:effectLst/>
                <a:latin typeface="Menlo" panose="020B0609030804020204" pitchFamily="49" charset="0"/>
              </a:rPr>
              <a:t>)</a:t>
            </a:r>
          </a:p>
          <a:p>
            <a:pPr marL="0" indent="0">
              <a:buNone/>
            </a:pPr>
            <a:endParaRPr lang="en-US" dirty="0">
              <a:solidFill>
                <a:srgbClr val="000000"/>
              </a:solidFill>
              <a:latin typeface="Menlo" panose="020B0609030804020204" pitchFamily="49" charset="0"/>
            </a:endParaRPr>
          </a:p>
          <a:p>
            <a:pPr marL="0" indent="0">
              <a:buNone/>
            </a:pPr>
            <a:r>
              <a:rPr lang="en-US" dirty="0">
                <a:solidFill>
                  <a:srgbClr val="000000"/>
                </a:solidFill>
                <a:latin typeface="Menlo" panose="020B0609030804020204" pitchFamily="49" charset="0"/>
              </a:rPr>
              <a:t>#</a:t>
            </a:r>
            <a:r>
              <a:rPr lang="en-US" dirty="0" err="1">
                <a:solidFill>
                  <a:srgbClr val="000000"/>
                </a:solidFill>
                <a:latin typeface="Menlo" panose="020B0609030804020204" pitchFamily="49" charset="0"/>
              </a:rPr>
              <a:t>X_pca</a:t>
            </a:r>
            <a:r>
              <a:rPr lang="en-US" dirty="0">
                <a:solidFill>
                  <a:srgbClr val="000000"/>
                </a:solidFill>
                <a:latin typeface="Menlo" panose="020B0609030804020204" pitchFamily="49" charset="0"/>
              </a:rPr>
              <a:t> = transformed dataset</a:t>
            </a:r>
          </a:p>
          <a:p>
            <a:pPr marL="0" indent="0">
              <a:buNone/>
            </a:pPr>
            <a:r>
              <a:rPr lang="en-US" dirty="0">
                <a:solidFill>
                  <a:srgbClr val="000000"/>
                </a:solidFill>
                <a:latin typeface="Menlo" panose="020B0609030804020204" pitchFamily="49" charset="0"/>
              </a:rPr>
              <a:t>#</a:t>
            </a:r>
            <a:r>
              <a:rPr lang="en-US" dirty="0" err="1">
                <a:solidFill>
                  <a:srgbClr val="000000"/>
                </a:solidFill>
                <a:latin typeface="Menlo" panose="020B0609030804020204" pitchFamily="49" charset="0"/>
              </a:rPr>
              <a:t>pca.Attribute</a:t>
            </a:r>
            <a:r>
              <a:rPr lang="en-US" dirty="0">
                <a:solidFill>
                  <a:srgbClr val="000000"/>
                </a:solidFill>
                <a:latin typeface="Menlo" panose="020B0609030804020204" pitchFamily="49" charset="0"/>
              </a:rPr>
              <a:t> = info about model</a:t>
            </a:r>
          </a:p>
        </p:txBody>
      </p:sp>
    </p:spTree>
    <p:extLst>
      <p:ext uri="{BB962C8B-B14F-4D97-AF65-F5344CB8AC3E}">
        <p14:creationId xmlns:p14="http://schemas.microsoft.com/office/powerpoint/2010/main" val="1110097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58C1B-EA21-88ED-37EB-8A461F5E8F76}"/>
              </a:ext>
            </a:extLst>
          </p:cNvPr>
          <p:cNvSpPr>
            <a:spLocks noGrp="1"/>
          </p:cNvSpPr>
          <p:nvPr>
            <p:ph type="title"/>
          </p:nvPr>
        </p:nvSpPr>
        <p:spPr/>
        <p:txBody>
          <a:bodyPr/>
          <a:lstStyle/>
          <a:p>
            <a:r>
              <a:rPr lang="en-US" dirty="0"/>
              <a:t>Understanding sci-kit learn via the API</a:t>
            </a:r>
          </a:p>
        </p:txBody>
      </p:sp>
      <p:sp>
        <p:nvSpPr>
          <p:cNvPr id="3" name="Content Placeholder 2">
            <a:extLst>
              <a:ext uri="{FF2B5EF4-FFF2-40B4-BE49-F238E27FC236}">
                <a16:creationId xmlns:a16="http://schemas.microsoft.com/office/drawing/2014/main" id="{3E42B4E6-760D-96ED-E892-7E50BDEDC06A}"/>
              </a:ext>
            </a:extLst>
          </p:cNvPr>
          <p:cNvSpPr>
            <a:spLocks noGrp="1"/>
          </p:cNvSpPr>
          <p:nvPr>
            <p:ph idx="1"/>
          </p:nvPr>
        </p:nvSpPr>
        <p:spPr>
          <a:xfrm>
            <a:off x="838200" y="1825625"/>
            <a:ext cx="10515600" cy="2210798"/>
          </a:xfrm>
        </p:spPr>
        <p:txBody>
          <a:bodyPr>
            <a:normAutofit/>
          </a:bodyPr>
          <a:lstStyle/>
          <a:p>
            <a:pPr marL="0" indent="0">
              <a:buNone/>
            </a:pPr>
            <a:r>
              <a:rPr lang="en-US" dirty="0" err="1">
                <a:solidFill>
                  <a:srgbClr val="0096FF"/>
                </a:solidFill>
                <a:latin typeface="Consolas" panose="020B0609020204030204" pitchFamily="49" charset="0"/>
                <a:cs typeface="Consolas" panose="020B0609020204030204" pitchFamily="49" charset="0"/>
              </a:rPr>
              <a:t>conda</a:t>
            </a:r>
            <a:r>
              <a:rPr lang="en-US" dirty="0">
                <a:solidFill>
                  <a:srgbClr val="0096FF"/>
                </a:solidFill>
                <a:latin typeface="Consolas" panose="020B0609020204030204" pitchFamily="49" charset="0"/>
                <a:cs typeface="Consolas" panose="020B0609020204030204" pitchFamily="49" charset="0"/>
              </a:rPr>
              <a:t> activate BME2315</a:t>
            </a:r>
          </a:p>
          <a:p>
            <a:pPr marL="0" indent="0">
              <a:buNone/>
            </a:pPr>
            <a:r>
              <a:rPr lang="en-US" dirty="0">
                <a:solidFill>
                  <a:srgbClr val="0096FF"/>
                </a:solidFill>
                <a:latin typeface="Consolas" panose="020B0609020204030204" pitchFamily="49" charset="0"/>
                <a:cs typeface="Consolas" panose="020B0609020204030204" pitchFamily="49" charset="0"/>
              </a:rPr>
              <a:t>pip install scikit-learn</a:t>
            </a:r>
          </a:p>
          <a:p>
            <a:pPr marL="0" indent="0">
              <a:buNone/>
            </a:pPr>
            <a:endParaRPr lang="en-US" dirty="0">
              <a:solidFill>
                <a:srgbClr val="0096FF"/>
              </a:solidFill>
              <a:latin typeface="Consolas" panose="020B0609020204030204" pitchFamily="49" charset="0"/>
              <a:cs typeface="Consolas" panose="020B0609020204030204" pitchFamily="49" charset="0"/>
            </a:endParaRPr>
          </a:p>
          <a:p>
            <a:pPr marL="0" indent="0">
              <a:buNone/>
            </a:pPr>
            <a:endParaRPr lang="en-US" dirty="0">
              <a:solidFill>
                <a:srgbClr val="0096FF"/>
              </a:solidFill>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D83D17E5-21E8-3A5F-9876-85CDAF5C7F51}"/>
              </a:ext>
            </a:extLst>
          </p:cNvPr>
          <p:cNvSpPr txBox="1"/>
          <p:nvPr/>
        </p:nvSpPr>
        <p:spPr>
          <a:xfrm>
            <a:off x="29632" y="6211669"/>
            <a:ext cx="6096000" cy="646331"/>
          </a:xfrm>
          <a:prstGeom prst="rect">
            <a:avLst/>
          </a:prstGeom>
          <a:noFill/>
        </p:spPr>
        <p:txBody>
          <a:bodyPr wrap="square">
            <a:spAutoFit/>
          </a:bodyPr>
          <a:lstStyle/>
          <a:p>
            <a:r>
              <a:rPr lang="en-US" dirty="0">
                <a:hlinkClick r:id="rId3"/>
              </a:rPr>
              <a:t>https://www.menti.com/al29szz58jmf</a:t>
            </a:r>
            <a:endParaRPr lang="en-US" dirty="0"/>
          </a:p>
          <a:p>
            <a:endParaRPr lang="en-US" dirty="0"/>
          </a:p>
        </p:txBody>
      </p:sp>
      <p:pic>
        <p:nvPicPr>
          <p:cNvPr id="9" name="Picture 8">
            <a:extLst>
              <a:ext uri="{FF2B5EF4-FFF2-40B4-BE49-F238E27FC236}">
                <a16:creationId xmlns:a16="http://schemas.microsoft.com/office/drawing/2014/main" id="{BF425C7F-2821-3778-E62D-DE48EECAC8D3}"/>
              </a:ext>
            </a:extLst>
          </p:cNvPr>
          <p:cNvPicPr>
            <a:picLocks noChangeAspect="1"/>
          </p:cNvPicPr>
          <p:nvPr/>
        </p:nvPicPr>
        <p:blipFill>
          <a:blip r:embed="rId4"/>
          <a:stretch>
            <a:fillRect/>
          </a:stretch>
        </p:blipFill>
        <p:spPr>
          <a:xfrm>
            <a:off x="6167638" y="1748038"/>
            <a:ext cx="3960783" cy="3960783"/>
          </a:xfrm>
          <a:prstGeom prst="rect">
            <a:avLst/>
          </a:prstGeom>
        </p:spPr>
      </p:pic>
    </p:spTree>
    <p:extLst>
      <p:ext uri="{BB962C8B-B14F-4D97-AF65-F5344CB8AC3E}">
        <p14:creationId xmlns:p14="http://schemas.microsoft.com/office/powerpoint/2010/main" val="4177090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creen Recording 2025-10-29 at 2.22.52 PM">
            <a:hlinkClick r:id="" action="ppaction://media"/>
            <a:extLst>
              <a:ext uri="{FF2B5EF4-FFF2-40B4-BE49-F238E27FC236}">
                <a16:creationId xmlns:a16="http://schemas.microsoft.com/office/drawing/2014/main" id="{C3681253-CD09-5108-A9E0-6205FE2126D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176095" y="1590253"/>
            <a:ext cx="7114535" cy="3907436"/>
          </a:xfrm>
          <a:prstGeom prst="rect">
            <a:avLst/>
          </a:prstGeom>
        </p:spPr>
      </p:pic>
      <p:sp>
        <p:nvSpPr>
          <p:cNvPr id="2" name="Title 1">
            <a:extLst>
              <a:ext uri="{FF2B5EF4-FFF2-40B4-BE49-F238E27FC236}">
                <a16:creationId xmlns:a16="http://schemas.microsoft.com/office/drawing/2014/main" id="{CED37D2B-44EB-E885-A51D-A3E23C449613}"/>
              </a:ext>
            </a:extLst>
          </p:cNvPr>
          <p:cNvSpPr>
            <a:spLocks noGrp="1"/>
          </p:cNvSpPr>
          <p:nvPr>
            <p:ph type="title"/>
          </p:nvPr>
        </p:nvSpPr>
        <p:spPr/>
        <p:txBody>
          <a:bodyPr/>
          <a:lstStyle/>
          <a:p>
            <a:r>
              <a:rPr lang="en-US" dirty="0"/>
              <a:t>Manifold learning: UMAP</a:t>
            </a:r>
          </a:p>
        </p:txBody>
      </p:sp>
      <p:sp>
        <p:nvSpPr>
          <p:cNvPr id="3" name="Content Placeholder 2">
            <a:extLst>
              <a:ext uri="{FF2B5EF4-FFF2-40B4-BE49-F238E27FC236}">
                <a16:creationId xmlns:a16="http://schemas.microsoft.com/office/drawing/2014/main" id="{73212CFB-D27D-5D48-7E23-71130500ECBE}"/>
              </a:ext>
            </a:extLst>
          </p:cNvPr>
          <p:cNvSpPr>
            <a:spLocks noGrp="1"/>
          </p:cNvSpPr>
          <p:nvPr>
            <p:ph idx="1"/>
          </p:nvPr>
        </p:nvSpPr>
        <p:spPr>
          <a:xfrm>
            <a:off x="135467" y="1185333"/>
            <a:ext cx="5259493" cy="4991630"/>
          </a:xfrm>
        </p:spPr>
        <p:txBody>
          <a:bodyPr/>
          <a:lstStyle/>
          <a:p>
            <a:r>
              <a:rPr lang="en-US" dirty="0"/>
              <a:t>High-dimensional data often lies on a lower-dimensional, </a:t>
            </a:r>
            <a:r>
              <a:rPr lang="en-US" i="1" dirty="0"/>
              <a:t>non-linear</a:t>
            </a:r>
            <a:r>
              <a:rPr lang="en-US" dirty="0"/>
              <a:t> “manifold” (like a curved surface)</a:t>
            </a:r>
          </a:p>
          <a:p>
            <a:r>
              <a:rPr lang="en-US" dirty="0"/>
              <a:t>“Fuzzy graph” where each data point is connected to its nearest neighbors</a:t>
            </a:r>
          </a:p>
          <a:p>
            <a:pPr lvl="1"/>
            <a:r>
              <a:rPr lang="en-US" dirty="0"/>
              <a:t>Preserves high-dimensional structure</a:t>
            </a:r>
          </a:p>
          <a:p>
            <a:r>
              <a:rPr lang="en-US" dirty="0"/>
              <a:t>Optimize the layout of the graph in 2D</a:t>
            </a:r>
          </a:p>
        </p:txBody>
      </p:sp>
      <p:sp>
        <p:nvSpPr>
          <p:cNvPr id="5" name="TextBox 4">
            <a:extLst>
              <a:ext uri="{FF2B5EF4-FFF2-40B4-BE49-F238E27FC236}">
                <a16:creationId xmlns:a16="http://schemas.microsoft.com/office/drawing/2014/main" id="{70839909-3C7E-978D-E5E4-DA36BAD94B35}"/>
              </a:ext>
            </a:extLst>
          </p:cNvPr>
          <p:cNvSpPr txBox="1"/>
          <p:nvPr/>
        </p:nvSpPr>
        <p:spPr>
          <a:xfrm>
            <a:off x="0" y="6488668"/>
            <a:ext cx="6248400" cy="369332"/>
          </a:xfrm>
          <a:prstGeom prst="rect">
            <a:avLst/>
          </a:prstGeom>
          <a:noFill/>
        </p:spPr>
        <p:txBody>
          <a:bodyPr wrap="square">
            <a:spAutoFit/>
          </a:bodyPr>
          <a:lstStyle/>
          <a:p>
            <a:r>
              <a:rPr lang="en-US" dirty="0"/>
              <a:t>https://</a:t>
            </a:r>
            <a:r>
              <a:rPr lang="en-US" dirty="0" err="1"/>
              <a:t>biostatsquid.com</a:t>
            </a:r>
            <a:r>
              <a:rPr lang="en-US" dirty="0"/>
              <a:t>/</a:t>
            </a:r>
            <a:r>
              <a:rPr lang="en-US" dirty="0" err="1"/>
              <a:t>umap</a:t>
            </a:r>
            <a:r>
              <a:rPr lang="en-US" dirty="0"/>
              <a:t>-simply-explained/</a:t>
            </a:r>
          </a:p>
        </p:txBody>
      </p:sp>
      <p:sp>
        <p:nvSpPr>
          <p:cNvPr id="7" name="TextBox 6">
            <a:extLst>
              <a:ext uri="{FF2B5EF4-FFF2-40B4-BE49-F238E27FC236}">
                <a16:creationId xmlns:a16="http://schemas.microsoft.com/office/drawing/2014/main" id="{03A36893-EBC8-E146-7D8C-0C6DB4678270}"/>
              </a:ext>
            </a:extLst>
          </p:cNvPr>
          <p:cNvSpPr txBox="1"/>
          <p:nvPr/>
        </p:nvSpPr>
        <p:spPr>
          <a:xfrm>
            <a:off x="5623560" y="6488668"/>
            <a:ext cx="6248400" cy="646331"/>
          </a:xfrm>
          <a:prstGeom prst="rect">
            <a:avLst/>
          </a:prstGeom>
          <a:noFill/>
        </p:spPr>
        <p:txBody>
          <a:bodyPr wrap="square">
            <a:spAutoFit/>
          </a:bodyPr>
          <a:lstStyle/>
          <a:p>
            <a:r>
              <a:rPr lang="en-US" dirty="0">
                <a:solidFill>
                  <a:srgbClr val="FF0000"/>
                </a:solidFill>
                <a:hlinkClick r:id="rId6">
                  <a:extLst>
                    <a:ext uri="{A12FA001-AC4F-418D-AE19-62706E023703}">
                      <ahyp:hlinkClr xmlns:ahyp="http://schemas.microsoft.com/office/drawing/2018/hyperlinkcolor" val="tx"/>
                    </a:ext>
                  </a:extLst>
                </a:hlinkClick>
              </a:rPr>
              <a:t>https://pair-code.github.io/understanding-umap/</a:t>
            </a:r>
            <a:endParaRPr lang="en-US" dirty="0">
              <a:solidFill>
                <a:srgbClr val="FF0000"/>
              </a:solidFill>
            </a:endParaRPr>
          </a:p>
          <a:p>
            <a:endParaRPr lang="en-US" dirty="0">
              <a:solidFill>
                <a:srgbClr val="FF0000"/>
              </a:solidFill>
            </a:endParaRPr>
          </a:p>
        </p:txBody>
      </p:sp>
      <p:pic>
        <p:nvPicPr>
          <p:cNvPr id="4" name="Picture 3">
            <a:extLst>
              <a:ext uri="{FF2B5EF4-FFF2-40B4-BE49-F238E27FC236}">
                <a16:creationId xmlns:a16="http://schemas.microsoft.com/office/drawing/2014/main" id="{C267275C-E9CF-EB9C-3A9A-EFE9B68598EF}"/>
              </a:ext>
            </a:extLst>
          </p:cNvPr>
          <p:cNvPicPr>
            <a:picLocks noChangeAspect="1"/>
          </p:cNvPicPr>
          <p:nvPr/>
        </p:nvPicPr>
        <p:blipFill>
          <a:blip r:embed="rId7"/>
          <a:stretch>
            <a:fillRect/>
          </a:stretch>
        </p:blipFill>
        <p:spPr>
          <a:xfrm>
            <a:off x="5324475" y="1455352"/>
            <a:ext cx="5829300" cy="4177237"/>
          </a:xfrm>
          <a:prstGeom prst="rect">
            <a:avLst/>
          </a:prstGeom>
        </p:spPr>
      </p:pic>
    </p:spTree>
    <p:extLst>
      <p:ext uri="{BB962C8B-B14F-4D97-AF65-F5344CB8AC3E}">
        <p14:creationId xmlns:p14="http://schemas.microsoft.com/office/powerpoint/2010/main" val="1198547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5" fill="hold" display="0">
                  <p:stCondLst>
                    <p:cond delay="indefinite"/>
                  </p:stCondLst>
                </p:cTn>
                <p:tgtEl>
                  <p:spTgt spid="9"/>
                </p:tgtEl>
              </p:cMediaNode>
            </p:video>
            <p:seq concurrent="1" nextAc="seek">
              <p:cTn id="26" restart="whenNotActive" fill="hold" evtFilter="cancelBubble" nodeType="interactiveSeq">
                <p:stCondLst>
                  <p:cond evt="onClick" delay="0">
                    <p:tgtEl>
                      <p:spTgt spid="9"/>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9"/>
                                        </p:tgtEl>
                                      </p:cBhvr>
                                    </p:cmd>
                                  </p:childTnLst>
                                </p:cTn>
                              </p:par>
                            </p:childTnLst>
                          </p:cTn>
                        </p:par>
                      </p:childTnLst>
                    </p:cTn>
                  </p:par>
                </p:childTnLst>
              </p:cTn>
              <p:nextCondLst>
                <p:cond evt="onClick" delay="0">
                  <p:tgtEl>
                    <p:spTgt spid="9"/>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FE426-94E0-CC3C-99CD-7AD44491C437}"/>
              </a:ext>
            </a:extLst>
          </p:cNvPr>
          <p:cNvSpPr>
            <a:spLocks noGrp="1"/>
          </p:cNvSpPr>
          <p:nvPr>
            <p:ph type="title"/>
          </p:nvPr>
        </p:nvSpPr>
        <p:spPr/>
        <p:txBody>
          <a:bodyPr/>
          <a:lstStyle/>
          <a:p>
            <a:r>
              <a:rPr lang="en-US" dirty="0"/>
              <a:t>Where we are so far…</a:t>
            </a:r>
          </a:p>
        </p:txBody>
      </p:sp>
      <p:sp>
        <p:nvSpPr>
          <p:cNvPr id="4" name="Content Placeholder 2">
            <a:extLst>
              <a:ext uri="{FF2B5EF4-FFF2-40B4-BE49-F238E27FC236}">
                <a16:creationId xmlns:a16="http://schemas.microsoft.com/office/drawing/2014/main" id="{96F0243D-DE36-E0AE-1FB3-51D21371E964}"/>
              </a:ext>
            </a:extLst>
          </p:cNvPr>
          <p:cNvSpPr>
            <a:spLocks noGrp="1"/>
          </p:cNvSpPr>
          <p:nvPr>
            <p:ph idx="1"/>
          </p:nvPr>
        </p:nvSpPr>
        <p:spPr>
          <a:xfrm>
            <a:off x="457887" y="1254609"/>
            <a:ext cx="8350790" cy="5486400"/>
          </a:xfrm>
        </p:spPr>
        <p:txBody>
          <a:bodyPr>
            <a:normAutofit lnSpcReduction="10000"/>
          </a:bodyPr>
          <a:lstStyle/>
          <a:p>
            <a:pPr marL="0" lvl="0" indent="0">
              <a:buNone/>
            </a:pPr>
            <a:r>
              <a:rPr lang="en-US" sz="2400" b="1" strike="sngStrike" dirty="0"/>
              <a:t>STEP 1: Learn </a:t>
            </a:r>
            <a:r>
              <a:rPr lang="en-US" sz="2400" strike="sngStrike" dirty="0"/>
              <a:t>about cancer (and a specific cancer type if desired!)</a:t>
            </a:r>
          </a:p>
          <a:p>
            <a:pPr marL="0" lvl="0" indent="0">
              <a:buNone/>
            </a:pPr>
            <a:r>
              <a:rPr lang="en-US" sz="2400" b="1" strike="sngStrike" dirty="0"/>
              <a:t>STEP 2: Explore the data-set</a:t>
            </a:r>
            <a:r>
              <a:rPr lang="en-US" sz="2400" strike="sngStrike" dirty="0"/>
              <a:t> (you will be given one)</a:t>
            </a:r>
          </a:p>
          <a:p>
            <a:pPr marL="0" lvl="0" indent="0">
              <a:buNone/>
            </a:pPr>
            <a:r>
              <a:rPr lang="en-US" sz="2400" b="1" dirty="0"/>
              <a:t>STEP 3: Ask a question </a:t>
            </a:r>
            <a:r>
              <a:rPr lang="en-US" sz="2400" dirty="0"/>
              <a:t>related to the data set that you are curious about</a:t>
            </a:r>
          </a:p>
          <a:p>
            <a:pPr marL="0" indent="0">
              <a:buNone/>
            </a:pPr>
            <a:r>
              <a:rPr lang="en-US" sz="2400" b="1" dirty="0"/>
              <a:t>STEP 4: Visualize the data </a:t>
            </a:r>
            <a:r>
              <a:rPr lang="en-US" sz="2400" dirty="0"/>
              <a:t>with </a:t>
            </a:r>
            <a:r>
              <a:rPr lang="en-US" sz="2400" b="1" dirty="0">
                <a:solidFill>
                  <a:schemeClr val="accent6"/>
                </a:solidFill>
              </a:rPr>
              <a:t>dimensionality</a:t>
            </a:r>
            <a:r>
              <a:rPr lang="en-US" sz="2400" dirty="0"/>
              <a:t> </a:t>
            </a:r>
            <a:r>
              <a:rPr lang="en-US" sz="2400" b="1" dirty="0">
                <a:solidFill>
                  <a:schemeClr val="accent6"/>
                </a:solidFill>
              </a:rPr>
              <a:t>reduction </a:t>
            </a:r>
            <a:r>
              <a:rPr lang="en-US" sz="2400" dirty="0"/>
              <a:t>(unsupervised)</a:t>
            </a:r>
          </a:p>
          <a:p>
            <a:pPr marL="0" lvl="0" indent="0">
              <a:buNone/>
            </a:pPr>
            <a:r>
              <a:rPr lang="en-US" sz="2400" b="1" dirty="0"/>
              <a:t>STEP 5: Implement </a:t>
            </a:r>
            <a:r>
              <a:rPr lang="en-US" sz="2400" b="1" dirty="0">
                <a:solidFill>
                  <a:schemeClr val="accent6"/>
                </a:solidFill>
              </a:rPr>
              <a:t>clustering</a:t>
            </a:r>
            <a:r>
              <a:rPr lang="en-US" sz="2400" dirty="0"/>
              <a:t>, </a:t>
            </a:r>
            <a:r>
              <a:rPr lang="en-US" sz="2400" b="1" dirty="0">
                <a:solidFill>
                  <a:schemeClr val="accent6"/>
                </a:solidFill>
              </a:rPr>
              <a:t>regression</a:t>
            </a:r>
            <a:r>
              <a:rPr lang="en-US" sz="2400" dirty="0"/>
              <a:t>, or </a:t>
            </a:r>
            <a:r>
              <a:rPr lang="en-US" sz="2400" b="1" dirty="0">
                <a:solidFill>
                  <a:schemeClr val="accent6"/>
                </a:solidFill>
              </a:rPr>
              <a:t>classification</a:t>
            </a:r>
            <a:r>
              <a:rPr lang="en-US" sz="2400" dirty="0"/>
              <a:t> using Python/scikit-learn to answer the question (supervised)</a:t>
            </a:r>
          </a:p>
          <a:p>
            <a:pPr marL="0" lvl="0" indent="0">
              <a:buNone/>
            </a:pPr>
            <a:r>
              <a:rPr lang="en-US" sz="2400" b="1" dirty="0"/>
              <a:t>STEP 6: Verify and validate </a:t>
            </a:r>
            <a:r>
              <a:rPr lang="en-US" sz="2400" dirty="0"/>
              <a:t>the answer using </a:t>
            </a:r>
            <a:r>
              <a:rPr lang="en-US" sz="2400" b="1" dirty="0">
                <a:solidFill>
                  <a:schemeClr val="accent6"/>
                </a:solidFill>
              </a:rPr>
              <a:t>ML metrics</a:t>
            </a:r>
          </a:p>
          <a:p>
            <a:pPr marL="0" lvl="0" indent="0">
              <a:buNone/>
            </a:pPr>
            <a:r>
              <a:rPr lang="en-US" sz="2400" b="1" dirty="0"/>
              <a:t>STEP 7: Draw conclusions </a:t>
            </a:r>
            <a:r>
              <a:rPr lang="en-US" sz="2400" dirty="0"/>
              <a:t>and </a:t>
            </a:r>
            <a:r>
              <a:rPr lang="en-US" sz="2400" b="1" dirty="0"/>
              <a:t>reflect on the ethical implications</a:t>
            </a:r>
          </a:p>
          <a:p>
            <a:pPr marL="0" indent="0">
              <a:buNone/>
            </a:pPr>
            <a:r>
              <a:rPr lang="en-US" sz="2400" b="1" dirty="0"/>
              <a:t>STEP 8: Communicate </a:t>
            </a:r>
            <a:r>
              <a:rPr lang="en-US" sz="2400" dirty="0"/>
              <a:t>your question’s background, methods, conclusions, limitations, implications, and future work</a:t>
            </a:r>
          </a:p>
          <a:p>
            <a:pPr marL="0" lvl="0" indent="0">
              <a:buNone/>
            </a:pPr>
            <a:endParaRPr lang="en-US" sz="2400" dirty="0"/>
          </a:p>
          <a:p>
            <a:pPr marL="0" lvl="0" indent="0">
              <a:buNone/>
            </a:pPr>
            <a:endParaRPr lang="en-US" sz="2400" dirty="0"/>
          </a:p>
          <a:p>
            <a:pPr marL="0" lvl="0" indent="0">
              <a:buNone/>
            </a:pPr>
            <a:endParaRPr lang="en-US" sz="2400" dirty="0"/>
          </a:p>
        </p:txBody>
      </p:sp>
      <p:grpSp>
        <p:nvGrpSpPr>
          <p:cNvPr id="5" name="Group 4">
            <a:extLst>
              <a:ext uri="{FF2B5EF4-FFF2-40B4-BE49-F238E27FC236}">
                <a16:creationId xmlns:a16="http://schemas.microsoft.com/office/drawing/2014/main" id="{622DC6D3-2497-0207-7A00-6549F57447C3}"/>
              </a:ext>
            </a:extLst>
          </p:cNvPr>
          <p:cNvGrpSpPr/>
          <p:nvPr/>
        </p:nvGrpSpPr>
        <p:grpSpPr>
          <a:xfrm>
            <a:off x="60803" y="1150909"/>
            <a:ext cx="397084" cy="1358475"/>
            <a:chOff x="13734" y="1484243"/>
            <a:chExt cx="397084" cy="1358475"/>
          </a:xfrm>
        </p:grpSpPr>
        <p:cxnSp>
          <p:nvCxnSpPr>
            <p:cNvPr id="6" name="Straight Connector 5">
              <a:extLst>
                <a:ext uri="{FF2B5EF4-FFF2-40B4-BE49-F238E27FC236}">
                  <a16:creationId xmlns:a16="http://schemas.microsoft.com/office/drawing/2014/main" id="{C6A20F62-6D0E-6517-D9AF-8053B4205E0E}"/>
                </a:ext>
              </a:extLst>
            </p:cNvPr>
            <p:cNvCxnSpPr>
              <a:cxnSpLocks/>
            </p:cNvCxnSpPr>
            <p:nvPr/>
          </p:nvCxnSpPr>
          <p:spPr>
            <a:xfrm>
              <a:off x="410817" y="1484243"/>
              <a:ext cx="1" cy="1358475"/>
            </a:xfrm>
            <a:prstGeom prst="line">
              <a:avLst/>
            </a:prstGeom>
            <a:ln w="38100">
              <a:solidFill>
                <a:schemeClr val="accent1">
                  <a:lumMod val="60000"/>
                  <a:lumOff val="40000"/>
                </a:schemeClr>
              </a:solidFill>
            </a:ln>
          </p:spPr>
          <p:style>
            <a:lnRef idx="1">
              <a:schemeClr val="accent6"/>
            </a:lnRef>
            <a:fillRef idx="0">
              <a:schemeClr val="accent6"/>
            </a:fillRef>
            <a:effectRef idx="0">
              <a:schemeClr val="accent6"/>
            </a:effectRef>
            <a:fontRef idx="minor">
              <a:schemeClr val="tx1"/>
            </a:fontRef>
          </p:style>
        </p:cxnSp>
        <p:sp>
          <p:nvSpPr>
            <p:cNvPr id="7" name="TextBox 6">
              <a:extLst>
                <a:ext uri="{FF2B5EF4-FFF2-40B4-BE49-F238E27FC236}">
                  <a16:creationId xmlns:a16="http://schemas.microsoft.com/office/drawing/2014/main" id="{2053A9B0-EB35-495E-E0FF-2F15AB43A851}"/>
                </a:ext>
              </a:extLst>
            </p:cNvPr>
            <p:cNvSpPr txBox="1"/>
            <p:nvPr/>
          </p:nvSpPr>
          <p:spPr>
            <a:xfrm rot="16200000">
              <a:off x="-273044" y="1933957"/>
              <a:ext cx="942887" cy="369332"/>
            </a:xfrm>
            <a:prstGeom prst="rect">
              <a:avLst/>
            </a:prstGeom>
            <a:noFill/>
          </p:spPr>
          <p:txBody>
            <a:bodyPr wrap="none" rtlCol="0">
              <a:spAutoFit/>
            </a:bodyPr>
            <a:lstStyle/>
            <a:p>
              <a:r>
                <a:rPr lang="en-US" b="1" dirty="0">
                  <a:solidFill>
                    <a:srgbClr val="00BEDE"/>
                  </a:solidFill>
                </a:rPr>
                <a:t>Week 1</a:t>
              </a:r>
            </a:p>
          </p:txBody>
        </p:sp>
      </p:grpSp>
      <p:grpSp>
        <p:nvGrpSpPr>
          <p:cNvPr id="8" name="Group 7">
            <a:extLst>
              <a:ext uri="{FF2B5EF4-FFF2-40B4-BE49-F238E27FC236}">
                <a16:creationId xmlns:a16="http://schemas.microsoft.com/office/drawing/2014/main" id="{1E3D9DC0-9993-7388-9E9C-43766A800C61}"/>
              </a:ext>
            </a:extLst>
          </p:cNvPr>
          <p:cNvGrpSpPr/>
          <p:nvPr/>
        </p:nvGrpSpPr>
        <p:grpSpPr>
          <a:xfrm>
            <a:off x="47071" y="2553892"/>
            <a:ext cx="410816" cy="1253067"/>
            <a:chOff x="2" y="3048000"/>
            <a:chExt cx="410816" cy="1253067"/>
          </a:xfrm>
        </p:grpSpPr>
        <p:cxnSp>
          <p:nvCxnSpPr>
            <p:cNvPr id="9" name="Straight Connector 8">
              <a:extLst>
                <a:ext uri="{FF2B5EF4-FFF2-40B4-BE49-F238E27FC236}">
                  <a16:creationId xmlns:a16="http://schemas.microsoft.com/office/drawing/2014/main" id="{2AD22F43-E5A7-F151-0D28-C18995A90EAC}"/>
                </a:ext>
              </a:extLst>
            </p:cNvPr>
            <p:cNvCxnSpPr>
              <a:cxnSpLocks/>
            </p:cNvCxnSpPr>
            <p:nvPr/>
          </p:nvCxnSpPr>
          <p:spPr>
            <a:xfrm>
              <a:off x="410818" y="3048000"/>
              <a:ext cx="0" cy="1253067"/>
            </a:xfrm>
            <a:prstGeom prst="line">
              <a:avLst/>
            </a:prstGeom>
            <a:ln w="38100">
              <a:solidFill>
                <a:schemeClr val="accent1">
                  <a:lumMod val="60000"/>
                  <a:lumOff val="40000"/>
                </a:schemeClr>
              </a:solidFill>
            </a:ln>
          </p:spPr>
          <p:style>
            <a:lnRef idx="1">
              <a:schemeClr val="accent6"/>
            </a:lnRef>
            <a:fillRef idx="0">
              <a:schemeClr val="accent6"/>
            </a:fillRef>
            <a:effectRef idx="0">
              <a:schemeClr val="accent6"/>
            </a:effectRef>
            <a:fontRef idx="minor">
              <a:schemeClr val="tx1"/>
            </a:fontRef>
          </p:style>
        </p:cxnSp>
        <p:sp>
          <p:nvSpPr>
            <p:cNvPr id="10" name="TextBox 9">
              <a:extLst>
                <a:ext uri="{FF2B5EF4-FFF2-40B4-BE49-F238E27FC236}">
                  <a16:creationId xmlns:a16="http://schemas.microsoft.com/office/drawing/2014/main" id="{2D834264-83CF-1E40-2539-14E7456E9F99}"/>
                </a:ext>
              </a:extLst>
            </p:cNvPr>
            <p:cNvSpPr txBox="1"/>
            <p:nvPr/>
          </p:nvSpPr>
          <p:spPr>
            <a:xfrm rot="16200000">
              <a:off x="-286776" y="3379278"/>
              <a:ext cx="942887" cy="369332"/>
            </a:xfrm>
            <a:prstGeom prst="rect">
              <a:avLst/>
            </a:prstGeom>
            <a:noFill/>
          </p:spPr>
          <p:txBody>
            <a:bodyPr wrap="none" rtlCol="0">
              <a:spAutoFit/>
            </a:bodyPr>
            <a:lstStyle/>
            <a:p>
              <a:r>
                <a:rPr lang="en-US" b="1" dirty="0">
                  <a:solidFill>
                    <a:srgbClr val="00BEDE"/>
                  </a:solidFill>
                </a:rPr>
                <a:t>Week 2</a:t>
              </a:r>
            </a:p>
          </p:txBody>
        </p:sp>
      </p:grpSp>
      <p:grpSp>
        <p:nvGrpSpPr>
          <p:cNvPr id="11" name="Group 10">
            <a:extLst>
              <a:ext uri="{FF2B5EF4-FFF2-40B4-BE49-F238E27FC236}">
                <a16:creationId xmlns:a16="http://schemas.microsoft.com/office/drawing/2014/main" id="{2BB72CCB-CC79-F2B2-1974-373A3A0FDCB2}"/>
              </a:ext>
            </a:extLst>
          </p:cNvPr>
          <p:cNvGrpSpPr/>
          <p:nvPr/>
        </p:nvGrpSpPr>
        <p:grpSpPr>
          <a:xfrm>
            <a:off x="46126" y="3918584"/>
            <a:ext cx="410816" cy="949368"/>
            <a:chOff x="2" y="5002698"/>
            <a:chExt cx="410816" cy="949368"/>
          </a:xfrm>
        </p:grpSpPr>
        <p:cxnSp>
          <p:nvCxnSpPr>
            <p:cNvPr id="12" name="Straight Connector 11">
              <a:extLst>
                <a:ext uri="{FF2B5EF4-FFF2-40B4-BE49-F238E27FC236}">
                  <a16:creationId xmlns:a16="http://schemas.microsoft.com/office/drawing/2014/main" id="{C1487350-09AB-3E95-D4A1-98A0CCF250F7}"/>
                </a:ext>
              </a:extLst>
            </p:cNvPr>
            <p:cNvCxnSpPr>
              <a:cxnSpLocks/>
            </p:cNvCxnSpPr>
            <p:nvPr/>
          </p:nvCxnSpPr>
          <p:spPr>
            <a:xfrm>
              <a:off x="410818" y="5002698"/>
              <a:ext cx="0" cy="949368"/>
            </a:xfrm>
            <a:prstGeom prst="line">
              <a:avLst/>
            </a:prstGeom>
            <a:ln w="38100">
              <a:solidFill>
                <a:schemeClr val="accent1">
                  <a:lumMod val="60000"/>
                  <a:lumOff val="40000"/>
                </a:schemeClr>
              </a:solidFill>
            </a:ln>
          </p:spPr>
          <p:style>
            <a:lnRef idx="1">
              <a:schemeClr val="accent6"/>
            </a:lnRef>
            <a:fillRef idx="0">
              <a:schemeClr val="accent6"/>
            </a:fillRef>
            <a:effectRef idx="0">
              <a:schemeClr val="accent6"/>
            </a:effectRef>
            <a:fontRef idx="minor">
              <a:schemeClr val="tx1"/>
            </a:fontRef>
          </p:style>
        </p:cxnSp>
        <p:sp>
          <p:nvSpPr>
            <p:cNvPr id="13" name="TextBox 12">
              <a:extLst>
                <a:ext uri="{FF2B5EF4-FFF2-40B4-BE49-F238E27FC236}">
                  <a16:creationId xmlns:a16="http://schemas.microsoft.com/office/drawing/2014/main" id="{2D48168F-D398-4CC0-7A59-22A824969B03}"/>
                </a:ext>
              </a:extLst>
            </p:cNvPr>
            <p:cNvSpPr txBox="1"/>
            <p:nvPr/>
          </p:nvSpPr>
          <p:spPr>
            <a:xfrm rot="16200000">
              <a:off x="-286776" y="5295957"/>
              <a:ext cx="942887" cy="369332"/>
            </a:xfrm>
            <a:prstGeom prst="rect">
              <a:avLst/>
            </a:prstGeom>
            <a:noFill/>
          </p:spPr>
          <p:txBody>
            <a:bodyPr wrap="none" rtlCol="0">
              <a:spAutoFit/>
            </a:bodyPr>
            <a:lstStyle/>
            <a:p>
              <a:r>
                <a:rPr lang="en-US" b="1" dirty="0">
                  <a:solidFill>
                    <a:srgbClr val="00BEDE"/>
                  </a:solidFill>
                </a:rPr>
                <a:t>Week 3</a:t>
              </a:r>
            </a:p>
          </p:txBody>
        </p:sp>
      </p:grpSp>
      <p:grpSp>
        <p:nvGrpSpPr>
          <p:cNvPr id="14" name="Group 13">
            <a:extLst>
              <a:ext uri="{FF2B5EF4-FFF2-40B4-BE49-F238E27FC236}">
                <a16:creationId xmlns:a16="http://schemas.microsoft.com/office/drawing/2014/main" id="{9A49E1ED-1E49-FA26-C0D3-59AB49724A9B}"/>
              </a:ext>
            </a:extLst>
          </p:cNvPr>
          <p:cNvGrpSpPr/>
          <p:nvPr/>
        </p:nvGrpSpPr>
        <p:grpSpPr>
          <a:xfrm>
            <a:off x="15724" y="5090112"/>
            <a:ext cx="430133" cy="1183109"/>
            <a:chOff x="-9655" y="4693331"/>
            <a:chExt cx="430133" cy="1183109"/>
          </a:xfrm>
        </p:grpSpPr>
        <p:cxnSp>
          <p:nvCxnSpPr>
            <p:cNvPr id="15" name="Straight Connector 14">
              <a:extLst>
                <a:ext uri="{FF2B5EF4-FFF2-40B4-BE49-F238E27FC236}">
                  <a16:creationId xmlns:a16="http://schemas.microsoft.com/office/drawing/2014/main" id="{30A40F9F-5917-A5DC-1356-64CF79D3A313}"/>
                </a:ext>
              </a:extLst>
            </p:cNvPr>
            <p:cNvCxnSpPr>
              <a:cxnSpLocks/>
            </p:cNvCxnSpPr>
            <p:nvPr/>
          </p:nvCxnSpPr>
          <p:spPr>
            <a:xfrm flipH="1">
              <a:off x="410818" y="4693331"/>
              <a:ext cx="9660" cy="1183109"/>
            </a:xfrm>
            <a:prstGeom prst="line">
              <a:avLst/>
            </a:prstGeom>
            <a:ln w="38100">
              <a:solidFill>
                <a:schemeClr val="accent1">
                  <a:lumMod val="60000"/>
                  <a:lumOff val="40000"/>
                </a:schemeClr>
              </a:solidFill>
            </a:ln>
          </p:spPr>
          <p:style>
            <a:lnRef idx="1">
              <a:schemeClr val="accent6"/>
            </a:lnRef>
            <a:fillRef idx="0">
              <a:schemeClr val="accent6"/>
            </a:fillRef>
            <a:effectRef idx="0">
              <a:schemeClr val="accent6"/>
            </a:effectRef>
            <a:fontRef idx="minor">
              <a:schemeClr val="tx1"/>
            </a:fontRef>
          </p:style>
        </p:cxnSp>
        <p:sp>
          <p:nvSpPr>
            <p:cNvPr id="16" name="TextBox 15">
              <a:extLst>
                <a:ext uri="{FF2B5EF4-FFF2-40B4-BE49-F238E27FC236}">
                  <a16:creationId xmlns:a16="http://schemas.microsoft.com/office/drawing/2014/main" id="{724D30B1-57DC-BD7A-3167-039A4B41AB8A}"/>
                </a:ext>
              </a:extLst>
            </p:cNvPr>
            <p:cNvSpPr txBox="1"/>
            <p:nvPr/>
          </p:nvSpPr>
          <p:spPr>
            <a:xfrm rot="16200000">
              <a:off x="-296433" y="5100219"/>
              <a:ext cx="942887" cy="369332"/>
            </a:xfrm>
            <a:prstGeom prst="rect">
              <a:avLst/>
            </a:prstGeom>
            <a:noFill/>
          </p:spPr>
          <p:txBody>
            <a:bodyPr wrap="none" rtlCol="0">
              <a:spAutoFit/>
            </a:bodyPr>
            <a:lstStyle/>
            <a:p>
              <a:r>
                <a:rPr lang="en-US" b="1" dirty="0">
                  <a:solidFill>
                    <a:srgbClr val="00BEDE"/>
                  </a:solidFill>
                </a:rPr>
                <a:t>Week 4</a:t>
              </a:r>
            </a:p>
          </p:txBody>
        </p:sp>
      </p:grpSp>
      <p:sp>
        <p:nvSpPr>
          <p:cNvPr id="17" name="TextBox 16">
            <a:extLst>
              <a:ext uri="{FF2B5EF4-FFF2-40B4-BE49-F238E27FC236}">
                <a16:creationId xmlns:a16="http://schemas.microsoft.com/office/drawing/2014/main" id="{B9DB7E4C-32AD-9386-4505-505EE3D7D22D}"/>
              </a:ext>
            </a:extLst>
          </p:cNvPr>
          <p:cNvSpPr txBox="1"/>
          <p:nvPr/>
        </p:nvSpPr>
        <p:spPr>
          <a:xfrm>
            <a:off x="8727358" y="2400447"/>
            <a:ext cx="2409442" cy="523220"/>
          </a:xfrm>
          <a:prstGeom prst="rect">
            <a:avLst/>
          </a:prstGeom>
          <a:noFill/>
        </p:spPr>
        <p:txBody>
          <a:bodyPr wrap="none" rtlCol="0">
            <a:spAutoFit/>
          </a:bodyPr>
          <a:lstStyle/>
          <a:p>
            <a:r>
              <a:rPr lang="en-US" sz="1400" strike="sngStrike" dirty="0">
                <a:solidFill>
                  <a:srgbClr val="FF0000"/>
                </a:solidFill>
              </a:rPr>
              <a:t>Due Friday April 10 midnight:</a:t>
            </a:r>
          </a:p>
          <a:p>
            <a:r>
              <a:rPr lang="en-US" sz="1400" strike="sngStrike" dirty="0">
                <a:solidFill>
                  <a:srgbClr val="FF0000"/>
                </a:solidFill>
              </a:rPr>
              <a:t>GitHub Check-in #1 </a:t>
            </a:r>
          </a:p>
        </p:txBody>
      </p:sp>
      <p:sp>
        <p:nvSpPr>
          <p:cNvPr id="18" name="TextBox 17">
            <a:extLst>
              <a:ext uri="{FF2B5EF4-FFF2-40B4-BE49-F238E27FC236}">
                <a16:creationId xmlns:a16="http://schemas.microsoft.com/office/drawing/2014/main" id="{98FF4046-F430-B341-FBF3-A7489EE4D423}"/>
              </a:ext>
            </a:extLst>
          </p:cNvPr>
          <p:cNvSpPr txBox="1"/>
          <p:nvPr/>
        </p:nvSpPr>
        <p:spPr>
          <a:xfrm>
            <a:off x="8727358" y="3855345"/>
            <a:ext cx="2759025" cy="523220"/>
          </a:xfrm>
          <a:prstGeom prst="rect">
            <a:avLst/>
          </a:prstGeom>
          <a:noFill/>
        </p:spPr>
        <p:txBody>
          <a:bodyPr wrap="none" rtlCol="0">
            <a:spAutoFit/>
          </a:bodyPr>
          <a:lstStyle/>
          <a:p>
            <a:r>
              <a:rPr lang="en-US" sz="1400" b="1" u="sng" dirty="0">
                <a:solidFill>
                  <a:srgbClr val="FF0000"/>
                </a:solidFill>
              </a:rPr>
              <a:t>Due SUNDAY APRIL 19 </a:t>
            </a:r>
            <a:r>
              <a:rPr lang="en-US" sz="1400" dirty="0">
                <a:solidFill>
                  <a:srgbClr val="FF0000"/>
                </a:solidFill>
              </a:rPr>
              <a:t>midnight:</a:t>
            </a:r>
          </a:p>
          <a:p>
            <a:r>
              <a:rPr lang="en-US" sz="1400" dirty="0">
                <a:solidFill>
                  <a:srgbClr val="FF0000"/>
                </a:solidFill>
              </a:rPr>
              <a:t>GitHub Check-in #2 </a:t>
            </a:r>
          </a:p>
        </p:txBody>
      </p:sp>
      <p:sp>
        <p:nvSpPr>
          <p:cNvPr id="19" name="TextBox 18">
            <a:extLst>
              <a:ext uri="{FF2B5EF4-FFF2-40B4-BE49-F238E27FC236}">
                <a16:creationId xmlns:a16="http://schemas.microsoft.com/office/drawing/2014/main" id="{7B7D041B-8AD2-72BF-CCAD-518F89A221C2}"/>
              </a:ext>
            </a:extLst>
          </p:cNvPr>
          <p:cNvSpPr txBox="1"/>
          <p:nvPr/>
        </p:nvSpPr>
        <p:spPr>
          <a:xfrm>
            <a:off x="8727358" y="4910388"/>
            <a:ext cx="2759025" cy="523220"/>
          </a:xfrm>
          <a:prstGeom prst="rect">
            <a:avLst/>
          </a:prstGeom>
          <a:noFill/>
        </p:spPr>
        <p:txBody>
          <a:bodyPr wrap="none" rtlCol="0">
            <a:spAutoFit/>
          </a:bodyPr>
          <a:lstStyle/>
          <a:p>
            <a:r>
              <a:rPr lang="en-US" sz="1400" b="1" u="sng" dirty="0">
                <a:solidFill>
                  <a:srgbClr val="FF0000"/>
                </a:solidFill>
              </a:rPr>
              <a:t>Due SUNDAY APRIL 26</a:t>
            </a:r>
            <a:r>
              <a:rPr lang="en-US" sz="1400" dirty="0">
                <a:solidFill>
                  <a:srgbClr val="FF0000"/>
                </a:solidFill>
              </a:rPr>
              <a:t> midnight:</a:t>
            </a:r>
          </a:p>
          <a:p>
            <a:r>
              <a:rPr lang="en-US" sz="1400" dirty="0">
                <a:solidFill>
                  <a:srgbClr val="FF0000"/>
                </a:solidFill>
              </a:rPr>
              <a:t>GitHub Check-in #3 </a:t>
            </a:r>
          </a:p>
        </p:txBody>
      </p:sp>
      <p:sp>
        <p:nvSpPr>
          <p:cNvPr id="20" name="TextBox 19">
            <a:extLst>
              <a:ext uri="{FF2B5EF4-FFF2-40B4-BE49-F238E27FC236}">
                <a16:creationId xmlns:a16="http://schemas.microsoft.com/office/drawing/2014/main" id="{39564E22-FF59-E6C2-E8DF-510018C67A1B}"/>
              </a:ext>
            </a:extLst>
          </p:cNvPr>
          <p:cNvSpPr txBox="1"/>
          <p:nvPr/>
        </p:nvSpPr>
        <p:spPr>
          <a:xfrm>
            <a:off x="8727358" y="5681667"/>
            <a:ext cx="3287589" cy="954107"/>
          </a:xfrm>
          <a:prstGeom prst="rect">
            <a:avLst/>
          </a:prstGeom>
          <a:noFill/>
        </p:spPr>
        <p:txBody>
          <a:bodyPr wrap="square" rtlCol="0">
            <a:spAutoFit/>
          </a:bodyPr>
          <a:lstStyle/>
          <a:p>
            <a:r>
              <a:rPr lang="en-US" sz="1400" dirty="0">
                <a:solidFill>
                  <a:srgbClr val="FF0000"/>
                </a:solidFill>
              </a:rPr>
              <a:t>Due Tuesday May 5 midnight:</a:t>
            </a:r>
          </a:p>
          <a:p>
            <a:r>
              <a:rPr lang="en-US" sz="1400" dirty="0">
                <a:solidFill>
                  <a:srgbClr val="FF0000"/>
                </a:solidFill>
              </a:rPr>
              <a:t>Final Project</a:t>
            </a:r>
          </a:p>
          <a:p>
            <a:r>
              <a:rPr lang="en-US" sz="1400" dirty="0">
                <a:solidFill>
                  <a:srgbClr val="FF0000"/>
                </a:solidFill>
              </a:rPr>
              <a:t>Presentations: May 5 2pm (Final exam block)</a:t>
            </a:r>
          </a:p>
        </p:txBody>
      </p:sp>
      <p:sp>
        <p:nvSpPr>
          <p:cNvPr id="21" name="TextBox 20">
            <a:extLst>
              <a:ext uri="{FF2B5EF4-FFF2-40B4-BE49-F238E27FC236}">
                <a16:creationId xmlns:a16="http://schemas.microsoft.com/office/drawing/2014/main" id="{85AE9A1E-3295-9A62-AD77-FF4706B49D33}"/>
              </a:ext>
            </a:extLst>
          </p:cNvPr>
          <p:cNvSpPr txBox="1"/>
          <p:nvPr/>
        </p:nvSpPr>
        <p:spPr>
          <a:xfrm>
            <a:off x="8727358" y="3047243"/>
            <a:ext cx="2520049" cy="523220"/>
          </a:xfrm>
          <a:prstGeom prst="rect">
            <a:avLst/>
          </a:prstGeom>
          <a:noFill/>
        </p:spPr>
        <p:txBody>
          <a:bodyPr wrap="none" rtlCol="0">
            <a:spAutoFit/>
          </a:bodyPr>
          <a:lstStyle/>
          <a:p>
            <a:r>
              <a:rPr lang="en-US" sz="1400" strike="sngStrike" dirty="0">
                <a:solidFill>
                  <a:srgbClr val="FF0000"/>
                </a:solidFill>
              </a:rPr>
              <a:t>Due Tuesday April 14 by class:</a:t>
            </a:r>
          </a:p>
          <a:p>
            <a:r>
              <a:rPr lang="en-US" sz="1400" strike="sngStrike" dirty="0">
                <a:solidFill>
                  <a:srgbClr val="FF0000"/>
                </a:solidFill>
              </a:rPr>
              <a:t>Video comprehension quiz</a:t>
            </a:r>
          </a:p>
        </p:txBody>
      </p:sp>
      <p:sp>
        <p:nvSpPr>
          <p:cNvPr id="22" name="TextBox 21">
            <a:extLst>
              <a:ext uri="{FF2B5EF4-FFF2-40B4-BE49-F238E27FC236}">
                <a16:creationId xmlns:a16="http://schemas.microsoft.com/office/drawing/2014/main" id="{4A402D9C-69C4-86BB-3894-55D6DE42A16C}"/>
              </a:ext>
            </a:extLst>
          </p:cNvPr>
          <p:cNvSpPr txBox="1"/>
          <p:nvPr/>
        </p:nvSpPr>
        <p:spPr>
          <a:xfrm>
            <a:off x="8727358" y="1657028"/>
            <a:ext cx="2695305" cy="738664"/>
          </a:xfrm>
          <a:prstGeom prst="rect">
            <a:avLst/>
          </a:prstGeom>
          <a:noFill/>
        </p:spPr>
        <p:txBody>
          <a:bodyPr wrap="square" rtlCol="0">
            <a:spAutoFit/>
          </a:bodyPr>
          <a:lstStyle/>
          <a:p>
            <a:r>
              <a:rPr lang="en-US" sz="1400" strike="sngStrike" dirty="0">
                <a:solidFill>
                  <a:srgbClr val="FF0000"/>
                </a:solidFill>
              </a:rPr>
              <a:t>Due Thursday April 9 by class:</a:t>
            </a:r>
          </a:p>
          <a:p>
            <a:r>
              <a:rPr lang="en-US" sz="1400" strike="sngStrike" dirty="0">
                <a:solidFill>
                  <a:srgbClr val="FF0000"/>
                </a:solidFill>
              </a:rPr>
              <a:t>Cancer Hallmark ABM simulations activity</a:t>
            </a:r>
          </a:p>
        </p:txBody>
      </p:sp>
    </p:spTree>
    <p:extLst>
      <p:ext uri="{BB962C8B-B14F-4D97-AF65-F5344CB8AC3E}">
        <p14:creationId xmlns:p14="http://schemas.microsoft.com/office/powerpoint/2010/main" val="1205440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up)">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up)">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up)">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up)">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up)">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wipe(up)">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wipe(up)">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500"/>
                                        <p:tgtEl>
                                          <p:spTgt spid="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F099F-902E-7772-5C4A-D4DA99741F73}"/>
              </a:ext>
            </a:extLst>
          </p:cNvPr>
          <p:cNvSpPr>
            <a:spLocks noGrp="1"/>
          </p:cNvSpPr>
          <p:nvPr>
            <p:ph type="title"/>
          </p:nvPr>
        </p:nvSpPr>
        <p:spPr/>
        <p:txBody>
          <a:bodyPr/>
          <a:lstStyle/>
          <a:p>
            <a:r>
              <a:rPr lang="en-US" dirty="0"/>
              <a:t>Recap from last class</a:t>
            </a:r>
          </a:p>
        </p:txBody>
      </p:sp>
      <p:sp>
        <p:nvSpPr>
          <p:cNvPr id="3" name="Content Placeholder 2">
            <a:extLst>
              <a:ext uri="{FF2B5EF4-FFF2-40B4-BE49-F238E27FC236}">
                <a16:creationId xmlns:a16="http://schemas.microsoft.com/office/drawing/2014/main" id="{07BF1B8E-FB3C-F94C-B461-3F3D2FEB7856}"/>
              </a:ext>
            </a:extLst>
          </p:cNvPr>
          <p:cNvSpPr>
            <a:spLocks noGrp="1"/>
          </p:cNvSpPr>
          <p:nvPr>
            <p:ph idx="1"/>
          </p:nvPr>
        </p:nvSpPr>
        <p:spPr>
          <a:xfrm>
            <a:off x="135467" y="1185333"/>
            <a:ext cx="3045055" cy="3831940"/>
          </a:xfrm>
        </p:spPr>
        <p:txBody>
          <a:bodyPr>
            <a:normAutofit/>
          </a:bodyPr>
          <a:lstStyle/>
          <a:p>
            <a:pPr marL="0" indent="0" algn="ctr">
              <a:buNone/>
            </a:pPr>
            <a:r>
              <a:rPr lang="en-US" dirty="0"/>
              <a:t>PCA</a:t>
            </a:r>
          </a:p>
          <a:p>
            <a:pPr>
              <a:buFontTx/>
              <a:buChar char="-"/>
            </a:pPr>
            <a:r>
              <a:rPr lang="en-US" sz="2000" dirty="0"/>
              <a:t>Find axes of highest variance(</a:t>
            </a:r>
            <a:r>
              <a:rPr lang="en-US" sz="2000" dirty="0" err="1">
                <a:solidFill>
                  <a:schemeClr val="accent6"/>
                </a:solidFill>
              </a:rPr>
              <a:t>pca.fit</a:t>
            </a:r>
            <a:r>
              <a:rPr lang="en-US" sz="2000" dirty="0">
                <a:solidFill>
                  <a:schemeClr val="accent6"/>
                </a:solidFill>
              </a:rPr>
              <a:t>()</a:t>
            </a:r>
            <a:r>
              <a:rPr lang="en-US" sz="2000" dirty="0"/>
              <a:t>)</a:t>
            </a:r>
            <a:r>
              <a:rPr lang="en-US" sz="2000" dirty="0">
                <a:solidFill>
                  <a:schemeClr val="accent6"/>
                </a:solidFill>
              </a:rPr>
              <a:t> </a:t>
            </a:r>
            <a:r>
              <a:rPr lang="en-US" sz="2000" dirty="0"/>
              <a:t>and rotate the </a:t>
            </a:r>
            <a:r>
              <a:rPr lang="en-US" sz="2000" dirty="0" err="1"/>
              <a:t>datato</a:t>
            </a:r>
            <a:r>
              <a:rPr lang="en-US" sz="2000" dirty="0"/>
              <a:t> view it from the new axes (</a:t>
            </a:r>
            <a:r>
              <a:rPr lang="en-US" sz="2000" dirty="0" err="1">
                <a:solidFill>
                  <a:schemeClr val="accent6"/>
                </a:solidFill>
              </a:rPr>
              <a:t>pca.transform</a:t>
            </a:r>
            <a:r>
              <a:rPr lang="en-US" sz="2000" dirty="0">
                <a:solidFill>
                  <a:schemeClr val="accent6"/>
                </a:solidFill>
              </a:rPr>
              <a:t>()</a:t>
            </a:r>
            <a:r>
              <a:rPr lang="en-US" sz="2000" dirty="0"/>
              <a:t>)</a:t>
            </a:r>
          </a:p>
          <a:p>
            <a:pPr>
              <a:buFontTx/>
              <a:buChar char="-"/>
            </a:pPr>
            <a:r>
              <a:rPr lang="en-US" sz="2000" dirty="0"/>
              <a:t>Each new axis is meaningful and tells you something about the underlying patterns in the features</a:t>
            </a:r>
          </a:p>
        </p:txBody>
      </p:sp>
      <p:pic>
        <p:nvPicPr>
          <p:cNvPr id="4" name="Picture 2" descr="instantiate Scikit-Learn for Data Science">
            <a:extLst>
              <a:ext uri="{FF2B5EF4-FFF2-40B4-BE49-F238E27FC236}">
                <a16:creationId xmlns:a16="http://schemas.microsoft.com/office/drawing/2014/main" id="{FA659B63-BBB8-C0BE-2920-AC45902181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9027" y="1192465"/>
            <a:ext cx="5047506" cy="3824808"/>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6C6BA719-E079-5029-F1F2-5987E1A881C5}"/>
              </a:ext>
            </a:extLst>
          </p:cNvPr>
          <p:cNvSpPr txBox="1">
            <a:spLocks/>
          </p:cNvSpPr>
          <p:nvPr/>
        </p:nvSpPr>
        <p:spPr>
          <a:xfrm>
            <a:off x="3639980" y="1185333"/>
            <a:ext cx="3045055" cy="40307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UMAP</a:t>
            </a:r>
          </a:p>
          <a:p>
            <a:r>
              <a:rPr lang="en-US" sz="2000" dirty="0"/>
              <a:t>Perform a </a:t>
            </a:r>
            <a:r>
              <a:rPr lang="en-US" sz="2000" i="1" dirty="0"/>
              <a:t>nonlinear</a:t>
            </a:r>
            <a:r>
              <a:rPr lang="en-US" sz="2000" dirty="0"/>
              <a:t> transformation by:</a:t>
            </a:r>
          </a:p>
          <a:p>
            <a:pPr lvl="1"/>
            <a:r>
              <a:rPr lang="en-US" sz="1600" dirty="0"/>
              <a:t>building a “fuzzy graph” that connects the neighbors in high-dimensional space</a:t>
            </a:r>
          </a:p>
          <a:p>
            <a:pPr lvl="1"/>
            <a:r>
              <a:rPr lang="en-US" sz="1600" dirty="0"/>
              <a:t>Figure out a good way to “smoosh” this graph into two dimensions that preserves the high-dimensional structure</a:t>
            </a:r>
          </a:p>
          <a:p>
            <a:r>
              <a:rPr lang="en-US" sz="2000" dirty="0"/>
              <a:t>Visualizes a manifold through the data</a:t>
            </a:r>
          </a:p>
        </p:txBody>
      </p:sp>
    </p:spTree>
    <p:extLst>
      <p:ext uri="{BB962C8B-B14F-4D97-AF65-F5344CB8AC3E}">
        <p14:creationId xmlns:p14="http://schemas.microsoft.com/office/powerpoint/2010/main" val="2333063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7E8CE-7B97-EFE2-059A-2E1AFC0226BA}"/>
              </a:ext>
            </a:extLst>
          </p:cNvPr>
          <p:cNvSpPr>
            <a:spLocks noGrp="1"/>
          </p:cNvSpPr>
          <p:nvPr>
            <p:ph type="title"/>
          </p:nvPr>
        </p:nvSpPr>
        <p:spPr/>
        <p:txBody>
          <a:bodyPr/>
          <a:lstStyle/>
          <a:p>
            <a:r>
              <a:rPr lang="en-US" dirty="0"/>
              <a:t>Implementing PCA with </a:t>
            </a:r>
            <a:r>
              <a:rPr lang="en-US" dirty="0" err="1"/>
              <a:t>sklearn</a:t>
            </a:r>
            <a:endParaRPr lang="en-US" dirty="0"/>
          </a:p>
        </p:txBody>
      </p:sp>
      <p:sp>
        <p:nvSpPr>
          <p:cNvPr id="3" name="Content Placeholder 2">
            <a:extLst>
              <a:ext uri="{FF2B5EF4-FFF2-40B4-BE49-F238E27FC236}">
                <a16:creationId xmlns:a16="http://schemas.microsoft.com/office/drawing/2014/main" id="{FB0D398E-C742-375A-0379-ACDA4FEDBE51}"/>
              </a:ext>
            </a:extLst>
          </p:cNvPr>
          <p:cNvSpPr>
            <a:spLocks noGrp="1"/>
          </p:cNvSpPr>
          <p:nvPr>
            <p:ph idx="1"/>
          </p:nvPr>
        </p:nvSpPr>
        <p:spPr/>
        <p:txBody>
          <a:bodyPr/>
          <a:lstStyle/>
          <a:p>
            <a:r>
              <a:rPr lang="en-US" dirty="0" err="1"/>
              <a:t>in_class_DR_clustering.ipynb</a:t>
            </a:r>
            <a:endParaRPr lang="en-US" dirty="0"/>
          </a:p>
        </p:txBody>
      </p:sp>
    </p:spTree>
    <p:extLst>
      <p:ext uri="{BB962C8B-B14F-4D97-AF65-F5344CB8AC3E}">
        <p14:creationId xmlns:p14="http://schemas.microsoft.com/office/powerpoint/2010/main" val="10840943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F0092-5590-B626-B0F6-753F4706DBDA}"/>
              </a:ext>
            </a:extLst>
          </p:cNvPr>
          <p:cNvSpPr>
            <a:spLocks noGrp="1"/>
          </p:cNvSpPr>
          <p:nvPr>
            <p:ph type="title"/>
          </p:nvPr>
        </p:nvSpPr>
        <p:spPr/>
        <p:txBody>
          <a:bodyPr/>
          <a:lstStyle/>
          <a:p>
            <a:r>
              <a:rPr lang="en-US" dirty="0"/>
              <a:t>K-means clustering</a:t>
            </a:r>
          </a:p>
        </p:txBody>
      </p:sp>
      <p:sp>
        <p:nvSpPr>
          <p:cNvPr id="5" name="Content Placeholder 2">
            <a:extLst>
              <a:ext uri="{FF2B5EF4-FFF2-40B4-BE49-F238E27FC236}">
                <a16:creationId xmlns:a16="http://schemas.microsoft.com/office/drawing/2014/main" id="{F1DF44A7-8B3C-8D7D-6C02-C88D111E3D6A}"/>
              </a:ext>
            </a:extLst>
          </p:cNvPr>
          <p:cNvSpPr txBox="1">
            <a:spLocks/>
          </p:cNvSpPr>
          <p:nvPr/>
        </p:nvSpPr>
        <p:spPr>
          <a:xfrm>
            <a:off x="541617" y="1405731"/>
            <a:ext cx="4577035" cy="2526545"/>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Used when we want to find groups of commonality in the data</a:t>
            </a:r>
          </a:p>
          <a:p>
            <a:r>
              <a:rPr lang="en-US" dirty="0"/>
              <a:t>“Are there subgroups of small cell lung cancer based on the expression of key transcription factors?”</a:t>
            </a:r>
          </a:p>
          <a:p>
            <a:r>
              <a:rPr lang="en-US" dirty="0"/>
              <a:t>We need to tell the algorithm how many clusters to look for</a:t>
            </a:r>
          </a:p>
          <a:p>
            <a:endParaRPr lang="en-US" dirty="0"/>
          </a:p>
          <a:p>
            <a:endParaRPr lang="en-US" dirty="0"/>
          </a:p>
          <a:p>
            <a:endParaRPr lang="en-US" dirty="0"/>
          </a:p>
        </p:txBody>
      </p:sp>
      <p:sp>
        <p:nvSpPr>
          <p:cNvPr id="6" name="TextBox 5">
            <a:extLst>
              <a:ext uri="{FF2B5EF4-FFF2-40B4-BE49-F238E27FC236}">
                <a16:creationId xmlns:a16="http://schemas.microsoft.com/office/drawing/2014/main" id="{3BD669F1-B633-E26A-3327-21307FC7E447}"/>
              </a:ext>
            </a:extLst>
          </p:cNvPr>
          <p:cNvSpPr txBox="1"/>
          <p:nvPr/>
        </p:nvSpPr>
        <p:spPr>
          <a:xfrm>
            <a:off x="327298" y="6319838"/>
            <a:ext cx="8486775" cy="646331"/>
          </a:xfrm>
          <a:prstGeom prst="rect">
            <a:avLst/>
          </a:prstGeom>
          <a:noFill/>
        </p:spPr>
        <p:txBody>
          <a:bodyPr wrap="square">
            <a:spAutoFit/>
          </a:bodyPr>
          <a:lstStyle/>
          <a:p>
            <a:r>
              <a:rPr lang="en-US" dirty="0">
                <a:solidFill>
                  <a:srgbClr val="FF0000"/>
                </a:solidFill>
                <a:hlinkClick r:id="rId3">
                  <a:extLst>
                    <a:ext uri="{A12FA001-AC4F-418D-AE19-62706E023703}">
                      <ahyp:hlinkClr xmlns:ahyp="http://schemas.microsoft.com/office/drawing/2018/hyperlinkcolor" val="tx"/>
                    </a:ext>
                  </a:extLst>
                </a:hlinkClick>
              </a:rPr>
              <a:t>https://www.naftaliharris.com/blog/visualizing-k-means-clustering/</a:t>
            </a:r>
            <a:endParaRPr lang="en-US" dirty="0">
              <a:solidFill>
                <a:srgbClr val="FF0000"/>
              </a:solidFill>
            </a:endParaRPr>
          </a:p>
          <a:p>
            <a:endParaRPr lang="en-US" dirty="0">
              <a:solidFill>
                <a:srgbClr val="FF0000"/>
              </a:solidFill>
            </a:endParaRPr>
          </a:p>
        </p:txBody>
      </p:sp>
      <p:pic>
        <p:nvPicPr>
          <p:cNvPr id="7" name="Picture 6">
            <a:extLst>
              <a:ext uri="{FF2B5EF4-FFF2-40B4-BE49-F238E27FC236}">
                <a16:creationId xmlns:a16="http://schemas.microsoft.com/office/drawing/2014/main" id="{7CA4A262-8774-8660-D69B-D30540EB1D76}"/>
              </a:ext>
            </a:extLst>
          </p:cNvPr>
          <p:cNvPicPr>
            <a:picLocks noChangeAspect="1"/>
          </p:cNvPicPr>
          <p:nvPr/>
        </p:nvPicPr>
        <p:blipFill>
          <a:blip r:embed="rId4"/>
          <a:stretch>
            <a:fillRect/>
          </a:stretch>
        </p:blipFill>
        <p:spPr>
          <a:xfrm>
            <a:off x="6095999" y="1055814"/>
            <a:ext cx="5950503" cy="3120673"/>
          </a:xfrm>
          <a:prstGeom prst="rect">
            <a:avLst/>
          </a:prstGeom>
        </p:spPr>
      </p:pic>
      <p:pic>
        <p:nvPicPr>
          <p:cNvPr id="3" name="Picture 2">
            <a:extLst>
              <a:ext uri="{FF2B5EF4-FFF2-40B4-BE49-F238E27FC236}">
                <a16:creationId xmlns:a16="http://schemas.microsoft.com/office/drawing/2014/main" id="{0CA7394E-D239-5D3F-0E47-11E5401D834E}"/>
              </a:ext>
            </a:extLst>
          </p:cNvPr>
          <p:cNvPicPr>
            <a:picLocks noChangeAspect="1"/>
          </p:cNvPicPr>
          <p:nvPr/>
        </p:nvPicPr>
        <p:blipFill>
          <a:blip r:embed="rId5"/>
          <a:stretch>
            <a:fillRect/>
          </a:stretch>
        </p:blipFill>
        <p:spPr>
          <a:xfrm>
            <a:off x="5543310" y="1635543"/>
            <a:ext cx="2293416" cy="2722337"/>
          </a:xfrm>
          <a:prstGeom prst="rect">
            <a:avLst/>
          </a:prstGeom>
        </p:spPr>
      </p:pic>
      <p:sp>
        <p:nvSpPr>
          <p:cNvPr id="9" name="TextBox 8">
            <a:extLst>
              <a:ext uri="{FF2B5EF4-FFF2-40B4-BE49-F238E27FC236}">
                <a16:creationId xmlns:a16="http://schemas.microsoft.com/office/drawing/2014/main" id="{CA5B94F1-31A2-39AC-B8FD-A48E5F2C61BC}"/>
              </a:ext>
            </a:extLst>
          </p:cNvPr>
          <p:cNvSpPr txBox="1"/>
          <p:nvPr/>
        </p:nvSpPr>
        <p:spPr>
          <a:xfrm>
            <a:off x="327298" y="4295059"/>
            <a:ext cx="6251712" cy="1754326"/>
          </a:xfrm>
          <a:prstGeom prst="rect">
            <a:avLst/>
          </a:prstGeom>
          <a:noFill/>
        </p:spPr>
        <p:txBody>
          <a:bodyPr wrap="square">
            <a:spAutoFit/>
          </a:bodyPr>
          <a:lstStyle/>
          <a:p>
            <a:pPr marL="514350" indent="-514350">
              <a:buFont typeface="+mj-lt"/>
              <a:buAutoNum type="arabicPeriod"/>
            </a:pPr>
            <a:r>
              <a:rPr lang="en-US" dirty="0"/>
              <a:t>Randomly place “centroids”</a:t>
            </a:r>
          </a:p>
          <a:p>
            <a:pPr marL="514350" indent="-514350">
              <a:buFont typeface="+mj-lt"/>
              <a:buAutoNum type="arabicPeriod"/>
            </a:pPr>
            <a:r>
              <a:rPr lang="en-US" dirty="0"/>
              <a:t>Assign each sample to the closest centroid</a:t>
            </a:r>
          </a:p>
          <a:p>
            <a:pPr marL="514350" indent="-514350">
              <a:buFont typeface="+mj-lt"/>
              <a:buAutoNum type="arabicPeriod"/>
            </a:pPr>
            <a:r>
              <a:rPr lang="en-US" dirty="0"/>
              <a:t>Move the centroids so they are actually in the middle of all the points assigned to them</a:t>
            </a:r>
          </a:p>
          <a:p>
            <a:r>
              <a:rPr lang="en-US" b="1" dirty="0"/>
              <a:t>Cost function</a:t>
            </a:r>
            <a:r>
              <a:rPr lang="en-US" dirty="0"/>
              <a:t>: minimize the mean distance (norm) between samples and centroids</a:t>
            </a:r>
          </a:p>
        </p:txBody>
      </p:sp>
      <p:pic>
        <p:nvPicPr>
          <p:cNvPr id="11" name="Picture 10">
            <a:extLst>
              <a:ext uri="{FF2B5EF4-FFF2-40B4-BE49-F238E27FC236}">
                <a16:creationId xmlns:a16="http://schemas.microsoft.com/office/drawing/2014/main" id="{7C845160-8908-F257-177F-40B2C15D8785}"/>
              </a:ext>
            </a:extLst>
          </p:cNvPr>
          <p:cNvPicPr>
            <a:picLocks noChangeAspect="1"/>
          </p:cNvPicPr>
          <p:nvPr/>
        </p:nvPicPr>
        <p:blipFill>
          <a:blip r:embed="rId6"/>
          <a:stretch>
            <a:fillRect/>
          </a:stretch>
        </p:blipFill>
        <p:spPr>
          <a:xfrm>
            <a:off x="8443632" y="4155888"/>
            <a:ext cx="2695575" cy="2457730"/>
          </a:xfrm>
          <a:prstGeom prst="rect">
            <a:avLst/>
          </a:prstGeom>
        </p:spPr>
      </p:pic>
    </p:spTree>
    <p:extLst>
      <p:ext uri="{BB962C8B-B14F-4D97-AF65-F5344CB8AC3E}">
        <p14:creationId xmlns:p14="http://schemas.microsoft.com/office/powerpoint/2010/main" val="4265461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63A1C-450B-8A51-6121-0B40A570F907}"/>
              </a:ext>
            </a:extLst>
          </p:cNvPr>
          <p:cNvSpPr>
            <a:spLocks noGrp="1"/>
          </p:cNvSpPr>
          <p:nvPr>
            <p:ph type="title"/>
          </p:nvPr>
        </p:nvSpPr>
        <p:spPr/>
        <p:txBody>
          <a:bodyPr/>
          <a:lstStyle/>
          <a:p>
            <a:r>
              <a:rPr lang="en-US" dirty="0"/>
              <a:t>Hierarchical clustering and DBSCAN</a:t>
            </a:r>
          </a:p>
        </p:txBody>
      </p:sp>
      <p:pic>
        <p:nvPicPr>
          <p:cNvPr id="1026" name="Picture 2" descr="MiniBatch KMeans, Affinity Propagation, MeanShift, Spectral Clustering, Ward, Agglomerative Clustering, DBSCAN, HDBSCAN, OPTICS, BIRCH, Gaussian Mixture">
            <a:extLst>
              <a:ext uri="{FF2B5EF4-FFF2-40B4-BE49-F238E27FC236}">
                <a16:creationId xmlns:a16="http://schemas.microsoft.com/office/drawing/2014/main" id="{E34BA139-866F-C1FA-F9CF-486F3D22B5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6651" y="1007395"/>
            <a:ext cx="9263062" cy="573465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8C7B249-5C9D-AF8B-0C70-EE846B6B5138}"/>
              </a:ext>
            </a:extLst>
          </p:cNvPr>
          <p:cNvSpPr/>
          <p:nvPr/>
        </p:nvSpPr>
        <p:spPr>
          <a:xfrm>
            <a:off x="3029639" y="1007395"/>
            <a:ext cx="824811" cy="5850605"/>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A698B8C-B778-8651-1A61-2FC75BB70375}"/>
              </a:ext>
            </a:extLst>
          </p:cNvPr>
          <p:cNvSpPr/>
          <p:nvPr/>
        </p:nvSpPr>
        <p:spPr>
          <a:xfrm>
            <a:off x="7896171" y="1007393"/>
            <a:ext cx="824811" cy="5850605"/>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FABAE68-876A-FD19-D922-6B2DA917FABE}"/>
              </a:ext>
            </a:extLst>
          </p:cNvPr>
          <p:cNvSpPr/>
          <p:nvPr/>
        </p:nvSpPr>
        <p:spPr>
          <a:xfrm>
            <a:off x="7071360" y="1007394"/>
            <a:ext cx="824811" cy="5850605"/>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35F7A4E2-C19E-8246-1DF1-1AE4EAD6A4E5}"/>
              </a:ext>
            </a:extLst>
          </p:cNvPr>
          <p:cNvSpPr txBox="1">
            <a:spLocks/>
          </p:cNvSpPr>
          <p:nvPr/>
        </p:nvSpPr>
        <p:spPr>
          <a:xfrm>
            <a:off x="178905" y="1405731"/>
            <a:ext cx="2526194" cy="512427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HC: group most similar samples and then groups of groups</a:t>
            </a:r>
          </a:p>
          <a:p>
            <a:r>
              <a:rPr lang="en-US" dirty="0"/>
              <a:t>DBSCAN: groups densely packed points while avoiding low-density regions</a:t>
            </a:r>
          </a:p>
          <a:p>
            <a:endParaRPr lang="en-US" dirty="0"/>
          </a:p>
          <a:p>
            <a:endParaRPr lang="en-US" dirty="0"/>
          </a:p>
          <a:p>
            <a:endParaRPr lang="en-US" dirty="0"/>
          </a:p>
        </p:txBody>
      </p:sp>
    </p:spTree>
    <p:extLst>
      <p:ext uri="{BB962C8B-B14F-4D97-AF65-F5344CB8AC3E}">
        <p14:creationId xmlns:p14="http://schemas.microsoft.com/office/powerpoint/2010/main" val="1271455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972814-A388-6A39-06D4-90FB27456E68}"/>
              </a:ext>
            </a:extLst>
          </p:cNvPr>
          <p:cNvPicPr>
            <a:picLocks noChangeAspect="1"/>
          </p:cNvPicPr>
          <p:nvPr/>
        </p:nvPicPr>
        <p:blipFill>
          <a:blip r:embed="rId3"/>
          <a:stretch>
            <a:fillRect/>
          </a:stretch>
        </p:blipFill>
        <p:spPr>
          <a:xfrm>
            <a:off x="3594100" y="428625"/>
            <a:ext cx="7480300" cy="6134100"/>
          </a:xfrm>
          <a:prstGeom prst="rect">
            <a:avLst/>
          </a:prstGeom>
        </p:spPr>
      </p:pic>
      <p:sp>
        <p:nvSpPr>
          <p:cNvPr id="5" name="Title 1">
            <a:extLst>
              <a:ext uri="{FF2B5EF4-FFF2-40B4-BE49-F238E27FC236}">
                <a16:creationId xmlns:a16="http://schemas.microsoft.com/office/drawing/2014/main" id="{5589B328-EB96-20A1-B853-119002FB1C81}"/>
              </a:ext>
            </a:extLst>
          </p:cNvPr>
          <p:cNvSpPr txBox="1">
            <a:spLocks/>
          </p:cNvSpPr>
          <p:nvPr/>
        </p:nvSpPr>
        <p:spPr>
          <a:xfrm>
            <a:off x="190499" y="600075"/>
            <a:ext cx="3594101" cy="4191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Hierarchical clustering and DBSCAN</a:t>
            </a:r>
          </a:p>
        </p:txBody>
      </p:sp>
    </p:spTree>
    <p:extLst>
      <p:ext uri="{BB962C8B-B14F-4D97-AF65-F5344CB8AC3E}">
        <p14:creationId xmlns:p14="http://schemas.microsoft.com/office/powerpoint/2010/main" val="27722058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58C1B-EA21-88ED-37EB-8A461F5E8F76}"/>
              </a:ext>
            </a:extLst>
          </p:cNvPr>
          <p:cNvSpPr>
            <a:spLocks noGrp="1"/>
          </p:cNvSpPr>
          <p:nvPr>
            <p:ph type="title"/>
          </p:nvPr>
        </p:nvSpPr>
        <p:spPr/>
        <p:txBody>
          <a:bodyPr/>
          <a:lstStyle/>
          <a:p>
            <a:r>
              <a:rPr lang="en-US" dirty="0"/>
              <a:t>Understanding sci-kit learn via the API</a:t>
            </a:r>
          </a:p>
        </p:txBody>
      </p:sp>
      <p:sp>
        <p:nvSpPr>
          <p:cNvPr id="3" name="Content Placeholder 2">
            <a:extLst>
              <a:ext uri="{FF2B5EF4-FFF2-40B4-BE49-F238E27FC236}">
                <a16:creationId xmlns:a16="http://schemas.microsoft.com/office/drawing/2014/main" id="{3E42B4E6-760D-96ED-E892-7E50BDEDC06A}"/>
              </a:ext>
            </a:extLst>
          </p:cNvPr>
          <p:cNvSpPr>
            <a:spLocks noGrp="1"/>
          </p:cNvSpPr>
          <p:nvPr>
            <p:ph idx="1"/>
          </p:nvPr>
        </p:nvSpPr>
        <p:spPr>
          <a:xfrm>
            <a:off x="838200" y="1825625"/>
            <a:ext cx="10515600" cy="2210798"/>
          </a:xfrm>
        </p:spPr>
        <p:txBody>
          <a:bodyPr>
            <a:normAutofit/>
          </a:bodyPr>
          <a:lstStyle/>
          <a:p>
            <a:pPr marL="0" indent="0">
              <a:buNone/>
            </a:pPr>
            <a:r>
              <a:rPr lang="en-US" dirty="0" err="1">
                <a:solidFill>
                  <a:srgbClr val="0096FF"/>
                </a:solidFill>
                <a:latin typeface="Consolas" panose="020B0609020204030204" pitchFamily="49" charset="0"/>
                <a:cs typeface="Consolas" panose="020B0609020204030204" pitchFamily="49" charset="0"/>
              </a:rPr>
              <a:t>conda</a:t>
            </a:r>
            <a:r>
              <a:rPr lang="en-US" dirty="0">
                <a:solidFill>
                  <a:srgbClr val="0096FF"/>
                </a:solidFill>
                <a:latin typeface="Consolas" panose="020B0609020204030204" pitchFamily="49" charset="0"/>
                <a:cs typeface="Consolas" panose="020B0609020204030204" pitchFamily="49" charset="0"/>
              </a:rPr>
              <a:t> activate BME2315</a:t>
            </a:r>
          </a:p>
          <a:p>
            <a:pPr marL="0" indent="0">
              <a:buNone/>
            </a:pPr>
            <a:r>
              <a:rPr lang="en-US" dirty="0">
                <a:solidFill>
                  <a:srgbClr val="0096FF"/>
                </a:solidFill>
                <a:latin typeface="Consolas" panose="020B0609020204030204" pitchFamily="49" charset="0"/>
                <a:cs typeface="Consolas" panose="020B0609020204030204" pitchFamily="49" charset="0"/>
              </a:rPr>
              <a:t>pip install scikit-learn</a:t>
            </a:r>
          </a:p>
          <a:p>
            <a:pPr marL="0" indent="0">
              <a:buNone/>
            </a:pPr>
            <a:endParaRPr lang="en-US" dirty="0">
              <a:solidFill>
                <a:srgbClr val="0096FF"/>
              </a:solidFill>
              <a:latin typeface="Consolas" panose="020B0609020204030204" pitchFamily="49" charset="0"/>
              <a:cs typeface="Consolas" panose="020B0609020204030204" pitchFamily="49" charset="0"/>
            </a:endParaRPr>
          </a:p>
          <a:p>
            <a:pPr marL="0" indent="0">
              <a:buNone/>
            </a:pPr>
            <a:endParaRPr lang="en-US" dirty="0">
              <a:solidFill>
                <a:srgbClr val="0096FF"/>
              </a:solidFill>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D83D17E5-21E8-3A5F-9876-85CDAF5C7F51}"/>
              </a:ext>
            </a:extLst>
          </p:cNvPr>
          <p:cNvSpPr txBox="1"/>
          <p:nvPr/>
        </p:nvSpPr>
        <p:spPr>
          <a:xfrm>
            <a:off x="29632" y="6211669"/>
            <a:ext cx="6096000" cy="646331"/>
          </a:xfrm>
          <a:prstGeom prst="rect">
            <a:avLst/>
          </a:prstGeom>
          <a:noFill/>
        </p:spPr>
        <p:txBody>
          <a:bodyPr wrap="square">
            <a:spAutoFit/>
          </a:bodyPr>
          <a:lstStyle/>
          <a:p>
            <a:r>
              <a:rPr lang="en-US" dirty="0">
                <a:hlinkClick r:id="rId3"/>
              </a:rPr>
              <a:t>https://www.menti.com/al29szz58jmf</a:t>
            </a:r>
            <a:endParaRPr lang="en-US" dirty="0"/>
          </a:p>
          <a:p>
            <a:endParaRPr lang="en-US" dirty="0"/>
          </a:p>
        </p:txBody>
      </p:sp>
      <p:pic>
        <p:nvPicPr>
          <p:cNvPr id="9" name="Picture 8">
            <a:extLst>
              <a:ext uri="{FF2B5EF4-FFF2-40B4-BE49-F238E27FC236}">
                <a16:creationId xmlns:a16="http://schemas.microsoft.com/office/drawing/2014/main" id="{BF425C7F-2821-3778-E62D-DE48EECAC8D3}"/>
              </a:ext>
            </a:extLst>
          </p:cNvPr>
          <p:cNvPicPr>
            <a:picLocks noChangeAspect="1"/>
          </p:cNvPicPr>
          <p:nvPr/>
        </p:nvPicPr>
        <p:blipFill>
          <a:blip r:embed="rId4"/>
          <a:stretch>
            <a:fillRect/>
          </a:stretch>
        </p:blipFill>
        <p:spPr>
          <a:xfrm>
            <a:off x="6167638" y="1748038"/>
            <a:ext cx="3960783" cy="3960783"/>
          </a:xfrm>
          <a:prstGeom prst="rect">
            <a:avLst/>
          </a:prstGeom>
        </p:spPr>
      </p:pic>
    </p:spTree>
    <p:extLst>
      <p:ext uri="{BB962C8B-B14F-4D97-AF65-F5344CB8AC3E}">
        <p14:creationId xmlns:p14="http://schemas.microsoft.com/office/powerpoint/2010/main" val="3651424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0F47E-4A36-F4F9-D458-F130E9910090}"/>
              </a:ext>
            </a:extLst>
          </p:cNvPr>
          <p:cNvSpPr>
            <a:spLocks noGrp="1"/>
          </p:cNvSpPr>
          <p:nvPr>
            <p:ph type="title"/>
          </p:nvPr>
        </p:nvSpPr>
        <p:spPr/>
        <p:txBody>
          <a:bodyPr/>
          <a:lstStyle/>
          <a:p>
            <a:r>
              <a:rPr lang="en-US" dirty="0"/>
              <a:t>In class work time on your projects</a:t>
            </a:r>
          </a:p>
        </p:txBody>
      </p:sp>
      <p:sp>
        <p:nvSpPr>
          <p:cNvPr id="3" name="Content Placeholder 2">
            <a:extLst>
              <a:ext uri="{FF2B5EF4-FFF2-40B4-BE49-F238E27FC236}">
                <a16:creationId xmlns:a16="http://schemas.microsoft.com/office/drawing/2014/main" id="{76FB434B-47F5-B39D-6C62-29D29E522C13}"/>
              </a:ext>
            </a:extLst>
          </p:cNvPr>
          <p:cNvSpPr>
            <a:spLocks noGrp="1"/>
          </p:cNvSpPr>
          <p:nvPr>
            <p:ph idx="1"/>
          </p:nvPr>
        </p:nvSpPr>
        <p:spPr>
          <a:xfrm>
            <a:off x="135467" y="1185333"/>
            <a:ext cx="11861800" cy="3712670"/>
          </a:xfrm>
        </p:spPr>
        <p:txBody>
          <a:bodyPr>
            <a:normAutofit fontScale="92500" lnSpcReduction="10000"/>
          </a:bodyPr>
          <a:lstStyle/>
          <a:p>
            <a:r>
              <a:rPr lang="en-US" dirty="0">
                <a:solidFill>
                  <a:srgbClr val="FF0000"/>
                </a:solidFill>
              </a:rPr>
              <a:t>Reduce the dataset </a:t>
            </a:r>
            <a:r>
              <a:rPr lang="en-US" dirty="0"/>
              <a:t>to the cancer type(s) of interest and genes of interest related to your hallmark(s).</a:t>
            </a:r>
          </a:p>
          <a:p>
            <a:pPr lvl="1"/>
            <a:r>
              <a:rPr lang="en-US" dirty="0"/>
              <a:t>You should have &gt;10 genes, but &gt;100 is even better!</a:t>
            </a:r>
          </a:p>
          <a:p>
            <a:r>
              <a:rPr lang="en-US" dirty="0"/>
              <a:t>Visualize your data with a </a:t>
            </a:r>
            <a:r>
              <a:rPr lang="en-US" dirty="0">
                <a:solidFill>
                  <a:srgbClr val="FF0000"/>
                </a:solidFill>
              </a:rPr>
              <a:t>PCA</a:t>
            </a:r>
          </a:p>
          <a:p>
            <a:pPr lvl="1"/>
            <a:r>
              <a:rPr lang="en-US" dirty="0"/>
              <a:t>Color the PCA by important features (at least two different views related to your project goal) </a:t>
            </a:r>
          </a:p>
          <a:p>
            <a:r>
              <a:rPr lang="en-US" dirty="0"/>
              <a:t>Choose one of the following: </a:t>
            </a:r>
          </a:p>
          <a:p>
            <a:pPr lvl="1"/>
            <a:r>
              <a:rPr lang="en-US" dirty="0"/>
              <a:t>Visualize your data with a </a:t>
            </a:r>
            <a:r>
              <a:rPr lang="en-US" dirty="0">
                <a:solidFill>
                  <a:srgbClr val="FF0000"/>
                </a:solidFill>
              </a:rPr>
              <a:t>UMAP</a:t>
            </a:r>
          </a:p>
          <a:p>
            <a:pPr lvl="1"/>
            <a:r>
              <a:rPr lang="en-US" dirty="0"/>
              <a:t>Use </a:t>
            </a:r>
            <a:r>
              <a:rPr lang="en-US" dirty="0">
                <a:solidFill>
                  <a:srgbClr val="FF0000"/>
                </a:solidFill>
              </a:rPr>
              <a:t>clustering</a:t>
            </a:r>
            <a:r>
              <a:rPr lang="en-US" dirty="0"/>
              <a:t> on your data and visualize the clusters on the PCA</a:t>
            </a:r>
          </a:p>
          <a:p>
            <a:r>
              <a:rPr lang="en-US" dirty="0"/>
              <a:t>If you need to </a:t>
            </a:r>
            <a:r>
              <a:rPr lang="en-US" dirty="0">
                <a:solidFill>
                  <a:srgbClr val="FF0000"/>
                </a:solidFill>
              </a:rPr>
              <a:t>refine your question</a:t>
            </a:r>
            <a:r>
              <a:rPr lang="en-US" dirty="0"/>
              <a:t>/project goal, do so!</a:t>
            </a:r>
          </a:p>
          <a:p>
            <a:pPr lvl="1"/>
            <a:endParaRPr lang="en-US" dirty="0"/>
          </a:p>
        </p:txBody>
      </p:sp>
      <p:sp>
        <p:nvSpPr>
          <p:cNvPr id="5" name="TextBox 4">
            <a:extLst>
              <a:ext uri="{FF2B5EF4-FFF2-40B4-BE49-F238E27FC236}">
                <a16:creationId xmlns:a16="http://schemas.microsoft.com/office/drawing/2014/main" id="{E1351E77-2A17-33A3-EE60-AC07A7AE5CB1}"/>
              </a:ext>
            </a:extLst>
          </p:cNvPr>
          <p:cNvSpPr txBox="1"/>
          <p:nvPr/>
        </p:nvSpPr>
        <p:spPr>
          <a:xfrm>
            <a:off x="9342782" y="3429000"/>
            <a:ext cx="2356237" cy="923330"/>
          </a:xfrm>
          <a:prstGeom prst="rect">
            <a:avLst/>
          </a:prstGeom>
          <a:noFill/>
        </p:spPr>
        <p:txBody>
          <a:bodyPr wrap="square" rtlCol="0">
            <a:spAutoFit/>
          </a:bodyPr>
          <a:lstStyle/>
          <a:p>
            <a:r>
              <a:rPr lang="en-US" dirty="0">
                <a:solidFill>
                  <a:srgbClr val="FF0000"/>
                </a:solidFill>
              </a:rPr>
              <a:t>2</a:t>
            </a:r>
            <a:r>
              <a:rPr lang="en-US" baseline="30000" dirty="0">
                <a:solidFill>
                  <a:srgbClr val="FF0000"/>
                </a:solidFill>
              </a:rPr>
              <a:t>nd</a:t>
            </a:r>
            <a:r>
              <a:rPr lang="en-US" dirty="0">
                <a:solidFill>
                  <a:srgbClr val="FF0000"/>
                </a:solidFill>
              </a:rPr>
              <a:t> check-in: All the red should be completed!</a:t>
            </a:r>
          </a:p>
        </p:txBody>
      </p:sp>
    </p:spTree>
    <p:extLst>
      <p:ext uri="{BB962C8B-B14F-4D97-AF65-F5344CB8AC3E}">
        <p14:creationId xmlns:p14="http://schemas.microsoft.com/office/powerpoint/2010/main" val="112590955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3334</TotalTime>
  <Words>1675</Words>
  <Application>Microsoft Macintosh PowerPoint</Application>
  <PresentationFormat>Widescreen</PresentationFormat>
  <Paragraphs>193</Paragraphs>
  <Slides>23</Slides>
  <Notes>12</Notes>
  <HiddenSlides>1</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-apple-system</vt:lpstr>
      <vt:lpstr>Aptos</vt:lpstr>
      <vt:lpstr>Aptos Display</vt:lpstr>
      <vt:lpstr>Arial</vt:lpstr>
      <vt:lpstr>Calibri</vt:lpstr>
      <vt:lpstr>Consolas</vt:lpstr>
      <vt:lpstr>Menlo</vt:lpstr>
      <vt:lpstr>1_Office Theme</vt:lpstr>
      <vt:lpstr>Module 3  Lecture 4   Introduction to Machine Learning: Unsupervised Learning</vt:lpstr>
      <vt:lpstr>PowerPoint Presentation</vt:lpstr>
      <vt:lpstr>Learning Objectives for Module 3: Cancer</vt:lpstr>
      <vt:lpstr>Where we are so far…</vt:lpstr>
      <vt:lpstr>Let’s pick genes specific to our hallmark of interest</vt:lpstr>
      <vt:lpstr>Using sci-kit learn for machine learning</vt:lpstr>
      <vt:lpstr>PowerPoint Presentation</vt:lpstr>
      <vt:lpstr>Unsupervised learning methods</vt:lpstr>
      <vt:lpstr>Dimensionality reduction and manifold learning</vt:lpstr>
      <vt:lpstr>Matrix Factorization/Decomposition: PCA</vt:lpstr>
      <vt:lpstr>PowerPoint Presentation</vt:lpstr>
      <vt:lpstr>How to use ANY sklearn model/estimator</vt:lpstr>
      <vt:lpstr>How to use PCA from the sklearn.decomposition module</vt:lpstr>
      <vt:lpstr>Understanding sci-kit learn via the API</vt:lpstr>
      <vt:lpstr>Manifold learning: UMAP</vt:lpstr>
      <vt:lpstr>Where we are so far…</vt:lpstr>
      <vt:lpstr>Recap from last class</vt:lpstr>
      <vt:lpstr>Implementing PCA with sklearn</vt:lpstr>
      <vt:lpstr>K-means clustering</vt:lpstr>
      <vt:lpstr>Hierarchical clustering and DBSCAN</vt:lpstr>
      <vt:lpstr>PowerPoint Presentation</vt:lpstr>
      <vt:lpstr>Understanding sci-kit learn via the API</vt:lpstr>
      <vt:lpstr>In class work time on your projects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3 - Cancer</dc:title>
  <dc:creator>Microsoft Office User</dc:creator>
  <cp:lastModifiedBy>Groves, Sarah Maddox (xpz5km)</cp:lastModifiedBy>
  <cp:revision>305</cp:revision>
  <dcterms:created xsi:type="dcterms:W3CDTF">2025-10-13T17:07:27Z</dcterms:created>
  <dcterms:modified xsi:type="dcterms:W3CDTF">2026-04-15T14:59:02Z</dcterms:modified>
</cp:coreProperties>
</file>