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384" r:id="rId2"/>
    <p:sldId id="2147140252" r:id="rId3"/>
    <p:sldId id="2147140271" r:id="rId4"/>
    <p:sldId id="393" r:id="rId5"/>
    <p:sldId id="2147140249" r:id="rId6"/>
    <p:sldId id="2147140264" r:id="rId7"/>
    <p:sldId id="381" r:id="rId8"/>
    <p:sldId id="386" r:id="rId9"/>
    <p:sldId id="2147140251" r:id="rId10"/>
    <p:sldId id="2147140270" r:id="rId11"/>
    <p:sldId id="385" r:id="rId12"/>
    <p:sldId id="2147140268" r:id="rId13"/>
    <p:sldId id="2147140269" r:id="rId14"/>
    <p:sldId id="2147140267" r:id="rId15"/>
    <p:sldId id="257" r:id="rId16"/>
    <p:sldId id="261" r:id="rId17"/>
    <p:sldId id="259" r:id="rId18"/>
    <p:sldId id="2147140250" r:id="rId19"/>
    <p:sldId id="389" r:id="rId20"/>
    <p:sldId id="38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88"/>
    <p:restoredTop sz="85054"/>
  </p:normalViewPr>
  <p:slideViewPr>
    <p:cSldViewPr snapToGrid="0">
      <p:cViewPr varScale="1">
        <p:scale>
          <a:sx n="134" d="100"/>
          <a:sy n="134" d="100"/>
        </p:scale>
        <p:origin x="10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1C103-1834-A643-AA44-57D5BC6D3D43}" type="datetimeFigureOut">
              <a:rPr lang="en-US" smtClean="0"/>
              <a:t>4/9/26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DFA75E-F909-B648-8039-B89F82847968}" type="slidenum">
              <a:rPr lang="en-US" smtClean="0"/>
              <a:t>‹#›</a:t>
            </a:fld>
            <a:endParaRPr lang="en-US"/>
          </a:p>
        </p:txBody>
      </p:sp>
    </p:spTree>
    <p:extLst>
      <p:ext uri="{BB962C8B-B14F-4D97-AF65-F5344CB8AC3E}">
        <p14:creationId xmlns:p14="http://schemas.microsoft.com/office/powerpoint/2010/main" val="1345923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3</a:t>
            </a:fld>
            <a:endParaRPr lang="en-US"/>
          </a:p>
        </p:txBody>
      </p:sp>
    </p:spTree>
    <p:extLst>
      <p:ext uri="{BB962C8B-B14F-4D97-AF65-F5344CB8AC3E}">
        <p14:creationId xmlns:p14="http://schemas.microsoft.com/office/powerpoint/2010/main" val="46389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Chemotherapy</a:t>
            </a:r>
            <a:r>
              <a:rPr lang="en-US" dirty="0"/>
              <a:t>: kills fast growing cells</a:t>
            </a:r>
          </a:p>
          <a:p>
            <a:pPr lvl="1"/>
            <a:r>
              <a:rPr lang="en-US" dirty="0"/>
              <a:t>Will preferentially kill cancer cells due to their proliferation but has many side effects/toxicities</a:t>
            </a:r>
          </a:p>
          <a:p>
            <a:pPr lvl="1"/>
            <a:r>
              <a:rPr lang="en-US" dirty="0"/>
              <a:t>Many target replication machinery directly to cause cell division to go haywire (this can actually lead to secondary cancers too!)</a:t>
            </a:r>
          </a:p>
          <a:p>
            <a:r>
              <a:rPr lang="en-US" b="1" dirty="0"/>
              <a:t>Radiotherapy</a:t>
            </a:r>
            <a:r>
              <a:rPr lang="en-US" dirty="0"/>
              <a:t>: radiation applied to specific organ/region containing tumor</a:t>
            </a:r>
          </a:p>
          <a:p>
            <a:pPr lvl="1"/>
            <a:r>
              <a:rPr lang="en-US" dirty="0"/>
              <a:t>Causes DNA damage to kill proliferative cells</a:t>
            </a:r>
          </a:p>
          <a:p>
            <a:r>
              <a:rPr lang="en-US" b="1" dirty="0"/>
              <a:t>Targeted therapy</a:t>
            </a:r>
            <a:r>
              <a:rPr lang="en-US" dirty="0"/>
              <a:t>: Targeting a specific deregulated or mutated gene, like growth factor receptors that are overactive</a:t>
            </a:r>
          </a:p>
          <a:p>
            <a:pPr lvl="1"/>
            <a:r>
              <a:rPr lang="en-US" b="1" dirty="0"/>
              <a:t>Hormone therapy</a:t>
            </a:r>
            <a:r>
              <a:rPr lang="en-US" dirty="0"/>
              <a:t>: targeting hormones that drive tumor growth</a:t>
            </a:r>
          </a:p>
          <a:p>
            <a:pPr lvl="1"/>
            <a:r>
              <a:rPr lang="en-US" b="1" dirty="0"/>
              <a:t>Epigenetic therapy</a:t>
            </a:r>
            <a:r>
              <a:rPr lang="en-US" dirty="0"/>
              <a:t>: targeting epigenetic mechanisms like DNA methylation/gene silencing </a:t>
            </a:r>
          </a:p>
          <a:p>
            <a:r>
              <a:rPr lang="en-US" b="1" dirty="0"/>
              <a:t>Immunotherapy</a:t>
            </a:r>
            <a:r>
              <a:rPr lang="en-US" dirty="0"/>
              <a:t>: Enlisting immune cells to help kill the tumor</a:t>
            </a:r>
          </a:p>
          <a:p>
            <a:pPr lvl="1"/>
            <a:r>
              <a:rPr lang="en-US" dirty="0"/>
              <a:t>Removing the “don’t attack me” signals from cancer cells</a:t>
            </a:r>
          </a:p>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5</a:t>
            </a:fld>
            <a:endParaRPr lang="en-US"/>
          </a:p>
        </p:txBody>
      </p:sp>
    </p:spTree>
    <p:extLst>
      <p:ext uri="{BB962C8B-B14F-4D97-AF65-F5344CB8AC3E}">
        <p14:creationId xmlns:p14="http://schemas.microsoft.com/office/powerpoint/2010/main" val="3990660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Why RNA-seq is easy:</a:t>
            </a:r>
          </a:p>
          <a:p>
            <a:r>
              <a:rPr lang="en-US" b="1" dirty="0"/>
              <a:t>Universal chemistry</a:t>
            </a:r>
            <a:r>
              <a:rPr lang="en-US" dirty="0"/>
              <a:t>: All RNA is the same chemistry (A, U, G, C nucleotides) </a:t>
            </a:r>
          </a:p>
          <a:p>
            <a:pPr lvl="1"/>
            <a:r>
              <a:rPr lang="en-US" dirty="0"/>
              <a:t>One protocol captures everything</a:t>
            </a:r>
          </a:p>
          <a:p>
            <a:pPr lvl="1"/>
            <a:r>
              <a:rPr lang="en-US" dirty="0"/>
              <a:t>Sequence-based detection works universally</a:t>
            </a:r>
          </a:p>
          <a:p>
            <a:pPr lvl="1"/>
            <a:r>
              <a:rPr lang="en-US" dirty="0"/>
              <a:t>Amplification is straightforward (PCR)</a:t>
            </a:r>
          </a:p>
          <a:p>
            <a:r>
              <a:rPr lang="en-US" b="1" dirty="0"/>
              <a:t>Comprehensive coverage</a:t>
            </a:r>
            <a:r>
              <a:rPr lang="en-US" dirty="0"/>
              <a:t>: </a:t>
            </a:r>
          </a:p>
          <a:p>
            <a:pPr lvl="1"/>
            <a:r>
              <a:rPr lang="en-US" dirty="0"/>
              <a:t>RNA-seq captures the entire transcriptome in one experiment</a:t>
            </a:r>
          </a:p>
          <a:p>
            <a:pPr lvl="1"/>
            <a:r>
              <a:rPr lang="en-US" dirty="0"/>
              <a:t>~20,000 genes measured simultaneously</a:t>
            </a:r>
          </a:p>
          <a:p>
            <a:pPr lvl="1"/>
            <a:r>
              <a:rPr lang="en-US" dirty="0"/>
              <a:t>Unbiased - you see everything</a:t>
            </a:r>
          </a:p>
          <a:p>
            <a:r>
              <a:rPr lang="en-US" b="1" dirty="0"/>
              <a:t>Why proteomics is hard:</a:t>
            </a:r>
          </a:p>
          <a:p>
            <a:r>
              <a:rPr lang="en-US" b="1" dirty="0"/>
              <a:t>No universal chemistry</a:t>
            </a:r>
            <a:r>
              <a:rPr lang="en-US" dirty="0"/>
              <a:t>: 20 different amino acids with wildly different chemical properties </a:t>
            </a:r>
          </a:p>
          <a:p>
            <a:pPr lvl="1"/>
            <a:r>
              <a:rPr lang="en-US" dirty="0"/>
              <a:t>Hydrophobic vs hydrophilic proteins need different extraction methods</a:t>
            </a:r>
          </a:p>
          <a:p>
            <a:pPr lvl="1"/>
            <a:r>
              <a:rPr lang="en-US" dirty="0"/>
              <a:t>No single protocol captures everything</a:t>
            </a:r>
          </a:p>
          <a:p>
            <a:pPr lvl="1"/>
            <a:r>
              <a:rPr lang="en-US" dirty="0"/>
              <a:t>Some proteins are membrane-bound, some cytoplasmic, some nuclear - need different prep</a:t>
            </a:r>
          </a:p>
          <a:p>
            <a:r>
              <a:rPr lang="en-US" b="1" dirty="0"/>
              <a:t>No amplification</a:t>
            </a:r>
            <a:r>
              <a:rPr lang="en-US" dirty="0"/>
              <a:t>: </a:t>
            </a:r>
          </a:p>
          <a:p>
            <a:pPr lvl="1"/>
            <a:r>
              <a:rPr lang="en-US" dirty="0"/>
              <a:t>Can't amplify proteins like you can with PCR for RNA</a:t>
            </a:r>
          </a:p>
          <a:p>
            <a:pPr lvl="1"/>
            <a:r>
              <a:rPr lang="en-US" dirty="0"/>
              <a:t>You get what you get - if protein is low abundance, you might miss it</a:t>
            </a:r>
          </a:p>
          <a:p>
            <a:pPr lvl="1"/>
            <a:r>
              <a:rPr lang="en-US" dirty="0"/>
              <a:t>RNA: 1 gene → 1000s of copies → easy to detect</a:t>
            </a:r>
          </a:p>
          <a:p>
            <a:r>
              <a:rPr lang="en-US" b="1" dirty="0"/>
              <a:t>Mass spec limitations</a:t>
            </a:r>
            <a:r>
              <a:rPr lang="en-US" dirty="0"/>
              <a:t>: </a:t>
            </a:r>
          </a:p>
          <a:p>
            <a:pPr lvl="1"/>
            <a:r>
              <a:rPr lang="en-US" dirty="0"/>
              <a:t>Mass spec (current gold standard) can detect maybe 5,000-10,000 proteins per sample</a:t>
            </a:r>
          </a:p>
          <a:p>
            <a:pPr lvl="1"/>
            <a:r>
              <a:rPr lang="en-US" dirty="0"/>
              <a:t>RNA-seq easily detects 15,000-20,000 transcripts</a:t>
            </a:r>
          </a:p>
          <a:p>
            <a:pPr lvl="1"/>
            <a:r>
              <a:rPr lang="en-US" dirty="0"/>
              <a:t>Missing ~half the proteome</a:t>
            </a:r>
          </a:p>
          <a:p>
            <a:r>
              <a:rPr lang="en-US" b="1" dirty="0"/>
              <a:t>Dynamic range problem</a:t>
            </a:r>
            <a:r>
              <a:rPr lang="en-US" dirty="0"/>
              <a:t>: </a:t>
            </a:r>
          </a:p>
          <a:p>
            <a:pPr lvl="1"/>
            <a:r>
              <a:rPr lang="en-US" dirty="0"/>
              <a:t>Some proteins are super abundant (actin, tubulin)</a:t>
            </a:r>
          </a:p>
          <a:p>
            <a:pPr lvl="1"/>
            <a:r>
              <a:rPr lang="en-US" dirty="0"/>
              <a:t>Some are super rare (transcription factors)</a:t>
            </a:r>
          </a:p>
          <a:p>
            <a:pPr lvl="1"/>
            <a:r>
              <a:rPr lang="en-US" dirty="0"/>
              <a:t>Mass spec struggles to detect both in the same run</a:t>
            </a:r>
          </a:p>
          <a:p>
            <a:pPr lvl="1"/>
            <a:r>
              <a:rPr lang="en-US" dirty="0"/>
              <a:t>RNA-seq handles this better with deep sequencing</a:t>
            </a:r>
          </a:p>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6</a:t>
            </a:fld>
            <a:endParaRPr lang="en-US"/>
          </a:p>
        </p:txBody>
      </p:sp>
    </p:spTree>
    <p:extLst>
      <p:ext uri="{BB962C8B-B14F-4D97-AF65-F5344CB8AC3E}">
        <p14:creationId xmlns:p14="http://schemas.microsoft.com/office/powerpoint/2010/main" val="3421248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7</a:t>
            </a:fld>
            <a:endParaRPr lang="en-US"/>
          </a:p>
        </p:txBody>
      </p:sp>
    </p:spTree>
    <p:extLst>
      <p:ext uri="{BB962C8B-B14F-4D97-AF65-F5344CB8AC3E}">
        <p14:creationId xmlns:p14="http://schemas.microsoft.com/office/powerpoint/2010/main" val="3810921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endParaRPr lang="en-US" sz="2000" b="0" i="0" dirty="0">
              <a:solidFill>
                <a:srgbClr val="676970"/>
              </a:solidFill>
              <a:effectLst/>
              <a:latin typeface="Open Sans" panose="020B0806030504020204" pitchFamily="34" charset="0"/>
            </a:endParaRPr>
          </a:p>
          <a:p>
            <a:pPr algn="l"/>
            <a:r>
              <a:rPr lang="en-US" sz="3200" b="0" i="0" dirty="0">
                <a:solidFill>
                  <a:srgbClr val="676970"/>
                </a:solidFill>
                <a:effectLst/>
                <a:latin typeface="Open Sans" panose="020B0806030504020204" pitchFamily="34" charset="0"/>
              </a:rPr>
              <a:t>When you use TPM, the sum of all TPMs in each sample are the same. This makes it easier to compare the proportion of reads that mapped to a gene in each sample. In contrast, with RPKM and FPKM, the sum of the normalized reads in each sample may be different, and this makes it harder to compare samples directly.</a:t>
            </a:r>
          </a:p>
          <a:p>
            <a:pPr algn="l"/>
            <a:r>
              <a:rPr lang="en-US" sz="3200" b="0" i="0" dirty="0">
                <a:solidFill>
                  <a:srgbClr val="676970"/>
                </a:solidFill>
                <a:effectLst/>
                <a:latin typeface="Open Sans" panose="020B0806030504020204" pitchFamily="34" charset="0"/>
              </a:rPr>
              <a:t>Here’s an example. If the TPM for gene A in Sample 1 is 3.33 and the TPM in sample B is 3.33, then I know that the exact same proportion of total reads mapped to gene A in both samples. This is because the sum of the TPMs in both samples always add up to the same number (so the denominator required to calculate the proportions is the same, regardless of what sample you are looking at.)</a:t>
            </a:r>
          </a:p>
          <a:p>
            <a:pPr algn="l"/>
            <a:r>
              <a:rPr lang="en-US" sz="3200" b="0" i="0" dirty="0">
                <a:solidFill>
                  <a:srgbClr val="676970"/>
                </a:solidFill>
                <a:effectLst/>
                <a:latin typeface="Open Sans" panose="020B0806030504020204" pitchFamily="34" charset="0"/>
              </a:rPr>
              <a:t>With RPKM or FPKM, the sum of normalized reads in each sample can be different. Thus, if the RPKM for gene A in Sample 1 is 3.33 and the RPKM in Sample 2 is 3.33, I would not know if the same proportion of reads in Sample 1 mapped to gene A as in Sample 2. This is because the denominator required to calculate the proportion could be different for the two samples.</a:t>
            </a:r>
          </a:p>
          <a:p>
            <a:br>
              <a:rPr lang="en-US" sz="3200" dirty="0"/>
            </a:br>
            <a:endParaRPr lang="en-US" sz="2000" b="0" i="0" dirty="0">
              <a:solidFill>
                <a:srgbClr val="676970"/>
              </a:solidFill>
              <a:effectLst/>
              <a:latin typeface="Open Sans" panose="020B0806030504020204" pitchFamily="34" charset="0"/>
            </a:endParaRPr>
          </a:p>
          <a:p>
            <a:endParaRPr lang="en-US" sz="1400" dirty="0"/>
          </a:p>
        </p:txBody>
      </p:sp>
      <p:sp>
        <p:nvSpPr>
          <p:cNvPr id="4" name="Slide Number Placeholder 3"/>
          <p:cNvSpPr>
            <a:spLocks noGrp="1"/>
          </p:cNvSpPr>
          <p:nvPr>
            <p:ph type="sldNum" sz="quarter" idx="5"/>
          </p:nvPr>
        </p:nvSpPr>
        <p:spPr/>
        <p:txBody>
          <a:bodyPr/>
          <a:lstStyle/>
          <a:p>
            <a:fld id="{3FDFA75E-F909-B648-8039-B89F82847968}" type="slidenum">
              <a:rPr lang="en-US" smtClean="0"/>
              <a:t>11</a:t>
            </a:fld>
            <a:endParaRPr lang="en-US"/>
          </a:p>
        </p:txBody>
      </p:sp>
    </p:spTree>
    <p:extLst>
      <p:ext uri="{BB962C8B-B14F-4D97-AF65-F5344CB8AC3E}">
        <p14:creationId xmlns:p14="http://schemas.microsoft.com/office/powerpoint/2010/main" val="3194688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12</a:t>
            </a:fld>
            <a:endParaRPr lang="en-US"/>
          </a:p>
        </p:txBody>
      </p:sp>
    </p:spTree>
    <p:extLst>
      <p:ext uri="{BB962C8B-B14F-4D97-AF65-F5344CB8AC3E}">
        <p14:creationId xmlns:p14="http://schemas.microsoft.com/office/powerpoint/2010/main" val="2790265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14</a:t>
            </a:fld>
            <a:endParaRPr lang="en-US"/>
          </a:p>
        </p:txBody>
      </p:sp>
    </p:spTree>
    <p:extLst>
      <p:ext uri="{BB962C8B-B14F-4D97-AF65-F5344CB8AC3E}">
        <p14:creationId xmlns:p14="http://schemas.microsoft.com/office/powerpoint/2010/main" val="19813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18</a:t>
            </a:fld>
            <a:endParaRPr lang="en-US"/>
          </a:p>
        </p:txBody>
      </p:sp>
    </p:spTree>
    <p:extLst>
      <p:ext uri="{BB962C8B-B14F-4D97-AF65-F5344CB8AC3E}">
        <p14:creationId xmlns:p14="http://schemas.microsoft.com/office/powerpoint/2010/main" val="151937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19</a:t>
            </a:fld>
            <a:endParaRPr lang="en-US"/>
          </a:p>
        </p:txBody>
      </p:sp>
    </p:spTree>
    <p:extLst>
      <p:ext uri="{BB962C8B-B14F-4D97-AF65-F5344CB8AC3E}">
        <p14:creationId xmlns:p14="http://schemas.microsoft.com/office/powerpoint/2010/main" val="4107162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B45D-D147-8897-02D4-759D8D54D5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2EBA8F-266A-84AA-AC1F-334D96AB81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FC37FE-22F6-6828-D950-F4CAAB16B970}"/>
              </a:ext>
            </a:extLst>
          </p:cNvPr>
          <p:cNvSpPr>
            <a:spLocks noGrp="1"/>
          </p:cNvSpPr>
          <p:nvPr>
            <p:ph type="dt" sz="half" idx="10"/>
          </p:nvPr>
        </p:nvSpPr>
        <p:spPr/>
        <p:txBody>
          <a:bodyPr/>
          <a:lstStyle/>
          <a:p>
            <a:fld id="{938E468B-E7DB-1244-8914-F7B7F6133B99}" type="datetimeFigureOut">
              <a:rPr lang="en-US" smtClean="0"/>
              <a:t>4/9/26</a:t>
            </a:fld>
            <a:endParaRPr lang="en-US"/>
          </a:p>
        </p:txBody>
      </p:sp>
      <p:sp>
        <p:nvSpPr>
          <p:cNvPr id="5" name="Footer Placeholder 4">
            <a:extLst>
              <a:ext uri="{FF2B5EF4-FFF2-40B4-BE49-F238E27FC236}">
                <a16:creationId xmlns:a16="http://schemas.microsoft.com/office/drawing/2014/main" id="{161AB8C2-DCA9-C310-26EF-5E139CEA53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92C45B-D047-BEE3-5B58-30B5DE30499B}"/>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835130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1A59-E960-BFC0-CD2F-DB2377D510BF}"/>
              </a:ext>
            </a:extLst>
          </p:cNvPr>
          <p:cNvSpPr>
            <a:spLocks noGrp="1"/>
          </p:cNvSpPr>
          <p:nvPr>
            <p:ph type="title"/>
          </p:nvPr>
        </p:nvSpPr>
        <p:spPr>
          <a:xfrm>
            <a:off x="-1" y="0"/>
            <a:ext cx="12251267" cy="100739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2B3EC99-CDCB-4760-BD96-B4656EA76A14}"/>
              </a:ext>
            </a:extLst>
          </p:cNvPr>
          <p:cNvSpPr>
            <a:spLocks noGrp="1"/>
          </p:cNvSpPr>
          <p:nvPr>
            <p:ph idx="1"/>
          </p:nvPr>
        </p:nvSpPr>
        <p:spPr>
          <a:xfrm>
            <a:off x="135467" y="1185333"/>
            <a:ext cx="11861800" cy="49916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BFBA64-F57A-782D-2796-F0A0D022C197}"/>
              </a:ext>
            </a:extLst>
          </p:cNvPr>
          <p:cNvSpPr>
            <a:spLocks noGrp="1"/>
          </p:cNvSpPr>
          <p:nvPr>
            <p:ph type="dt" sz="half" idx="10"/>
          </p:nvPr>
        </p:nvSpPr>
        <p:spPr/>
        <p:txBody>
          <a:bodyPr/>
          <a:lstStyle/>
          <a:p>
            <a:fld id="{938E468B-E7DB-1244-8914-F7B7F6133B99}" type="datetimeFigureOut">
              <a:rPr lang="en-US" smtClean="0"/>
              <a:t>4/9/26</a:t>
            </a:fld>
            <a:endParaRPr lang="en-US"/>
          </a:p>
        </p:txBody>
      </p:sp>
      <p:sp>
        <p:nvSpPr>
          <p:cNvPr id="5" name="Footer Placeholder 4">
            <a:extLst>
              <a:ext uri="{FF2B5EF4-FFF2-40B4-BE49-F238E27FC236}">
                <a16:creationId xmlns:a16="http://schemas.microsoft.com/office/drawing/2014/main" id="{E012D53F-84CC-AE8C-CF72-FC5C693D48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1D91F5-9418-E6D6-ED2E-1779F3035920}"/>
              </a:ext>
            </a:extLst>
          </p:cNvPr>
          <p:cNvSpPr>
            <a:spLocks noGrp="1"/>
          </p:cNvSpPr>
          <p:nvPr>
            <p:ph type="sldNum" sz="quarter" idx="12"/>
          </p:nvPr>
        </p:nvSpPr>
        <p:spPr/>
        <p:txBody>
          <a:bodyPr/>
          <a:lstStyle/>
          <a:p>
            <a:fld id="{1B0B4BCF-82CE-1142-8F86-CDBDFCE07149}" type="slidenum">
              <a:rPr lang="en-US" smtClean="0"/>
              <a:t>‹#›</a:t>
            </a:fld>
            <a:endParaRPr lang="en-US"/>
          </a:p>
        </p:txBody>
      </p:sp>
      <p:pic>
        <p:nvPicPr>
          <p:cNvPr id="7" name="Picture 6" descr="A computer screen with numbers&#10;&#10;AI-generated content may be incorrect.">
            <a:extLst>
              <a:ext uri="{FF2B5EF4-FFF2-40B4-BE49-F238E27FC236}">
                <a16:creationId xmlns:a16="http://schemas.microsoft.com/office/drawing/2014/main" id="{D1ADDD9E-3CAF-4403-78ED-FB4378391514}"/>
              </a:ext>
            </a:extLst>
          </p:cNvPr>
          <p:cNvPicPr>
            <a:picLocks noChangeAspect="1"/>
          </p:cNvPicPr>
          <p:nvPr userDrawn="1"/>
        </p:nvPicPr>
        <p:blipFill>
          <a:blip r:embed="rId2">
            <a:alphaModFix amt="41000"/>
            <a:extLst>
              <a:ext uri="{BEBA8EAE-BF5A-486C-A8C5-ECC9F3942E4B}">
                <a14:imgProps xmlns:a14="http://schemas.microsoft.com/office/drawing/2010/main">
                  <a14:imgLayer r:embed="rId3">
                    <a14:imgEffect>
                      <a14:brightnessContrast bright="40000"/>
                    </a14:imgEffect>
                  </a14:imgLayer>
                </a14:imgProps>
              </a:ext>
            </a:extLst>
          </a:blip>
          <a:srcRect l="63076" r="309" b="9091"/>
          <a:stretch>
            <a:fillRect/>
          </a:stretch>
        </p:blipFill>
        <p:spPr>
          <a:xfrm rot="5400000">
            <a:off x="5592304" y="-5592303"/>
            <a:ext cx="1007393" cy="12192002"/>
          </a:xfrm>
          <a:prstGeom prst="rect">
            <a:avLst/>
          </a:prstGeom>
          <a:scene3d>
            <a:camera prst="orthographicFront">
              <a:rot lat="0" lon="10800000" rev="0"/>
            </a:camera>
            <a:lightRig rig="threePt" dir="t"/>
          </a:scene3d>
        </p:spPr>
      </p:pic>
    </p:spTree>
    <p:extLst>
      <p:ext uri="{BB962C8B-B14F-4D97-AF65-F5344CB8AC3E}">
        <p14:creationId xmlns:p14="http://schemas.microsoft.com/office/powerpoint/2010/main" val="3901733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3DEDE-8A62-08A6-421A-F230E8A81E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0C2E6F-3203-4B11-9337-8441861860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38B312-F8F4-6820-F09B-23B2B19FFBA0}"/>
              </a:ext>
            </a:extLst>
          </p:cNvPr>
          <p:cNvSpPr>
            <a:spLocks noGrp="1"/>
          </p:cNvSpPr>
          <p:nvPr>
            <p:ph type="dt" sz="half" idx="10"/>
          </p:nvPr>
        </p:nvSpPr>
        <p:spPr/>
        <p:txBody>
          <a:bodyPr/>
          <a:lstStyle/>
          <a:p>
            <a:fld id="{938E468B-E7DB-1244-8914-F7B7F6133B99}" type="datetimeFigureOut">
              <a:rPr lang="en-US" smtClean="0"/>
              <a:t>4/9/26</a:t>
            </a:fld>
            <a:endParaRPr lang="en-US"/>
          </a:p>
        </p:txBody>
      </p:sp>
      <p:sp>
        <p:nvSpPr>
          <p:cNvPr id="5" name="Footer Placeholder 4">
            <a:extLst>
              <a:ext uri="{FF2B5EF4-FFF2-40B4-BE49-F238E27FC236}">
                <a16:creationId xmlns:a16="http://schemas.microsoft.com/office/drawing/2014/main" id="{A78E67FE-C459-E69B-31BC-C6BAF9214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4AF5E-9963-9E89-5231-D7416B7C1E5E}"/>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762343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FB265-2A2D-46CF-4193-C3F0372795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C7CCB5-97F6-0430-5054-0CBB8ADFC9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5F93DA-6178-6838-921A-D6FB37E7D0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FDEDC8-AEE3-2D61-BDF7-3F9FBA7BA831}"/>
              </a:ext>
            </a:extLst>
          </p:cNvPr>
          <p:cNvSpPr>
            <a:spLocks noGrp="1"/>
          </p:cNvSpPr>
          <p:nvPr>
            <p:ph type="dt" sz="half" idx="10"/>
          </p:nvPr>
        </p:nvSpPr>
        <p:spPr/>
        <p:txBody>
          <a:bodyPr/>
          <a:lstStyle/>
          <a:p>
            <a:fld id="{938E468B-E7DB-1244-8914-F7B7F6133B99}" type="datetimeFigureOut">
              <a:rPr lang="en-US" smtClean="0"/>
              <a:t>4/9/26</a:t>
            </a:fld>
            <a:endParaRPr lang="en-US"/>
          </a:p>
        </p:txBody>
      </p:sp>
      <p:sp>
        <p:nvSpPr>
          <p:cNvPr id="6" name="Footer Placeholder 5">
            <a:extLst>
              <a:ext uri="{FF2B5EF4-FFF2-40B4-BE49-F238E27FC236}">
                <a16:creationId xmlns:a16="http://schemas.microsoft.com/office/drawing/2014/main" id="{89C5A6C1-7C4D-224A-F781-D6386061BD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8335AA-0A6A-5655-BD0B-76402F0CF55F}"/>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20484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BE98-5FC8-ABF6-925A-DACA29BB3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FB2CC9-0A17-BD93-955B-03E90EE41C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A87A5A-7A55-0B58-02EC-58104A14A4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59CBFE-1C86-D6E9-71AF-1BD10A9E56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069F8D-A082-87A0-7EC9-7D28194929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12BEE0-4C4D-C877-79FE-B6508D0DCD1D}"/>
              </a:ext>
            </a:extLst>
          </p:cNvPr>
          <p:cNvSpPr>
            <a:spLocks noGrp="1"/>
          </p:cNvSpPr>
          <p:nvPr>
            <p:ph type="dt" sz="half" idx="10"/>
          </p:nvPr>
        </p:nvSpPr>
        <p:spPr/>
        <p:txBody>
          <a:bodyPr/>
          <a:lstStyle/>
          <a:p>
            <a:fld id="{938E468B-E7DB-1244-8914-F7B7F6133B99}" type="datetimeFigureOut">
              <a:rPr lang="en-US" smtClean="0"/>
              <a:t>4/9/26</a:t>
            </a:fld>
            <a:endParaRPr lang="en-US"/>
          </a:p>
        </p:txBody>
      </p:sp>
      <p:sp>
        <p:nvSpPr>
          <p:cNvPr id="8" name="Footer Placeholder 7">
            <a:extLst>
              <a:ext uri="{FF2B5EF4-FFF2-40B4-BE49-F238E27FC236}">
                <a16:creationId xmlns:a16="http://schemas.microsoft.com/office/drawing/2014/main" id="{848CB0E7-5FEA-1B52-0402-58167E4AF4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71C78B-0BB9-87A1-C59B-2322A3312EE8}"/>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709268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8271-A8C8-3129-3E46-26C9159ED3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CA0458-5B61-ADCA-B9A3-073C802DF73A}"/>
              </a:ext>
            </a:extLst>
          </p:cNvPr>
          <p:cNvSpPr>
            <a:spLocks noGrp="1"/>
          </p:cNvSpPr>
          <p:nvPr>
            <p:ph type="dt" sz="half" idx="10"/>
          </p:nvPr>
        </p:nvSpPr>
        <p:spPr/>
        <p:txBody>
          <a:bodyPr/>
          <a:lstStyle/>
          <a:p>
            <a:fld id="{938E468B-E7DB-1244-8914-F7B7F6133B99}" type="datetimeFigureOut">
              <a:rPr lang="en-US" smtClean="0"/>
              <a:t>4/9/26</a:t>
            </a:fld>
            <a:endParaRPr lang="en-US"/>
          </a:p>
        </p:txBody>
      </p:sp>
      <p:sp>
        <p:nvSpPr>
          <p:cNvPr id="4" name="Footer Placeholder 3">
            <a:extLst>
              <a:ext uri="{FF2B5EF4-FFF2-40B4-BE49-F238E27FC236}">
                <a16:creationId xmlns:a16="http://schemas.microsoft.com/office/drawing/2014/main" id="{548C6B71-3597-1C81-2B7B-A17EBB1497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2EBB9C-4A53-1E06-76FD-21527EC7DD15}"/>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3632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5FCA75-7D29-BD23-6506-18D0199D9F15}"/>
              </a:ext>
            </a:extLst>
          </p:cNvPr>
          <p:cNvSpPr>
            <a:spLocks noGrp="1"/>
          </p:cNvSpPr>
          <p:nvPr>
            <p:ph type="dt" sz="half" idx="10"/>
          </p:nvPr>
        </p:nvSpPr>
        <p:spPr/>
        <p:txBody>
          <a:bodyPr/>
          <a:lstStyle/>
          <a:p>
            <a:fld id="{938E468B-E7DB-1244-8914-F7B7F6133B99}" type="datetimeFigureOut">
              <a:rPr lang="en-US" smtClean="0"/>
              <a:t>4/9/26</a:t>
            </a:fld>
            <a:endParaRPr lang="en-US"/>
          </a:p>
        </p:txBody>
      </p:sp>
      <p:sp>
        <p:nvSpPr>
          <p:cNvPr id="3" name="Footer Placeholder 2">
            <a:extLst>
              <a:ext uri="{FF2B5EF4-FFF2-40B4-BE49-F238E27FC236}">
                <a16:creationId xmlns:a16="http://schemas.microsoft.com/office/drawing/2014/main" id="{4EFCF04B-7F1E-183F-5294-4209548812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AF5AC5-2556-5A05-96F6-B3044613A216}"/>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2845688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7EB17-617E-70DE-1F1A-B83832AC77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70DBF2-36BA-7D77-00BD-A1AE00DA0B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C870DA-842A-CD48-443B-362451498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9162D7-724B-F4B9-B210-AA7935F8AF14}"/>
              </a:ext>
            </a:extLst>
          </p:cNvPr>
          <p:cNvSpPr>
            <a:spLocks noGrp="1"/>
          </p:cNvSpPr>
          <p:nvPr>
            <p:ph type="dt" sz="half" idx="10"/>
          </p:nvPr>
        </p:nvSpPr>
        <p:spPr/>
        <p:txBody>
          <a:bodyPr/>
          <a:lstStyle/>
          <a:p>
            <a:fld id="{938E468B-E7DB-1244-8914-F7B7F6133B99}" type="datetimeFigureOut">
              <a:rPr lang="en-US" smtClean="0"/>
              <a:t>4/9/26</a:t>
            </a:fld>
            <a:endParaRPr lang="en-US"/>
          </a:p>
        </p:txBody>
      </p:sp>
      <p:sp>
        <p:nvSpPr>
          <p:cNvPr id="6" name="Footer Placeholder 5">
            <a:extLst>
              <a:ext uri="{FF2B5EF4-FFF2-40B4-BE49-F238E27FC236}">
                <a16:creationId xmlns:a16="http://schemas.microsoft.com/office/drawing/2014/main" id="{8CED2751-9043-E7E0-CBC5-223A47DB06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1E4AAF-6F23-BFA2-856C-E12FA3B8895E}"/>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17491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FA7D9-8380-8114-6DC1-C535BDC67C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7300AA-E963-E2B3-7C07-D29524762C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008EB7-9C70-CCA9-5BA5-8A83AC226D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4528F6-A0B8-4E27-A475-8B5873261DE2}"/>
              </a:ext>
            </a:extLst>
          </p:cNvPr>
          <p:cNvSpPr>
            <a:spLocks noGrp="1"/>
          </p:cNvSpPr>
          <p:nvPr>
            <p:ph type="dt" sz="half" idx="10"/>
          </p:nvPr>
        </p:nvSpPr>
        <p:spPr/>
        <p:txBody>
          <a:bodyPr/>
          <a:lstStyle/>
          <a:p>
            <a:fld id="{938E468B-E7DB-1244-8914-F7B7F6133B99}" type="datetimeFigureOut">
              <a:rPr lang="en-US" smtClean="0"/>
              <a:t>4/9/26</a:t>
            </a:fld>
            <a:endParaRPr lang="en-US"/>
          </a:p>
        </p:txBody>
      </p:sp>
      <p:sp>
        <p:nvSpPr>
          <p:cNvPr id="6" name="Footer Placeholder 5">
            <a:extLst>
              <a:ext uri="{FF2B5EF4-FFF2-40B4-BE49-F238E27FC236}">
                <a16:creationId xmlns:a16="http://schemas.microsoft.com/office/drawing/2014/main" id="{88B35D52-E24C-FEB0-5A32-F6FD0F8379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D4D77-3C67-681E-5B54-183942AAC6EA}"/>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381051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2EB71-4F45-3661-B2ED-C0F3FFADB4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BE3A27-673A-011B-EA5A-AC6124BFFE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3E9434-86AE-3650-83FF-DACEB6D58E6F}"/>
              </a:ext>
            </a:extLst>
          </p:cNvPr>
          <p:cNvSpPr>
            <a:spLocks noGrp="1"/>
          </p:cNvSpPr>
          <p:nvPr>
            <p:ph type="dt" sz="half" idx="10"/>
          </p:nvPr>
        </p:nvSpPr>
        <p:spPr/>
        <p:txBody>
          <a:bodyPr/>
          <a:lstStyle/>
          <a:p>
            <a:fld id="{938E468B-E7DB-1244-8914-F7B7F6133B99}" type="datetimeFigureOut">
              <a:rPr lang="en-US" smtClean="0"/>
              <a:t>4/9/26</a:t>
            </a:fld>
            <a:endParaRPr lang="en-US"/>
          </a:p>
        </p:txBody>
      </p:sp>
      <p:sp>
        <p:nvSpPr>
          <p:cNvPr id="5" name="Footer Placeholder 4">
            <a:extLst>
              <a:ext uri="{FF2B5EF4-FFF2-40B4-BE49-F238E27FC236}">
                <a16:creationId xmlns:a16="http://schemas.microsoft.com/office/drawing/2014/main" id="{818ACC83-B773-978E-6BA7-B6CDF10BFA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322FAA-9FB6-22BE-3381-4038AC21A939}"/>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502864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BD2E5C-C9D4-0063-5D09-7F2469824F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13EE0E-386C-A8E6-B251-FF2E3350BD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DD307F-DB5D-4072-C4F0-555B05ED155F}"/>
              </a:ext>
            </a:extLst>
          </p:cNvPr>
          <p:cNvSpPr>
            <a:spLocks noGrp="1"/>
          </p:cNvSpPr>
          <p:nvPr>
            <p:ph type="dt" sz="half" idx="10"/>
          </p:nvPr>
        </p:nvSpPr>
        <p:spPr/>
        <p:txBody>
          <a:bodyPr/>
          <a:lstStyle/>
          <a:p>
            <a:fld id="{938E468B-E7DB-1244-8914-F7B7F6133B99}" type="datetimeFigureOut">
              <a:rPr lang="en-US" smtClean="0"/>
              <a:t>4/9/26</a:t>
            </a:fld>
            <a:endParaRPr lang="en-US"/>
          </a:p>
        </p:txBody>
      </p:sp>
      <p:sp>
        <p:nvSpPr>
          <p:cNvPr id="5" name="Footer Placeholder 4">
            <a:extLst>
              <a:ext uri="{FF2B5EF4-FFF2-40B4-BE49-F238E27FC236}">
                <a16:creationId xmlns:a16="http://schemas.microsoft.com/office/drawing/2014/main" id="{94F00148-8062-9A9D-6E6A-201194A879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E73C5-4418-421C-6EBC-8D7AB287071D}"/>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2929261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2400"/>
            </a:lvl1pPr>
            <a:lvl2pPr>
              <a:defRPr sz="2400"/>
            </a:lvl2pPr>
            <a:lvl3pPr>
              <a:defRPr sz="2400"/>
            </a:lvl3pPr>
            <a:lvl4pPr>
              <a:defRPr sz="2400"/>
            </a:lvl4pPr>
            <a:lvl5pPr>
              <a:defRPr sz="24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xfrm>
            <a:off x="9448800" y="6470650"/>
            <a:ext cx="2743200" cy="36512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8260684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3AC195-AA5B-CA66-10DC-A62137956A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0A5E35-1AD0-6A20-E2AB-6303683D1F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766F20-957A-0996-3D32-069DB8681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8E468B-E7DB-1244-8914-F7B7F6133B99}" type="datetimeFigureOut">
              <a:rPr lang="en-US" smtClean="0"/>
              <a:t>4/9/26</a:t>
            </a:fld>
            <a:endParaRPr lang="en-US"/>
          </a:p>
        </p:txBody>
      </p:sp>
      <p:sp>
        <p:nvSpPr>
          <p:cNvPr id="5" name="Footer Placeholder 4">
            <a:extLst>
              <a:ext uri="{FF2B5EF4-FFF2-40B4-BE49-F238E27FC236}">
                <a16:creationId xmlns:a16="http://schemas.microsoft.com/office/drawing/2014/main" id="{87C10B0D-B4A5-1039-287D-28F3BE1B8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E323B42-044A-869C-D3BB-A7797A3F5E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0B4BCF-82CE-1142-8F86-CDBDFCE07149}" type="slidenum">
              <a:rPr lang="en-US" smtClean="0"/>
              <a:t>‹#›</a:t>
            </a:fld>
            <a:endParaRPr lang="en-US"/>
          </a:p>
        </p:txBody>
      </p:sp>
    </p:spTree>
    <p:extLst>
      <p:ext uri="{BB962C8B-B14F-4D97-AF65-F5344CB8AC3E}">
        <p14:creationId xmlns:p14="http://schemas.microsoft.com/office/powerpoint/2010/main" val="708510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gif"/></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mputer screen with numbers&#10;&#10;AI-generated content may be incorrect.">
            <a:extLst>
              <a:ext uri="{FF2B5EF4-FFF2-40B4-BE49-F238E27FC236}">
                <a16:creationId xmlns:a16="http://schemas.microsoft.com/office/drawing/2014/main" id="{1A8E1854-276F-9DFB-AB93-FCAFE794B2A7}"/>
              </a:ext>
            </a:extLst>
          </p:cNvPr>
          <p:cNvPicPr>
            <a:picLocks noChangeAspect="1"/>
          </p:cNvPicPr>
          <p:nvPr/>
        </p:nvPicPr>
        <p:blipFill>
          <a:blip r:embed="rId2"/>
          <a:srcRect r="23298" b="9091"/>
          <a:stretch>
            <a:fillRect/>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E6B336-B8B3-CEA6-0B4E-374B9C705367}"/>
              </a:ext>
            </a:extLst>
          </p:cNvPr>
          <p:cNvSpPr>
            <a:spLocks noGrp="1"/>
          </p:cNvSpPr>
          <p:nvPr>
            <p:ph type="ctrTitle"/>
          </p:nvPr>
        </p:nvSpPr>
        <p:spPr>
          <a:xfrm>
            <a:off x="477980" y="1122363"/>
            <a:ext cx="5255555" cy="3204134"/>
          </a:xfrm>
        </p:spPr>
        <p:txBody>
          <a:bodyPr anchor="b">
            <a:normAutofit/>
          </a:bodyPr>
          <a:lstStyle/>
          <a:p>
            <a:pPr algn="l"/>
            <a:r>
              <a:rPr lang="en-US" sz="4800" dirty="0"/>
              <a:t>Module 4 </a:t>
            </a:r>
            <a:br>
              <a:rPr lang="en-US" sz="4800" dirty="0"/>
            </a:br>
            <a:r>
              <a:rPr lang="en-US" sz="2400" dirty="0"/>
              <a:t>Lecture 2</a:t>
            </a:r>
            <a:r>
              <a:rPr lang="en-US" sz="4800" dirty="0"/>
              <a:t> </a:t>
            </a:r>
            <a:br>
              <a:rPr lang="en-US" sz="4800" dirty="0"/>
            </a:br>
            <a:r>
              <a:rPr lang="en-US" sz="4800" dirty="0"/>
              <a:t>Introduction to RNA sequencing data</a:t>
            </a:r>
          </a:p>
        </p:txBody>
      </p:sp>
      <p:sp>
        <p:nvSpPr>
          <p:cNvPr id="3" name="Subtitle 2">
            <a:extLst>
              <a:ext uri="{FF2B5EF4-FFF2-40B4-BE49-F238E27FC236}">
                <a16:creationId xmlns:a16="http://schemas.microsoft.com/office/drawing/2014/main" id="{865B4456-8C04-FCD9-5636-5C60A9DDD74B}"/>
              </a:ext>
            </a:extLst>
          </p:cNvPr>
          <p:cNvSpPr>
            <a:spLocks noGrp="1"/>
          </p:cNvSpPr>
          <p:nvPr>
            <p:ph type="subTitle" idx="1"/>
          </p:nvPr>
        </p:nvSpPr>
        <p:spPr>
          <a:xfrm>
            <a:off x="477980" y="4872922"/>
            <a:ext cx="4023359" cy="1208141"/>
          </a:xfrm>
        </p:spPr>
        <p:txBody>
          <a:bodyPr>
            <a:normAutofit/>
          </a:bodyPr>
          <a:lstStyle/>
          <a:p>
            <a:pPr algn="l"/>
            <a:r>
              <a:rPr lang="en-US" sz="2000" dirty="0"/>
              <a:t>Sarah Groves, Ph.D.</a:t>
            </a:r>
          </a:p>
          <a:p>
            <a:pPr algn="l"/>
            <a:r>
              <a:rPr lang="en-US" sz="2000"/>
              <a:t>Shayn Peirce-Cottler, </a:t>
            </a:r>
            <a:r>
              <a:rPr lang="en-US" sz="2000" dirty="0"/>
              <a:t>Ph.D.</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09E6B7E-D08F-2A99-F462-48160AD6C4DF}"/>
              </a:ext>
            </a:extLst>
          </p:cNvPr>
          <p:cNvSpPr/>
          <p:nvPr/>
        </p:nvSpPr>
        <p:spPr>
          <a:xfrm>
            <a:off x="433953" y="573437"/>
            <a:ext cx="821410" cy="2479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729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E6083-3CD6-4F86-043A-844CE7B50982}"/>
              </a:ext>
            </a:extLst>
          </p:cNvPr>
          <p:cNvSpPr>
            <a:spLocks noGrp="1"/>
          </p:cNvSpPr>
          <p:nvPr>
            <p:ph type="title"/>
          </p:nvPr>
        </p:nvSpPr>
        <p:spPr/>
        <p:txBody>
          <a:bodyPr/>
          <a:lstStyle/>
          <a:p>
            <a:r>
              <a:rPr lang="en-US" dirty="0"/>
              <a:t>Exploring the hallmarks: everything is connected!</a:t>
            </a:r>
          </a:p>
        </p:txBody>
      </p:sp>
      <p:sp>
        <p:nvSpPr>
          <p:cNvPr id="3" name="Content Placeholder 2">
            <a:extLst>
              <a:ext uri="{FF2B5EF4-FFF2-40B4-BE49-F238E27FC236}">
                <a16:creationId xmlns:a16="http://schemas.microsoft.com/office/drawing/2014/main" id="{07A59F74-B3DF-2F05-DB61-80A538752133}"/>
              </a:ext>
            </a:extLst>
          </p:cNvPr>
          <p:cNvSpPr>
            <a:spLocks noGrp="1"/>
          </p:cNvSpPr>
          <p:nvPr>
            <p:ph idx="1"/>
          </p:nvPr>
        </p:nvSpPr>
        <p:spPr>
          <a:xfrm>
            <a:off x="8399930" y="1232398"/>
            <a:ext cx="3671046" cy="5437344"/>
          </a:xfrm>
        </p:spPr>
        <p:txBody>
          <a:bodyPr>
            <a:normAutofit fontScale="77500" lnSpcReduction="20000"/>
          </a:bodyPr>
          <a:lstStyle/>
          <a:p>
            <a:r>
              <a:rPr lang="en-US" dirty="0"/>
              <a:t>Try running with </a:t>
            </a:r>
            <a:r>
              <a:rPr lang="en-US" b="1" dirty="0"/>
              <a:t>only one of the hallmarks “active.”</a:t>
            </a:r>
          </a:p>
          <a:p>
            <a:pPr lvl="1"/>
            <a:r>
              <a:rPr lang="en-US" dirty="0"/>
              <a:t>What happens when you only turn on “sustained growth signals” – and what keeps the cell from dividing?</a:t>
            </a:r>
          </a:p>
          <a:p>
            <a:pPr lvl="1"/>
            <a:r>
              <a:rPr lang="en-US" dirty="0"/>
              <a:t>If the cell can only “resist apoptosis,” does it eventually spread?</a:t>
            </a:r>
          </a:p>
          <a:p>
            <a:r>
              <a:rPr lang="en-US" dirty="0"/>
              <a:t>Try </a:t>
            </a:r>
            <a:r>
              <a:rPr lang="en-US" b="1" dirty="0"/>
              <a:t>different combinations</a:t>
            </a:r>
          </a:p>
          <a:p>
            <a:pPr lvl="1"/>
            <a:r>
              <a:rPr lang="en-US" dirty="0"/>
              <a:t>How many hallmarks do you need for the cancer to grow? </a:t>
            </a:r>
          </a:p>
          <a:p>
            <a:pPr lvl="1"/>
            <a:r>
              <a:rPr lang="en-US" dirty="0"/>
              <a:t>What about for it to metastasize (reach new sites)?</a:t>
            </a:r>
          </a:p>
          <a:p>
            <a:r>
              <a:rPr lang="en-US" dirty="0"/>
              <a:t>Once you feel comfortable with the first version, try the advanced version (extra six hallmarks added)</a:t>
            </a:r>
          </a:p>
        </p:txBody>
      </p:sp>
      <p:pic>
        <p:nvPicPr>
          <p:cNvPr id="1028" name="Picture 4" descr="Progression of Colorectal Cancer. Colorectal cancer undergoes a gradual progression marked by multiple steps, encompassing diverse genetic and epigenetic alterations. These changes involve mutations in critical genes responsible for regulating essential cellular processes. The initial step involves APC gene mutation, which disrupts cell proliferation leading to adenoma’s development. Subsequently, KRAS and BRAF mutations play a crucial role driving the shift towards advanced adenomas by affecting cell cycle progression, particularly cell growth and proliferation. Finally, TP53 loss of function occurs during the transition from advanced adenoma to adenocarcinoma. This progressive sequence of genetic alterations contributes to the transformation of normal colon cells into cancerous cells. Image created using BioRender.com (accessed on 7 May 2023).">
            <a:extLst>
              <a:ext uri="{FF2B5EF4-FFF2-40B4-BE49-F238E27FC236}">
                <a16:creationId xmlns:a16="http://schemas.microsoft.com/office/drawing/2014/main" id="{308DFAB2-26F9-DE2B-F0F4-2B95F079A4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928" y="3789508"/>
            <a:ext cx="7096125" cy="26130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562993F-509D-548E-830F-C21A4D1E09AD}"/>
              </a:ext>
            </a:extLst>
          </p:cNvPr>
          <p:cNvSpPr txBox="1"/>
          <p:nvPr/>
        </p:nvSpPr>
        <p:spPr>
          <a:xfrm>
            <a:off x="-48746" y="6488668"/>
            <a:ext cx="6249520" cy="276999"/>
          </a:xfrm>
          <a:prstGeom prst="rect">
            <a:avLst/>
          </a:prstGeom>
          <a:noFill/>
        </p:spPr>
        <p:txBody>
          <a:bodyPr wrap="square">
            <a:spAutoFit/>
          </a:bodyPr>
          <a:lstStyle/>
          <a:p>
            <a:r>
              <a:rPr lang="en-US" sz="1200" dirty="0"/>
              <a:t>https://</a:t>
            </a:r>
            <a:r>
              <a:rPr lang="en-US" sz="1200" dirty="0" err="1"/>
              <a:t>pmc.ncbi.nlm.nih.gov</a:t>
            </a:r>
            <a:r>
              <a:rPr lang="en-US" sz="1200" dirty="0"/>
              <a:t>/articles/PMC11714384/#bib14</a:t>
            </a:r>
          </a:p>
        </p:txBody>
      </p:sp>
      <p:pic>
        <p:nvPicPr>
          <p:cNvPr id="6" name="Picture 5">
            <a:extLst>
              <a:ext uri="{FF2B5EF4-FFF2-40B4-BE49-F238E27FC236}">
                <a16:creationId xmlns:a16="http://schemas.microsoft.com/office/drawing/2014/main" id="{83F9B5B6-3E8B-0784-9193-03FA095FDC2A}"/>
              </a:ext>
            </a:extLst>
          </p:cNvPr>
          <p:cNvPicPr>
            <a:picLocks noChangeAspect="1"/>
          </p:cNvPicPr>
          <p:nvPr/>
        </p:nvPicPr>
        <p:blipFill>
          <a:blip r:embed="rId3"/>
          <a:stretch>
            <a:fillRect/>
          </a:stretch>
        </p:blipFill>
        <p:spPr>
          <a:xfrm>
            <a:off x="5376024" y="1568811"/>
            <a:ext cx="3023906" cy="1727946"/>
          </a:xfrm>
          <a:prstGeom prst="rect">
            <a:avLst/>
          </a:prstGeom>
        </p:spPr>
      </p:pic>
      <p:sp>
        <p:nvSpPr>
          <p:cNvPr id="11" name="TextBox 10">
            <a:extLst>
              <a:ext uri="{FF2B5EF4-FFF2-40B4-BE49-F238E27FC236}">
                <a16:creationId xmlns:a16="http://schemas.microsoft.com/office/drawing/2014/main" id="{FC46CE04-FAE1-7437-515B-5C46275155E8}"/>
              </a:ext>
            </a:extLst>
          </p:cNvPr>
          <p:cNvSpPr txBox="1"/>
          <p:nvPr/>
        </p:nvSpPr>
        <p:spPr>
          <a:xfrm>
            <a:off x="4341719" y="6442501"/>
            <a:ext cx="6249520" cy="369332"/>
          </a:xfrm>
          <a:prstGeom prst="rect">
            <a:avLst/>
          </a:prstGeom>
          <a:noFill/>
        </p:spPr>
        <p:txBody>
          <a:bodyPr wrap="square">
            <a:spAutoFit/>
          </a:bodyPr>
          <a:lstStyle/>
          <a:p>
            <a:r>
              <a:rPr lang="en-US" dirty="0"/>
              <a:t>https://</a:t>
            </a:r>
            <a:r>
              <a:rPr lang="en-US" dirty="0" err="1"/>
              <a:t>www.hankgreen.com</a:t>
            </a:r>
            <a:r>
              <a:rPr lang="en-US" dirty="0"/>
              <a:t>/</a:t>
            </a:r>
            <a:r>
              <a:rPr lang="en-US" dirty="0" err="1"/>
              <a:t>crc</a:t>
            </a:r>
            <a:endParaRPr lang="en-US" dirty="0"/>
          </a:p>
        </p:txBody>
      </p:sp>
      <p:pic>
        <p:nvPicPr>
          <p:cNvPr id="13" name="Picture 12" descr="A graph showing the difference between a number of individuals&#10;&#10;AI-generated content may be incorrect.">
            <a:extLst>
              <a:ext uri="{FF2B5EF4-FFF2-40B4-BE49-F238E27FC236}">
                <a16:creationId xmlns:a16="http://schemas.microsoft.com/office/drawing/2014/main" id="{993CDA62-EACA-4FEF-364C-A6F167E86C16}"/>
              </a:ext>
            </a:extLst>
          </p:cNvPr>
          <p:cNvPicPr>
            <a:picLocks noChangeAspect="1"/>
          </p:cNvPicPr>
          <p:nvPr/>
        </p:nvPicPr>
        <p:blipFill>
          <a:blip r:embed="rId4"/>
          <a:stretch>
            <a:fillRect/>
          </a:stretch>
        </p:blipFill>
        <p:spPr>
          <a:xfrm>
            <a:off x="48932" y="1232398"/>
            <a:ext cx="5197106" cy="2470994"/>
          </a:xfrm>
          <a:prstGeom prst="rect">
            <a:avLst/>
          </a:prstGeom>
        </p:spPr>
      </p:pic>
      <p:sp>
        <p:nvSpPr>
          <p:cNvPr id="14" name="TextBox 13">
            <a:extLst>
              <a:ext uri="{FF2B5EF4-FFF2-40B4-BE49-F238E27FC236}">
                <a16:creationId xmlns:a16="http://schemas.microsoft.com/office/drawing/2014/main" id="{FB0E3E04-3C84-34EB-1A11-9DC8334EA296}"/>
              </a:ext>
            </a:extLst>
          </p:cNvPr>
          <p:cNvSpPr txBox="1"/>
          <p:nvPr/>
        </p:nvSpPr>
        <p:spPr>
          <a:xfrm>
            <a:off x="1323468" y="961616"/>
            <a:ext cx="2648033" cy="369332"/>
          </a:xfrm>
          <a:prstGeom prst="rect">
            <a:avLst/>
          </a:prstGeom>
          <a:noFill/>
        </p:spPr>
        <p:txBody>
          <a:bodyPr wrap="none" rtlCol="0">
            <a:spAutoFit/>
          </a:bodyPr>
          <a:lstStyle/>
          <a:p>
            <a:r>
              <a:rPr lang="en-US" dirty="0"/>
              <a:t>Colorectal Cancer (CRC)</a:t>
            </a:r>
          </a:p>
        </p:txBody>
      </p:sp>
    </p:spTree>
    <p:extLst>
      <p:ext uri="{BB962C8B-B14F-4D97-AF65-F5344CB8AC3E}">
        <p14:creationId xmlns:p14="http://schemas.microsoft.com/office/powerpoint/2010/main" val="371641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4D3BA-643F-569A-23D3-D5A83D7E7B84}"/>
              </a:ext>
            </a:extLst>
          </p:cNvPr>
          <p:cNvSpPr>
            <a:spLocks noGrp="1"/>
          </p:cNvSpPr>
          <p:nvPr>
            <p:ph type="title"/>
          </p:nvPr>
        </p:nvSpPr>
        <p:spPr/>
        <p:txBody>
          <a:bodyPr>
            <a:normAutofit/>
          </a:bodyPr>
          <a:lstStyle/>
          <a:p>
            <a:r>
              <a:rPr lang="en-US" dirty="0"/>
              <a:t>In class discussion</a:t>
            </a:r>
          </a:p>
        </p:txBody>
      </p:sp>
      <p:sp>
        <p:nvSpPr>
          <p:cNvPr id="3" name="Content Placeholder 2">
            <a:extLst>
              <a:ext uri="{FF2B5EF4-FFF2-40B4-BE49-F238E27FC236}">
                <a16:creationId xmlns:a16="http://schemas.microsoft.com/office/drawing/2014/main" id="{B74C0D3B-46E7-A99D-1859-16851ACC0B2E}"/>
              </a:ext>
            </a:extLst>
          </p:cNvPr>
          <p:cNvSpPr>
            <a:spLocks noGrp="1"/>
          </p:cNvSpPr>
          <p:nvPr>
            <p:ph idx="1"/>
          </p:nvPr>
        </p:nvSpPr>
        <p:spPr/>
        <p:txBody>
          <a:bodyPr/>
          <a:lstStyle/>
          <a:p>
            <a:r>
              <a:rPr lang="en-US" dirty="0"/>
              <a:t>What did you learn about the hallmarks and how they are connected?</a:t>
            </a:r>
          </a:p>
          <a:p>
            <a:pPr lvl="1"/>
            <a:r>
              <a:rPr lang="en-US" dirty="0"/>
              <a:t>Need sustained growth signals in combo with any other ones</a:t>
            </a:r>
          </a:p>
          <a:p>
            <a:pPr lvl="1"/>
            <a:r>
              <a:rPr lang="en-US" dirty="0"/>
              <a:t>Advanced sim: needed immune evasion </a:t>
            </a:r>
          </a:p>
          <a:p>
            <a:pPr lvl="1"/>
            <a:r>
              <a:rPr lang="en-US" dirty="0"/>
              <a:t>Need more than one: normal cells are redundant</a:t>
            </a:r>
          </a:p>
          <a:p>
            <a:r>
              <a:rPr lang="en-US" dirty="0"/>
              <a:t>Which combination gave you the most interesting results and why? </a:t>
            </a:r>
          </a:p>
          <a:p>
            <a:pPr lvl="1"/>
            <a:r>
              <a:rPr lang="en-US" dirty="0"/>
              <a:t>Sometimes killer t cells can still kills the cancer cells </a:t>
            </a:r>
          </a:p>
          <a:p>
            <a:pPr lvl="1"/>
            <a:r>
              <a:rPr lang="en-US" dirty="0"/>
              <a:t>Immune evasion and genome instability</a:t>
            </a:r>
          </a:p>
        </p:txBody>
      </p:sp>
    </p:spTree>
    <p:extLst>
      <p:ext uri="{BB962C8B-B14F-4D97-AF65-F5344CB8AC3E}">
        <p14:creationId xmlns:p14="http://schemas.microsoft.com/office/powerpoint/2010/main" val="1562739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9D49F-39BC-8A6B-17FE-81AA6367AD07}"/>
              </a:ext>
            </a:extLst>
          </p:cNvPr>
          <p:cNvSpPr>
            <a:spLocks noGrp="1"/>
          </p:cNvSpPr>
          <p:nvPr>
            <p:ph type="title"/>
          </p:nvPr>
        </p:nvSpPr>
        <p:spPr/>
        <p:txBody>
          <a:bodyPr/>
          <a:lstStyle/>
          <a:p>
            <a:r>
              <a:rPr lang="en-US" dirty="0"/>
              <a:t>Tumor staging (clinical data)</a:t>
            </a:r>
          </a:p>
        </p:txBody>
      </p:sp>
      <p:sp>
        <p:nvSpPr>
          <p:cNvPr id="6" name="TextBox 5">
            <a:extLst>
              <a:ext uri="{FF2B5EF4-FFF2-40B4-BE49-F238E27FC236}">
                <a16:creationId xmlns:a16="http://schemas.microsoft.com/office/drawing/2014/main" id="{ED331F65-C638-9EE2-278B-F11E9F23F880}"/>
              </a:ext>
            </a:extLst>
          </p:cNvPr>
          <p:cNvSpPr txBox="1"/>
          <p:nvPr/>
        </p:nvSpPr>
        <p:spPr>
          <a:xfrm>
            <a:off x="6503274" y="1276999"/>
            <a:ext cx="5123793" cy="5355312"/>
          </a:xfrm>
          <a:prstGeom prst="rect">
            <a:avLst/>
          </a:prstGeom>
          <a:noFill/>
        </p:spPr>
        <p:txBody>
          <a:bodyPr wrap="square" rtlCol="0">
            <a:spAutoFit/>
          </a:bodyPr>
          <a:lstStyle/>
          <a:p>
            <a:pPr algn="ctr"/>
            <a:r>
              <a:rPr lang="en-US" b="1" i="0" dirty="0">
                <a:solidFill>
                  <a:srgbClr val="000000"/>
                </a:solidFill>
                <a:effectLst/>
                <a:latin typeface="Helvetica" pitchFamily="2" charset="0"/>
              </a:rPr>
              <a:t>STAGE</a:t>
            </a:r>
            <a:endParaRPr lang="en-US" b="1" dirty="0">
              <a:solidFill>
                <a:srgbClr val="000000"/>
              </a:solidFill>
              <a:effectLst/>
              <a:latin typeface="Helvetica" pitchFamily="2" charset="0"/>
            </a:endParaRPr>
          </a:p>
          <a:p>
            <a:r>
              <a:rPr lang="en-US" b="0" i="0" dirty="0">
                <a:solidFill>
                  <a:srgbClr val="000000"/>
                </a:solidFill>
                <a:effectLst/>
                <a:latin typeface="Helvetica" pitchFamily="2" charset="0"/>
              </a:rPr>
              <a:t>• Stage 0: Carcinoma in situ</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 Stage I, Stage II, and Stage III:</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Higher numbers indicate more extensive</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disease: greater tumor size, and/or spread</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of the cancer to nearby lymph nodes and/or</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organs adjacent to the primary tumor.</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 Stage IV The cancer has spread to</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another organ.</a:t>
            </a:r>
            <a:endParaRPr lang="en-US" dirty="0">
              <a:solidFill>
                <a:srgbClr val="000000"/>
              </a:solidFill>
              <a:effectLst/>
              <a:latin typeface="Helvetica" pitchFamily="2" charset="0"/>
            </a:endParaRPr>
          </a:p>
          <a:p>
            <a:pPr algn="ctr"/>
            <a:r>
              <a:rPr lang="en-US" b="1" i="0" dirty="0">
                <a:solidFill>
                  <a:srgbClr val="000000"/>
                </a:solidFill>
                <a:effectLst/>
                <a:latin typeface="Helvetica" pitchFamily="2" charset="0"/>
              </a:rPr>
              <a:t>SUMMARY STAGE</a:t>
            </a:r>
            <a:endParaRPr lang="en-US" b="1" dirty="0">
              <a:solidFill>
                <a:srgbClr val="000000"/>
              </a:solidFill>
              <a:effectLst/>
              <a:latin typeface="Helvetica" pitchFamily="2" charset="0"/>
            </a:endParaRPr>
          </a:p>
          <a:p>
            <a:r>
              <a:rPr lang="en-US" b="0" i="0" dirty="0">
                <a:solidFill>
                  <a:srgbClr val="000000"/>
                </a:solidFill>
                <a:effectLst/>
                <a:latin typeface="Helvetica" pitchFamily="2" charset="0"/>
              </a:rPr>
              <a:t>• In situ: early cancer present only in the</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layer of cells in which it began</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 Localized: limited to the organ in which it</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began</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 Regional: spread to nearby lymph nodes or</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organs and tissues.</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 Distant: spread to distant organs or distant</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lymph nodes.</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 Unknown</a:t>
            </a:r>
            <a:endParaRPr lang="en-US" dirty="0">
              <a:solidFill>
                <a:srgbClr val="000000"/>
              </a:solidFill>
              <a:effectLst/>
              <a:latin typeface="Helvetica" pitchFamily="2" charset="0"/>
            </a:endParaRPr>
          </a:p>
        </p:txBody>
      </p:sp>
      <p:sp>
        <p:nvSpPr>
          <p:cNvPr id="9" name="TextBox 8">
            <a:extLst>
              <a:ext uri="{FF2B5EF4-FFF2-40B4-BE49-F238E27FC236}">
                <a16:creationId xmlns:a16="http://schemas.microsoft.com/office/drawing/2014/main" id="{D219D0E1-1A78-B3E7-EFEE-AEADA1B33F72}"/>
              </a:ext>
            </a:extLst>
          </p:cNvPr>
          <p:cNvSpPr txBox="1"/>
          <p:nvPr/>
        </p:nvSpPr>
        <p:spPr>
          <a:xfrm>
            <a:off x="838200" y="1196537"/>
            <a:ext cx="4850527" cy="5355312"/>
          </a:xfrm>
          <a:prstGeom prst="rect">
            <a:avLst/>
          </a:prstGeom>
          <a:noFill/>
        </p:spPr>
        <p:txBody>
          <a:bodyPr wrap="square" rtlCol="0">
            <a:spAutoFit/>
          </a:bodyPr>
          <a:lstStyle/>
          <a:p>
            <a:pPr algn="ctr"/>
            <a:r>
              <a:rPr lang="en-US" b="1" i="0" dirty="0">
                <a:solidFill>
                  <a:srgbClr val="000000"/>
                </a:solidFill>
                <a:effectLst/>
                <a:latin typeface="Helvetica" pitchFamily="2" charset="0"/>
              </a:rPr>
              <a:t>TNM Staging</a:t>
            </a:r>
          </a:p>
          <a:p>
            <a:r>
              <a:rPr lang="en-US" b="1" i="0" dirty="0">
                <a:solidFill>
                  <a:srgbClr val="000000"/>
                </a:solidFill>
                <a:effectLst/>
                <a:latin typeface="Helvetica" pitchFamily="2" charset="0"/>
              </a:rPr>
              <a:t>T = Primary Tumor</a:t>
            </a:r>
            <a:endParaRPr lang="en-US" b="1" dirty="0">
              <a:solidFill>
                <a:srgbClr val="000000"/>
              </a:solidFill>
              <a:effectLst/>
              <a:latin typeface="Helvetica" pitchFamily="2" charset="0"/>
            </a:endParaRPr>
          </a:p>
          <a:p>
            <a:r>
              <a:rPr lang="en-US" b="0" i="0" dirty="0">
                <a:solidFill>
                  <a:srgbClr val="000000"/>
                </a:solidFill>
                <a:effectLst/>
                <a:latin typeface="Helvetica" pitchFamily="2" charset="0"/>
              </a:rPr>
              <a:t>TX Primary tumor cannot be evaluated</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T0 No evidence of primary tumor</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Tis Carcinoma in situ (early cancer that</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has not spread to neighboring tissue)</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T1, T2, T3, T4 Size and/or extent of the</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primary tumor</a:t>
            </a:r>
            <a:endParaRPr lang="en-US" dirty="0">
              <a:solidFill>
                <a:srgbClr val="000000"/>
              </a:solidFill>
              <a:effectLst/>
              <a:latin typeface="Helvetica" pitchFamily="2" charset="0"/>
            </a:endParaRPr>
          </a:p>
          <a:p>
            <a:r>
              <a:rPr lang="en-US" b="1" i="0" dirty="0">
                <a:solidFill>
                  <a:srgbClr val="000000"/>
                </a:solidFill>
                <a:effectLst/>
                <a:latin typeface="Helvetica" pitchFamily="2" charset="0"/>
              </a:rPr>
              <a:t>N = Regional Lymph Nodes</a:t>
            </a:r>
            <a:endParaRPr lang="en-US" b="1" dirty="0">
              <a:solidFill>
                <a:srgbClr val="000000"/>
              </a:solidFill>
              <a:effectLst/>
              <a:latin typeface="Helvetica" pitchFamily="2" charset="0"/>
            </a:endParaRPr>
          </a:p>
          <a:p>
            <a:r>
              <a:rPr lang="en-US" b="0" i="0" dirty="0">
                <a:solidFill>
                  <a:srgbClr val="000000"/>
                </a:solidFill>
                <a:effectLst/>
                <a:latin typeface="Helvetica" pitchFamily="2" charset="0"/>
              </a:rPr>
              <a:t>NX Regional lymph nodes cannot be</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evaluated</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N0 No regional lymph node involvement</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N1, N2, N3 Involvement of regional lymph</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nodes (number and/or extent of spread)</a:t>
            </a:r>
            <a:endParaRPr lang="en-US" dirty="0">
              <a:solidFill>
                <a:srgbClr val="000000"/>
              </a:solidFill>
              <a:effectLst/>
              <a:latin typeface="Helvetica" pitchFamily="2" charset="0"/>
            </a:endParaRPr>
          </a:p>
          <a:p>
            <a:r>
              <a:rPr lang="en-US" b="1" i="0" dirty="0">
                <a:solidFill>
                  <a:srgbClr val="000000"/>
                </a:solidFill>
                <a:effectLst/>
                <a:latin typeface="Helvetica" pitchFamily="2" charset="0"/>
              </a:rPr>
              <a:t>M = Distant Metastasis</a:t>
            </a:r>
            <a:endParaRPr lang="en-US" b="1" dirty="0">
              <a:solidFill>
                <a:srgbClr val="000000"/>
              </a:solidFill>
              <a:effectLst/>
              <a:latin typeface="Helvetica" pitchFamily="2" charset="0"/>
            </a:endParaRPr>
          </a:p>
          <a:p>
            <a:r>
              <a:rPr lang="en-US" b="0" i="0" dirty="0">
                <a:solidFill>
                  <a:srgbClr val="000000"/>
                </a:solidFill>
                <a:effectLst/>
                <a:latin typeface="Helvetica" pitchFamily="2" charset="0"/>
              </a:rPr>
              <a:t>MX Distant metastasis cannot be</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evaluated</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M0 No distant metastasis</a:t>
            </a:r>
            <a:endParaRPr lang="en-US" dirty="0">
              <a:solidFill>
                <a:srgbClr val="000000"/>
              </a:solidFill>
              <a:effectLst/>
              <a:latin typeface="Helvetica" pitchFamily="2" charset="0"/>
            </a:endParaRPr>
          </a:p>
          <a:p>
            <a:r>
              <a:rPr lang="en-US" b="0" i="0" dirty="0">
                <a:solidFill>
                  <a:srgbClr val="000000"/>
                </a:solidFill>
                <a:effectLst/>
                <a:latin typeface="Helvetica" pitchFamily="2" charset="0"/>
              </a:rPr>
              <a:t>M1 Distant metastasis</a:t>
            </a:r>
            <a:endParaRPr lang="en-US" dirty="0">
              <a:solidFill>
                <a:srgbClr val="000000"/>
              </a:solidFill>
              <a:effectLst/>
              <a:latin typeface="Helvetica" pitchFamily="2" charset="0"/>
            </a:endParaRPr>
          </a:p>
        </p:txBody>
      </p:sp>
    </p:spTree>
    <p:extLst>
      <p:ext uri="{BB962C8B-B14F-4D97-AF65-F5344CB8AC3E}">
        <p14:creationId xmlns:p14="http://schemas.microsoft.com/office/powerpoint/2010/main" val="2640312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50D5-AFCF-8ECA-E924-04FFC85623F8}"/>
              </a:ext>
            </a:extLst>
          </p:cNvPr>
          <p:cNvSpPr>
            <a:spLocks noGrp="1"/>
          </p:cNvSpPr>
          <p:nvPr>
            <p:ph type="title"/>
          </p:nvPr>
        </p:nvSpPr>
        <p:spPr/>
        <p:txBody>
          <a:bodyPr/>
          <a:lstStyle/>
          <a:p>
            <a:r>
              <a:rPr lang="en-US" dirty="0"/>
              <a:t>Treatment options</a:t>
            </a:r>
          </a:p>
        </p:txBody>
      </p:sp>
      <p:sp>
        <p:nvSpPr>
          <p:cNvPr id="3" name="Content Placeholder 2">
            <a:extLst>
              <a:ext uri="{FF2B5EF4-FFF2-40B4-BE49-F238E27FC236}">
                <a16:creationId xmlns:a16="http://schemas.microsoft.com/office/drawing/2014/main" id="{084B8003-5FBC-A7F6-161D-77C4A901E946}"/>
              </a:ext>
            </a:extLst>
          </p:cNvPr>
          <p:cNvSpPr>
            <a:spLocks noGrp="1"/>
          </p:cNvSpPr>
          <p:nvPr>
            <p:ph idx="1"/>
          </p:nvPr>
        </p:nvSpPr>
        <p:spPr>
          <a:xfrm>
            <a:off x="164600" y="1253331"/>
            <a:ext cx="6490702" cy="5518944"/>
          </a:xfrm>
        </p:spPr>
        <p:txBody>
          <a:bodyPr>
            <a:normAutofit fontScale="92500"/>
          </a:bodyPr>
          <a:lstStyle/>
          <a:p>
            <a:r>
              <a:rPr lang="en-US" b="1" dirty="0"/>
              <a:t>Chemotherapy</a:t>
            </a:r>
            <a:r>
              <a:rPr lang="en-US" dirty="0"/>
              <a:t>: kills fast growing cells</a:t>
            </a:r>
          </a:p>
          <a:p>
            <a:r>
              <a:rPr lang="en-US" b="1" dirty="0"/>
              <a:t>Radiotherapy</a:t>
            </a:r>
            <a:r>
              <a:rPr lang="en-US" dirty="0"/>
              <a:t>: radiation applied to specific organ/region containing tumor</a:t>
            </a:r>
          </a:p>
          <a:p>
            <a:pPr lvl="1"/>
            <a:r>
              <a:rPr lang="en-US" dirty="0"/>
              <a:t>Causes DNA damage to kill proliferative cells</a:t>
            </a:r>
          </a:p>
          <a:p>
            <a:r>
              <a:rPr lang="en-US" b="1" dirty="0"/>
              <a:t>Targeted therapy</a:t>
            </a:r>
            <a:r>
              <a:rPr lang="en-US" dirty="0"/>
              <a:t>: Targeting a specific deregulated or mutated gene, like growth factor receptors that are overactive</a:t>
            </a:r>
          </a:p>
          <a:p>
            <a:pPr lvl="1"/>
            <a:r>
              <a:rPr lang="en-US" b="1" dirty="0"/>
              <a:t>Hormone therapy</a:t>
            </a:r>
            <a:r>
              <a:rPr lang="en-US" dirty="0"/>
              <a:t>: targeting hormones that drive tumor growth</a:t>
            </a:r>
          </a:p>
          <a:p>
            <a:pPr lvl="1"/>
            <a:r>
              <a:rPr lang="en-US" b="1" dirty="0"/>
              <a:t>Epigenetic therapy</a:t>
            </a:r>
            <a:r>
              <a:rPr lang="en-US" dirty="0"/>
              <a:t>: targeting epigenetic mechanisms like DNA methylation/gene silencing </a:t>
            </a:r>
          </a:p>
          <a:p>
            <a:r>
              <a:rPr lang="en-US" b="1" dirty="0"/>
              <a:t>Immunotherapy</a:t>
            </a:r>
            <a:r>
              <a:rPr lang="en-US" dirty="0"/>
              <a:t>: Enlisting immune cells to help kill the tumor</a:t>
            </a:r>
          </a:p>
          <a:p>
            <a:endParaRPr lang="en-US" dirty="0"/>
          </a:p>
        </p:txBody>
      </p:sp>
      <p:sp>
        <p:nvSpPr>
          <p:cNvPr id="5" name="TextBox 4">
            <a:extLst>
              <a:ext uri="{FF2B5EF4-FFF2-40B4-BE49-F238E27FC236}">
                <a16:creationId xmlns:a16="http://schemas.microsoft.com/office/drawing/2014/main" id="{68A58C71-8A47-2FC8-D9B3-E0EB4F176DBD}"/>
              </a:ext>
            </a:extLst>
          </p:cNvPr>
          <p:cNvSpPr txBox="1"/>
          <p:nvPr/>
        </p:nvSpPr>
        <p:spPr>
          <a:xfrm>
            <a:off x="7160460" y="6488668"/>
            <a:ext cx="6099342" cy="369332"/>
          </a:xfrm>
          <a:prstGeom prst="rect">
            <a:avLst/>
          </a:prstGeom>
          <a:noFill/>
        </p:spPr>
        <p:txBody>
          <a:bodyPr wrap="square">
            <a:spAutoFit/>
          </a:bodyPr>
          <a:lstStyle/>
          <a:p>
            <a:r>
              <a:rPr lang="en-US" dirty="0"/>
              <a:t>https://</a:t>
            </a:r>
            <a:r>
              <a:rPr lang="en-US" dirty="0" err="1"/>
              <a:t>doi.org</a:t>
            </a:r>
            <a:r>
              <a:rPr lang="en-US" dirty="0"/>
              <a:t>/10.1016/S0140-6736(20)30164-1</a:t>
            </a:r>
          </a:p>
        </p:txBody>
      </p:sp>
      <p:pic>
        <p:nvPicPr>
          <p:cNvPr id="4" name="Picture 3">
            <a:extLst>
              <a:ext uri="{FF2B5EF4-FFF2-40B4-BE49-F238E27FC236}">
                <a16:creationId xmlns:a16="http://schemas.microsoft.com/office/drawing/2014/main" id="{B789308D-36E9-CBBD-63A8-C4D2BEBC4494}"/>
              </a:ext>
            </a:extLst>
          </p:cNvPr>
          <p:cNvPicPr>
            <a:picLocks noChangeAspect="1"/>
          </p:cNvPicPr>
          <p:nvPr/>
        </p:nvPicPr>
        <p:blipFill>
          <a:blip r:embed="rId3"/>
          <a:stretch>
            <a:fillRect/>
          </a:stretch>
        </p:blipFill>
        <p:spPr>
          <a:xfrm>
            <a:off x="6655301" y="1686600"/>
            <a:ext cx="5372100" cy="4368800"/>
          </a:xfrm>
          <a:prstGeom prst="rect">
            <a:avLst/>
          </a:prstGeom>
        </p:spPr>
      </p:pic>
      <p:sp>
        <p:nvSpPr>
          <p:cNvPr id="6" name="TextBox 5">
            <a:extLst>
              <a:ext uri="{FF2B5EF4-FFF2-40B4-BE49-F238E27FC236}">
                <a16:creationId xmlns:a16="http://schemas.microsoft.com/office/drawing/2014/main" id="{CA910202-BA76-36A3-3437-A6BCEE487ABD}"/>
              </a:ext>
            </a:extLst>
          </p:cNvPr>
          <p:cNvSpPr txBox="1"/>
          <p:nvPr/>
        </p:nvSpPr>
        <p:spPr>
          <a:xfrm>
            <a:off x="7521814" y="1317268"/>
            <a:ext cx="3909019" cy="369332"/>
          </a:xfrm>
          <a:prstGeom prst="rect">
            <a:avLst/>
          </a:prstGeom>
          <a:noFill/>
        </p:spPr>
        <p:txBody>
          <a:bodyPr wrap="none" rtlCol="0">
            <a:spAutoFit/>
          </a:bodyPr>
          <a:lstStyle/>
          <a:p>
            <a:r>
              <a:rPr lang="en-US" dirty="0"/>
              <a:t>Targeted therapies by Hallmark Focus</a:t>
            </a:r>
          </a:p>
        </p:txBody>
      </p:sp>
    </p:spTree>
    <p:extLst>
      <p:ext uri="{BB962C8B-B14F-4D97-AF65-F5344CB8AC3E}">
        <p14:creationId xmlns:p14="http://schemas.microsoft.com/office/powerpoint/2010/main" val="133307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70DFB-207E-6954-94F4-6A771CD96DED}"/>
              </a:ext>
            </a:extLst>
          </p:cNvPr>
          <p:cNvSpPr>
            <a:spLocks noGrp="1"/>
          </p:cNvSpPr>
          <p:nvPr>
            <p:ph type="title"/>
          </p:nvPr>
        </p:nvSpPr>
        <p:spPr/>
        <p:txBody>
          <a:bodyPr>
            <a:normAutofit fontScale="90000"/>
          </a:bodyPr>
          <a:lstStyle/>
          <a:p>
            <a:r>
              <a:rPr lang="en-US" dirty="0"/>
              <a:t>Preview of what’s coming… how do we know which rules are broken in different cancers?</a:t>
            </a:r>
          </a:p>
        </p:txBody>
      </p:sp>
      <p:sp>
        <p:nvSpPr>
          <p:cNvPr id="3" name="Content Placeholder 2">
            <a:extLst>
              <a:ext uri="{FF2B5EF4-FFF2-40B4-BE49-F238E27FC236}">
                <a16:creationId xmlns:a16="http://schemas.microsoft.com/office/drawing/2014/main" id="{8BDC4A59-8839-6B10-05EC-C4A30E34992A}"/>
              </a:ext>
            </a:extLst>
          </p:cNvPr>
          <p:cNvSpPr>
            <a:spLocks noGrp="1"/>
          </p:cNvSpPr>
          <p:nvPr>
            <p:ph idx="1"/>
          </p:nvPr>
        </p:nvSpPr>
        <p:spPr>
          <a:xfrm>
            <a:off x="542083" y="1232397"/>
            <a:ext cx="4342404" cy="5228914"/>
          </a:xfrm>
        </p:spPr>
        <p:txBody>
          <a:bodyPr>
            <a:normAutofit lnSpcReduction="10000"/>
          </a:bodyPr>
          <a:lstStyle/>
          <a:p>
            <a:r>
              <a:rPr lang="en-US" dirty="0"/>
              <a:t>We’ll use </a:t>
            </a:r>
            <a:r>
              <a:rPr lang="en-US" dirty="0" err="1"/>
              <a:t>RNAseq</a:t>
            </a:r>
            <a:r>
              <a:rPr lang="en-US" dirty="0"/>
              <a:t> data (gene expression data)</a:t>
            </a:r>
          </a:p>
          <a:p>
            <a:r>
              <a:rPr lang="en-US" dirty="0"/>
              <a:t>Mutations in oncogenes and tumor suppressors </a:t>
            </a:r>
            <a:r>
              <a:rPr lang="en-US" dirty="0">
                <a:sym typeface="Wingdings" pitchFamily="2" charset="2"/>
              </a:rPr>
              <a:t> abnormal gene expression patterns</a:t>
            </a:r>
          </a:p>
          <a:p>
            <a:r>
              <a:rPr lang="en-US" dirty="0">
                <a:sym typeface="Wingdings" pitchFamily="2" charset="2"/>
              </a:rPr>
              <a:t>Hallmarks organize data into “gene expression modules” = related genes that tend to be correlated or anti-correlated</a:t>
            </a:r>
          </a:p>
          <a:p>
            <a:pPr lvl="1"/>
            <a:r>
              <a:rPr lang="en-US" dirty="0">
                <a:sym typeface="Wingdings" pitchFamily="2" charset="2"/>
              </a:rPr>
              <a:t>Often upregulated (turned UP) or turned OFF altogether</a:t>
            </a:r>
            <a:endParaRPr lang="en-US" dirty="0"/>
          </a:p>
        </p:txBody>
      </p:sp>
      <p:pic>
        <p:nvPicPr>
          <p:cNvPr id="4" name="Picture 3">
            <a:extLst>
              <a:ext uri="{FF2B5EF4-FFF2-40B4-BE49-F238E27FC236}">
                <a16:creationId xmlns:a16="http://schemas.microsoft.com/office/drawing/2014/main" id="{5DBC4855-4D27-26D9-F3E4-703298198F51}"/>
              </a:ext>
            </a:extLst>
          </p:cNvPr>
          <p:cNvPicPr>
            <a:picLocks noChangeAspect="1"/>
          </p:cNvPicPr>
          <p:nvPr/>
        </p:nvPicPr>
        <p:blipFill>
          <a:blip r:embed="rId3"/>
          <a:stretch>
            <a:fillRect/>
          </a:stretch>
        </p:blipFill>
        <p:spPr>
          <a:xfrm>
            <a:off x="6972300" y="3566268"/>
            <a:ext cx="4472392" cy="3291732"/>
          </a:xfrm>
          <a:prstGeom prst="rect">
            <a:avLst/>
          </a:prstGeom>
        </p:spPr>
      </p:pic>
      <p:sp>
        <p:nvSpPr>
          <p:cNvPr id="5" name="TextBox 4">
            <a:extLst>
              <a:ext uri="{FF2B5EF4-FFF2-40B4-BE49-F238E27FC236}">
                <a16:creationId xmlns:a16="http://schemas.microsoft.com/office/drawing/2014/main" id="{96E9C1C5-EC6F-322D-E0A7-B7B544F63E7A}"/>
              </a:ext>
            </a:extLst>
          </p:cNvPr>
          <p:cNvSpPr txBox="1"/>
          <p:nvPr/>
        </p:nvSpPr>
        <p:spPr>
          <a:xfrm>
            <a:off x="5526741" y="4896639"/>
            <a:ext cx="2091018" cy="923330"/>
          </a:xfrm>
          <a:prstGeom prst="rect">
            <a:avLst/>
          </a:prstGeom>
          <a:noFill/>
        </p:spPr>
        <p:txBody>
          <a:bodyPr wrap="square" rtlCol="0">
            <a:spAutoFit/>
          </a:bodyPr>
          <a:lstStyle/>
          <a:p>
            <a:r>
              <a:rPr lang="en-US" dirty="0"/>
              <a:t>The Cancer Genome Atlas (TCGA)</a:t>
            </a:r>
          </a:p>
        </p:txBody>
      </p:sp>
      <p:pic>
        <p:nvPicPr>
          <p:cNvPr id="6" name="Picture 5">
            <a:extLst>
              <a:ext uri="{FF2B5EF4-FFF2-40B4-BE49-F238E27FC236}">
                <a16:creationId xmlns:a16="http://schemas.microsoft.com/office/drawing/2014/main" id="{4CC29309-15F2-0161-C7D5-5E91606719B2}"/>
              </a:ext>
            </a:extLst>
          </p:cNvPr>
          <p:cNvPicPr>
            <a:picLocks noChangeAspect="1"/>
          </p:cNvPicPr>
          <p:nvPr/>
        </p:nvPicPr>
        <p:blipFill>
          <a:blip r:embed="rId4"/>
          <a:stretch>
            <a:fillRect/>
          </a:stretch>
        </p:blipFill>
        <p:spPr>
          <a:xfrm>
            <a:off x="7410141" y="1159981"/>
            <a:ext cx="5527946" cy="2253701"/>
          </a:xfrm>
          <a:prstGeom prst="rect">
            <a:avLst/>
          </a:prstGeom>
        </p:spPr>
      </p:pic>
      <p:sp>
        <p:nvSpPr>
          <p:cNvPr id="7" name="TextBox 6">
            <a:extLst>
              <a:ext uri="{FF2B5EF4-FFF2-40B4-BE49-F238E27FC236}">
                <a16:creationId xmlns:a16="http://schemas.microsoft.com/office/drawing/2014/main" id="{74CA41B7-0B1D-8479-2EA6-737AAC3C4F70}"/>
              </a:ext>
            </a:extLst>
          </p:cNvPr>
          <p:cNvSpPr txBox="1"/>
          <p:nvPr/>
        </p:nvSpPr>
        <p:spPr>
          <a:xfrm>
            <a:off x="6125632" y="1490206"/>
            <a:ext cx="1779927" cy="523220"/>
          </a:xfrm>
          <a:prstGeom prst="rect">
            <a:avLst/>
          </a:prstGeom>
          <a:noFill/>
        </p:spPr>
        <p:txBody>
          <a:bodyPr wrap="square" rtlCol="0">
            <a:spAutoFit/>
          </a:bodyPr>
          <a:lstStyle/>
          <a:p>
            <a:pPr algn="ctr"/>
            <a:r>
              <a:rPr lang="en-US" sz="1400" dirty="0"/>
              <a:t>Mutations on this level (genome)</a:t>
            </a:r>
          </a:p>
        </p:txBody>
      </p:sp>
      <p:sp>
        <p:nvSpPr>
          <p:cNvPr id="8" name="TextBox 7">
            <a:extLst>
              <a:ext uri="{FF2B5EF4-FFF2-40B4-BE49-F238E27FC236}">
                <a16:creationId xmlns:a16="http://schemas.microsoft.com/office/drawing/2014/main" id="{7ACCEC05-9B06-3FC2-F9BE-9C31F30CFFF0}"/>
              </a:ext>
            </a:extLst>
          </p:cNvPr>
          <p:cNvSpPr txBox="1"/>
          <p:nvPr/>
        </p:nvSpPr>
        <p:spPr>
          <a:xfrm>
            <a:off x="5829300" y="2129517"/>
            <a:ext cx="2286000" cy="738664"/>
          </a:xfrm>
          <a:prstGeom prst="rect">
            <a:avLst/>
          </a:prstGeom>
          <a:noFill/>
        </p:spPr>
        <p:txBody>
          <a:bodyPr wrap="square" rtlCol="0">
            <a:spAutoFit/>
          </a:bodyPr>
          <a:lstStyle/>
          <a:p>
            <a:pPr algn="ctr"/>
            <a:r>
              <a:rPr lang="en-US" sz="1400" dirty="0"/>
              <a:t>Affect “cell identity” on RNA level (transcriptome) “Live feed”</a:t>
            </a:r>
          </a:p>
        </p:txBody>
      </p:sp>
      <p:sp>
        <p:nvSpPr>
          <p:cNvPr id="9" name="TextBox 8">
            <a:extLst>
              <a:ext uri="{FF2B5EF4-FFF2-40B4-BE49-F238E27FC236}">
                <a16:creationId xmlns:a16="http://schemas.microsoft.com/office/drawing/2014/main" id="{27D93574-BC3F-A529-FE7D-9A3D2F22D324}"/>
              </a:ext>
            </a:extLst>
          </p:cNvPr>
          <p:cNvSpPr txBox="1"/>
          <p:nvPr/>
        </p:nvSpPr>
        <p:spPr>
          <a:xfrm>
            <a:off x="5469933" y="2868181"/>
            <a:ext cx="3004734" cy="738664"/>
          </a:xfrm>
          <a:prstGeom prst="rect">
            <a:avLst/>
          </a:prstGeom>
          <a:noFill/>
        </p:spPr>
        <p:txBody>
          <a:bodyPr wrap="square" rtlCol="0">
            <a:spAutoFit/>
          </a:bodyPr>
          <a:lstStyle/>
          <a:p>
            <a:pPr algn="ctr"/>
            <a:r>
              <a:rPr lang="en-US" sz="1400" dirty="0"/>
              <a:t>Proteins are made and accumulate to act as little machines</a:t>
            </a:r>
          </a:p>
          <a:p>
            <a:pPr algn="ctr"/>
            <a:r>
              <a:rPr lang="en-US" sz="1400" dirty="0"/>
              <a:t>“Highlights reel”</a:t>
            </a:r>
          </a:p>
        </p:txBody>
      </p:sp>
    </p:spTree>
    <p:extLst>
      <p:ext uri="{BB962C8B-B14F-4D97-AF65-F5344CB8AC3E}">
        <p14:creationId xmlns:p14="http://schemas.microsoft.com/office/powerpoint/2010/main" val="2904137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F8635-6A8E-1F15-9163-C29AB1FAF1BA}"/>
              </a:ext>
            </a:extLst>
          </p:cNvPr>
          <p:cNvSpPr>
            <a:spLocks noGrp="1"/>
          </p:cNvSpPr>
          <p:nvPr>
            <p:ph type="title"/>
          </p:nvPr>
        </p:nvSpPr>
        <p:spPr/>
        <p:txBody>
          <a:bodyPr/>
          <a:lstStyle/>
          <a:p>
            <a:r>
              <a:rPr lang="en-US" dirty="0"/>
              <a:t>Deciding on a project goal: choices to make!</a:t>
            </a:r>
          </a:p>
        </p:txBody>
      </p:sp>
      <p:sp>
        <p:nvSpPr>
          <p:cNvPr id="3" name="Content Placeholder 2">
            <a:extLst>
              <a:ext uri="{FF2B5EF4-FFF2-40B4-BE49-F238E27FC236}">
                <a16:creationId xmlns:a16="http://schemas.microsoft.com/office/drawing/2014/main" id="{543EAC0C-3ACD-C647-8B5C-865A0D7BFBF8}"/>
              </a:ext>
            </a:extLst>
          </p:cNvPr>
          <p:cNvSpPr>
            <a:spLocks noGrp="1"/>
          </p:cNvSpPr>
          <p:nvPr>
            <p:ph idx="1"/>
          </p:nvPr>
        </p:nvSpPr>
        <p:spPr>
          <a:xfrm>
            <a:off x="135467" y="1185333"/>
            <a:ext cx="11861800" cy="4820051"/>
          </a:xfrm>
        </p:spPr>
        <p:txBody>
          <a:bodyPr>
            <a:normAutofit lnSpcReduction="10000"/>
          </a:bodyPr>
          <a:lstStyle/>
          <a:p>
            <a:r>
              <a:rPr lang="en-US" dirty="0"/>
              <a:t>What </a:t>
            </a:r>
            <a:r>
              <a:rPr lang="en-US" b="1" dirty="0"/>
              <a:t>hallmark</a:t>
            </a:r>
            <a:r>
              <a:rPr lang="en-US" dirty="0"/>
              <a:t> of cancer will you focus on? </a:t>
            </a:r>
          </a:p>
          <a:p>
            <a:r>
              <a:rPr lang="en-US" dirty="0"/>
              <a:t>Do you want to focus on a </a:t>
            </a:r>
            <a:r>
              <a:rPr lang="en-US" b="1" dirty="0"/>
              <a:t>single cancer type </a:t>
            </a:r>
            <a:r>
              <a:rPr lang="en-US" dirty="0"/>
              <a:t>or look for patterns </a:t>
            </a:r>
            <a:r>
              <a:rPr lang="en-US" b="1" dirty="0"/>
              <a:t>across cancer types</a:t>
            </a:r>
            <a:r>
              <a:rPr lang="en-US" dirty="0"/>
              <a:t>?</a:t>
            </a:r>
          </a:p>
          <a:p>
            <a:r>
              <a:rPr lang="en-US" dirty="0"/>
              <a:t>Start to think about what kind of question you want to ask. Example question “scaffolds”:</a:t>
            </a:r>
          </a:p>
          <a:p>
            <a:pPr lvl="1"/>
            <a:r>
              <a:rPr lang="en-US" dirty="0"/>
              <a:t>Is hallmark X predictive of survival in Y cancer type?</a:t>
            </a:r>
          </a:p>
          <a:p>
            <a:pPr lvl="1"/>
            <a:r>
              <a:rPr lang="en-US" dirty="0"/>
              <a:t>Is hallmark X related to hallmark Y in Z cancer type?</a:t>
            </a:r>
          </a:p>
          <a:p>
            <a:pPr lvl="1"/>
            <a:r>
              <a:rPr lang="en-US" dirty="0"/>
              <a:t>Can different cancer types be distinguished by X hallmark alone?</a:t>
            </a:r>
          </a:p>
          <a:p>
            <a:pPr lvl="1"/>
            <a:r>
              <a:rPr lang="en-US" dirty="0"/>
              <a:t>Are there distinct groups of cancer types with hallmark X expression that respond to treatment in different ways?</a:t>
            </a:r>
          </a:p>
          <a:p>
            <a:pPr lvl="1"/>
            <a:r>
              <a:rPr lang="en-US" dirty="0"/>
              <a:t>Does patient history of X predict expression of hallmark Y in Z cancer?</a:t>
            </a:r>
          </a:p>
          <a:p>
            <a:pPr lvl="1"/>
            <a:r>
              <a:rPr lang="en-US" dirty="0"/>
              <a:t>Does expression of X hallmark predict Y tumor stage or Z treatment response?</a:t>
            </a:r>
          </a:p>
        </p:txBody>
      </p:sp>
      <p:sp>
        <p:nvSpPr>
          <p:cNvPr id="5" name="TextBox 4">
            <a:extLst>
              <a:ext uri="{FF2B5EF4-FFF2-40B4-BE49-F238E27FC236}">
                <a16:creationId xmlns:a16="http://schemas.microsoft.com/office/drawing/2014/main" id="{A4D0945F-D93C-83B4-DF6E-41F222A4287D}"/>
              </a:ext>
            </a:extLst>
          </p:cNvPr>
          <p:cNvSpPr txBox="1"/>
          <p:nvPr/>
        </p:nvSpPr>
        <p:spPr>
          <a:xfrm>
            <a:off x="735705" y="6093736"/>
            <a:ext cx="11456295" cy="646331"/>
          </a:xfrm>
          <a:prstGeom prst="rect">
            <a:avLst/>
          </a:prstGeom>
          <a:noFill/>
        </p:spPr>
        <p:txBody>
          <a:bodyPr wrap="square" rtlCol="0">
            <a:spAutoFit/>
          </a:bodyPr>
          <a:lstStyle/>
          <a:p>
            <a:r>
              <a:rPr lang="en-US" dirty="0">
                <a:solidFill>
                  <a:srgbClr val="FF0000"/>
                </a:solidFill>
              </a:rPr>
              <a:t>Due Friday by midnight:</a:t>
            </a:r>
          </a:p>
          <a:p>
            <a:r>
              <a:rPr lang="en-US" dirty="0">
                <a:solidFill>
                  <a:srgbClr val="FF0000"/>
                </a:solidFill>
              </a:rPr>
              <a:t>First GitHub Check-in with disease background, data background, and first pass at a question/project goal</a:t>
            </a:r>
          </a:p>
        </p:txBody>
      </p:sp>
    </p:spTree>
    <p:extLst>
      <p:ext uri="{BB962C8B-B14F-4D97-AF65-F5344CB8AC3E}">
        <p14:creationId xmlns:p14="http://schemas.microsoft.com/office/powerpoint/2010/main" val="230358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FABE5-CE95-9A55-F499-4455D43C9669}"/>
              </a:ext>
            </a:extLst>
          </p:cNvPr>
          <p:cNvSpPr>
            <a:spLocks noGrp="1"/>
          </p:cNvSpPr>
          <p:nvPr>
            <p:ph type="title"/>
          </p:nvPr>
        </p:nvSpPr>
        <p:spPr/>
        <p:txBody>
          <a:bodyPr/>
          <a:lstStyle/>
          <a:p>
            <a:r>
              <a:rPr lang="en-US" dirty="0"/>
              <a:t>Learning Objectives for Module 3: Cancer</a:t>
            </a:r>
          </a:p>
        </p:txBody>
      </p:sp>
      <p:sp>
        <p:nvSpPr>
          <p:cNvPr id="3" name="Content Placeholder 2">
            <a:extLst>
              <a:ext uri="{FF2B5EF4-FFF2-40B4-BE49-F238E27FC236}">
                <a16:creationId xmlns:a16="http://schemas.microsoft.com/office/drawing/2014/main" id="{159C9B0F-FA23-F878-07D9-6E10F8C2BB8A}"/>
              </a:ext>
            </a:extLst>
          </p:cNvPr>
          <p:cNvSpPr>
            <a:spLocks noGrp="1"/>
          </p:cNvSpPr>
          <p:nvPr>
            <p:ph idx="1"/>
          </p:nvPr>
        </p:nvSpPr>
        <p:spPr/>
        <p:txBody>
          <a:bodyPr/>
          <a:lstStyle/>
          <a:p>
            <a:r>
              <a:rPr lang="en-US" i="1" dirty="0"/>
              <a:t>I understand how machine learning methods use </a:t>
            </a:r>
            <a:r>
              <a:rPr lang="en-US" b="1" i="1" dirty="0"/>
              <a:t>optimization</a:t>
            </a:r>
            <a:r>
              <a:rPr lang="en-US" i="1" dirty="0"/>
              <a:t> of a cost function to determine the best answer to my research question.</a:t>
            </a:r>
          </a:p>
          <a:p>
            <a:r>
              <a:rPr lang="en-US" i="1" dirty="0">
                <a:solidFill>
                  <a:schemeClr val="accent2"/>
                </a:solidFill>
              </a:rPr>
              <a:t>I can use </a:t>
            </a:r>
            <a:r>
              <a:rPr lang="en-US" b="1" i="1" dirty="0">
                <a:solidFill>
                  <a:schemeClr val="accent2"/>
                </a:solidFill>
              </a:rPr>
              <a:t>pandas and scikit-learn </a:t>
            </a:r>
            <a:r>
              <a:rPr lang="en-US" i="1" dirty="0">
                <a:solidFill>
                  <a:schemeClr val="accent2"/>
                </a:solidFill>
              </a:rPr>
              <a:t>to work with </a:t>
            </a:r>
            <a:r>
              <a:rPr lang="en-US" b="1" i="1" dirty="0">
                <a:solidFill>
                  <a:schemeClr val="accent2"/>
                </a:solidFill>
              </a:rPr>
              <a:t>RNA-seq data</a:t>
            </a:r>
            <a:r>
              <a:rPr lang="en-US" i="1" dirty="0"/>
              <a:t>, apply a machine learning method to a dataset, and validate the model.</a:t>
            </a:r>
          </a:p>
          <a:p>
            <a:r>
              <a:rPr lang="en-US" i="1" dirty="0"/>
              <a:t>I understand the difference between </a:t>
            </a:r>
            <a:r>
              <a:rPr lang="en-US" b="1" i="1" dirty="0"/>
              <a:t>supervised</a:t>
            </a:r>
            <a:r>
              <a:rPr lang="en-US" i="1" dirty="0"/>
              <a:t> and </a:t>
            </a:r>
            <a:r>
              <a:rPr lang="en-US" b="1" i="1" dirty="0"/>
              <a:t>unsupervised</a:t>
            </a:r>
            <a:r>
              <a:rPr lang="en-US" i="1" dirty="0"/>
              <a:t> learning methods and know when to use them. </a:t>
            </a:r>
          </a:p>
          <a:p>
            <a:r>
              <a:rPr lang="en-US" i="1" dirty="0"/>
              <a:t>I know how to </a:t>
            </a:r>
            <a:r>
              <a:rPr lang="en-US" b="1" i="1" dirty="0"/>
              <a:t>avoid overfitting </a:t>
            </a:r>
            <a:r>
              <a:rPr lang="en-US" i="1" dirty="0"/>
              <a:t>and determine if my model is “good enough” using quantitative metrics</a:t>
            </a:r>
            <a:r>
              <a:rPr lang="en-US" i="1"/>
              <a:t>. </a:t>
            </a:r>
            <a:endParaRPr lang="en-US" i="1" dirty="0"/>
          </a:p>
        </p:txBody>
      </p:sp>
    </p:spTree>
    <p:extLst>
      <p:ext uri="{BB962C8B-B14F-4D97-AF65-F5344CB8AC3E}">
        <p14:creationId xmlns:p14="http://schemas.microsoft.com/office/powerpoint/2010/main" val="1016822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C8A78-0692-A7DA-C2CE-83C69AED66B5}"/>
              </a:ext>
            </a:extLst>
          </p:cNvPr>
          <p:cNvSpPr>
            <a:spLocks noGrp="1"/>
          </p:cNvSpPr>
          <p:nvPr>
            <p:ph type="title"/>
          </p:nvPr>
        </p:nvSpPr>
        <p:spPr/>
        <p:txBody>
          <a:bodyPr/>
          <a:lstStyle/>
          <a:p>
            <a:r>
              <a:rPr lang="en-US" dirty="0"/>
              <a:t>Getting the data</a:t>
            </a:r>
          </a:p>
        </p:txBody>
      </p:sp>
      <p:sp>
        <p:nvSpPr>
          <p:cNvPr id="3" name="Content Placeholder 2">
            <a:extLst>
              <a:ext uri="{FF2B5EF4-FFF2-40B4-BE49-F238E27FC236}">
                <a16:creationId xmlns:a16="http://schemas.microsoft.com/office/drawing/2014/main" id="{2B530B3C-EE54-D82E-71F3-078B319E1850}"/>
              </a:ext>
            </a:extLst>
          </p:cNvPr>
          <p:cNvSpPr>
            <a:spLocks noGrp="1"/>
          </p:cNvSpPr>
          <p:nvPr>
            <p:ph idx="1"/>
          </p:nvPr>
        </p:nvSpPr>
        <p:spPr/>
        <p:txBody>
          <a:bodyPr/>
          <a:lstStyle/>
          <a:p>
            <a:r>
              <a:rPr lang="en-US" dirty="0">
                <a:solidFill>
                  <a:schemeClr val="accent6"/>
                </a:solidFill>
              </a:rPr>
              <a:t>Pull my upstream repo </a:t>
            </a:r>
            <a:r>
              <a:rPr lang="en-US" dirty="0"/>
              <a:t>to get the metadata and sample EDA code</a:t>
            </a:r>
          </a:p>
          <a:p>
            <a:r>
              <a:rPr lang="en-US" dirty="0"/>
              <a:t>IMPORTANT: &gt;100MB is TOO BIG to push and pull from </a:t>
            </a:r>
            <a:r>
              <a:rPr lang="en-US" dirty="0" err="1"/>
              <a:t>Github</a:t>
            </a:r>
            <a:endParaRPr lang="en-US" dirty="0"/>
          </a:p>
          <a:p>
            <a:r>
              <a:rPr lang="en-US" dirty="0"/>
              <a:t>Instead, you should </a:t>
            </a:r>
            <a:r>
              <a:rPr lang="en-US" dirty="0">
                <a:solidFill>
                  <a:srgbClr val="FF0000"/>
                </a:solidFill>
              </a:rPr>
              <a:t>download the training and validation datasets from Canvas</a:t>
            </a:r>
            <a:r>
              <a:rPr lang="en-US" dirty="0"/>
              <a:t> and add them to the </a:t>
            </a:r>
            <a:r>
              <a:rPr lang="en-US" b="1" dirty="0">
                <a:solidFill>
                  <a:schemeClr val="accent6"/>
                </a:solidFill>
              </a:rPr>
              <a:t>data</a:t>
            </a:r>
            <a:r>
              <a:rPr lang="en-US" dirty="0"/>
              <a:t> subfolder of your repository</a:t>
            </a:r>
          </a:p>
          <a:p>
            <a:pPr lvl="1"/>
            <a:r>
              <a:rPr lang="en-US" dirty="0"/>
              <a:t>.</a:t>
            </a:r>
            <a:r>
              <a:rPr lang="en-US" dirty="0" err="1"/>
              <a:t>gitignore</a:t>
            </a:r>
            <a:r>
              <a:rPr lang="en-US" dirty="0"/>
              <a:t> set up so they don’t get tracked</a:t>
            </a:r>
          </a:p>
        </p:txBody>
      </p:sp>
    </p:spTree>
    <p:extLst>
      <p:ext uri="{BB962C8B-B14F-4D97-AF65-F5344CB8AC3E}">
        <p14:creationId xmlns:p14="http://schemas.microsoft.com/office/powerpoint/2010/main" val="2174582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285F1-87A1-BA3A-1E1D-6075070DAD57}"/>
              </a:ext>
            </a:extLst>
          </p:cNvPr>
          <p:cNvSpPr>
            <a:spLocks noGrp="1"/>
          </p:cNvSpPr>
          <p:nvPr>
            <p:ph type="title"/>
          </p:nvPr>
        </p:nvSpPr>
        <p:spPr/>
        <p:txBody>
          <a:bodyPr/>
          <a:lstStyle/>
          <a:p>
            <a:r>
              <a:rPr lang="en-US" dirty="0"/>
              <a:t>How mutations can affect gene expression</a:t>
            </a:r>
          </a:p>
        </p:txBody>
      </p:sp>
      <p:pic>
        <p:nvPicPr>
          <p:cNvPr id="4" name="Picture 3">
            <a:extLst>
              <a:ext uri="{FF2B5EF4-FFF2-40B4-BE49-F238E27FC236}">
                <a16:creationId xmlns:a16="http://schemas.microsoft.com/office/drawing/2014/main" id="{2C442298-5001-CE75-B153-8DDB12605735}"/>
              </a:ext>
            </a:extLst>
          </p:cNvPr>
          <p:cNvPicPr>
            <a:picLocks noChangeAspect="1"/>
          </p:cNvPicPr>
          <p:nvPr/>
        </p:nvPicPr>
        <p:blipFill>
          <a:blip r:embed="rId2"/>
          <a:stretch>
            <a:fillRect/>
          </a:stretch>
        </p:blipFill>
        <p:spPr>
          <a:xfrm>
            <a:off x="5541435" y="1007395"/>
            <a:ext cx="6650565" cy="3117135"/>
          </a:xfrm>
          <a:prstGeom prst="rect">
            <a:avLst/>
          </a:prstGeom>
        </p:spPr>
      </p:pic>
      <p:pic>
        <p:nvPicPr>
          <p:cNvPr id="5" name="Picture 2" descr="Central Dogma | BioRender Science Templates">
            <a:extLst>
              <a:ext uri="{FF2B5EF4-FFF2-40B4-BE49-F238E27FC236}">
                <a16:creationId xmlns:a16="http://schemas.microsoft.com/office/drawing/2014/main" id="{9EB9E316-D7A0-00EC-FE03-120063A7BE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587" y="1171224"/>
            <a:ext cx="4276998" cy="24058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F93B9BE-DB92-EC97-3476-851DC8845EBE}"/>
              </a:ext>
            </a:extLst>
          </p:cNvPr>
          <p:cNvSpPr txBox="1"/>
          <p:nvPr/>
        </p:nvSpPr>
        <p:spPr>
          <a:xfrm>
            <a:off x="280801" y="1338002"/>
            <a:ext cx="1622495" cy="338554"/>
          </a:xfrm>
          <a:prstGeom prst="rect">
            <a:avLst/>
          </a:prstGeom>
          <a:noFill/>
        </p:spPr>
        <p:txBody>
          <a:bodyPr wrap="none" rtlCol="0">
            <a:spAutoFit/>
          </a:bodyPr>
          <a:lstStyle/>
          <a:p>
            <a:r>
              <a:rPr lang="en-US" sz="1600" dirty="0"/>
              <a:t>“Cell’s genome”</a:t>
            </a:r>
          </a:p>
        </p:txBody>
      </p:sp>
      <p:sp>
        <p:nvSpPr>
          <p:cNvPr id="7" name="TextBox 6">
            <a:extLst>
              <a:ext uri="{FF2B5EF4-FFF2-40B4-BE49-F238E27FC236}">
                <a16:creationId xmlns:a16="http://schemas.microsoft.com/office/drawing/2014/main" id="{1DAB5DF2-7213-02D3-F530-2CA97B400D92}"/>
              </a:ext>
            </a:extLst>
          </p:cNvPr>
          <p:cNvSpPr txBox="1"/>
          <p:nvPr/>
        </p:nvSpPr>
        <p:spPr>
          <a:xfrm>
            <a:off x="309174" y="2235351"/>
            <a:ext cx="1572995" cy="338554"/>
          </a:xfrm>
          <a:prstGeom prst="rect">
            <a:avLst/>
          </a:prstGeom>
          <a:noFill/>
        </p:spPr>
        <p:txBody>
          <a:bodyPr wrap="none" rtlCol="0">
            <a:spAutoFit/>
          </a:bodyPr>
          <a:lstStyle/>
          <a:p>
            <a:r>
              <a:rPr lang="en-US" sz="1600" dirty="0"/>
              <a:t>“Cell’s identity”</a:t>
            </a:r>
          </a:p>
        </p:txBody>
      </p:sp>
      <p:sp>
        <p:nvSpPr>
          <p:cNvPr id="8" name="TextBox 7">
            <a:extLst>
              <a:ext uri="{FF2B5EF4-FFF2-40B4-BE49-F238E27FC236}">
                <a16:creationId xmlns:a16="http://schemas.microsoft.com/office/drawing/2014/main" id="{F24132AB-3A88-3E65-E63E-0F06DB5B47A7}"/>
              </a:ext>
            </a:extLst>
          </p:cNvPr>
          <p:cNvSpPr txBox="1"/>
          <p:nvPr/>
        </p:nvSpPr>
        <p:spPr>
          <a:xfrm>
            <a:off x="247650" y="2921597"/>
            <a:ext cx="1684692" cy="338554"/>
          </a:xfrm>
          <a:prstGeom prst="rect">
            <a:avLst/>
          </a:prstGeom>
          <a:noFill/>
        </p:spPr>
        <p:txBody>
          <a:bodyPr wrap="none" rtlCol="0">
            <a:spAutoFit/>
          </a:bodyPr>
          <a:lstStyle/>
          <a:p>
            <a:r>
              <a:rPr lang="en-US" sz="1600" dirty="0"/>
              <a:t>“Cell’s behavior”</a:t>
            </a:r>
          </a:p>
        </p:txBody>
      </p:sp>
      <p:pic>
        <p:nvPicPr>
          <p:cNvPr id="9" name="Picture 8">
            <a:extLst>
              <a:ext uri="{FF2B5EF4-FFF2-40B4-BE49-F238E27FC236}">
                <a16:creationId xmlns:a16="http://schemas.microsoft.com/office/drawing/2014/main" id="{2A64A7CD-CEEF-E25D-F9F5-9FC81506416F}"/>
              </a:ext>
            </a:extLst>
          </p:cNvPr>
          <p:cNvPicPr>
            <a:picLocks noChangeAspect="1"/>
          </p:cNvPicPr>
          <p:nvPr/>
        </p:nvPicPr>
        <p:blipFill>
          <a:blip r:embed="rId4"/>
          <a:stretch>
            <a:fillRect/>
          </a:stretch>
        </p:blipFill>
        <p:spPr>
          <a:xfrm>
            <a:off x="782096" y="3612462"/>
            <a:ext cx="4265708" cy="3123782"/>
          </a:xfrm>
          <a:prstGeom prst="rect">
            <a:avLst/>
          </a:prstGeom>
        </p:spPr>
      </p:pic>
      <p:pic>
        <p:nvPicPr>
          <p:cNvPr id="10" name="Picture 9">
            <a:extLst>
              <a:ext uri="{FF2B5EF4-FFF2-40B4-BE49-F238E27FC236}">
                <a16:creationId xmlns:a16="http://schemas.microsoft.com/office/drawing/2014/main" id="{56DA1883-5026-A732-3EFD-1EC04AE9DBCB}"/>
              </a:ext>
            </a:extLst>
          </p:cNvPr>
          <p:cNvPicPr>
            <a:picLocks noChangeAspect="1"/>
          </p:cNvPicPr>
          <p:nvPr/>
        </p:nvPicPr>
        <p:blipFill>
          <a:blip r:embed="rId5"/>
          <a:stretch>
            <a:fillRect/>
          </a:stretch>
        </p:blipFill>
        <p:spPr>
          <a:xfrm>
            <a:off x="5934075" y="4067471"/>
            <a:ext cx="3690454" cy="2940197"/>
          </a:xfrm>
          <a:prstGeom prst="rect">
            <a:avLst/>
          </a:prstGeom>
        </p:spPr>
      </p:pic>
      <p:sp>
        <p:nvSpPr>
          <p:cNvPr id="11" name="TextBox 10">
            <a:extLst>
              <a:ext uri="{FF2B5EF4-FFF2-40B4-BE49-F238E27FC236}">
                <a16:creationId xmlns:a16="http://schemas.microsoft.com/office/drawing/2014/main" id="{2C195948-08FD-69A1-CF8A-7961027F6EB6}"/>
              </a:ext>
            </a:extLst>
          </p:cNvPr>
          <p:cNvSpPr txBox="1"/>
          <p:nvPr/>
        </p:nvSpPr>
        <p:spPr>
          <a:xfrm>
            <a:off x="9696450" y="4927275"/>
            <a:ext cx="2238375" cy="923330"/>
          </a:xfrm>
          <a:prstGeom prst="rect">
            <a:avLst/>
          </a:prstGeom>
          <a:noFill/>
        </p:spPr>
        <p:txBody>
          <a:bodyPr wrap="square" rtlCol="0">
            <a:spAutoFit/>
          </a:bodyPr>
          <a:lstStyle/>
          <a:p>
            <a:r>
              <a:rPr lang="en-US" dirty="0"/>
              <a:t>Cell identity can be measured with sequencing</a:t>
            </a:r>
          </a:p>
        </p:txBody>
      </p:sp>
    </p:spTree>
    <p:extLst>
      <p:ext uri="{BB962C8B-B14F-4D97-AF65-F5344CB8AC3E}">
        <p14:creationId xmlns:p14="http://schemas.microsoft.com/office/powerpoint/2010/main" val="381703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NA Sequencing- Definition, Principle, Steps, Types, Uses">
            <a:extLst>
              <a:ext uri="{FF2B5EF4-FFF2-40B4-BE49-F238E27FC236}">
                <a16:creationId xmlns:a16="http://schemas.microsoft.com/office/drawing/2014/main" id="{699720E3-533E-01D9-D36A-EB5CEFB105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00" t="10690" r="4337"/>
          <a:stretch/>
        </p:blipFill>
        <p:spPr bwMode="auto">
          <a:xfrm>
            <a:off x="1464198" y="1321652"/>
            <a:ext cx="9568402" cy="49635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FB237E1-FE0F-3A7A-E35E-9EAF06C9985B}"/>
              </a:ext>
            </a:extLst>
          </p:cNvPr>
          <p:cNvSpPr>
            <a:spLocks noGrp="1"/>
          </p:cNvSpPr>
          <p:nvPr>
            <p:ph type="title"/>
          </p:nvPr>
        </p:nvSpPr>
        <p:spPr/>
        <p:txBody>
          <a:bodyPr/>
          <a:lstStyle/>
          <a:p>
            <a:r>
              <a:rPr lang="en-US" dirty="0"/>
              <a:t>A brief overview of RNA sequencing</a:t>
            </a:r>
          </a:p>
        </p:txBody>
      </p:sp>
      <p:sp>
        <p:nvSpPr>
          <p:cNvPr id="5" name="TextBox 4">
            <a:extLst>
              <a:ext uri="{FF2B5EF4-FFF2-40B4-BE49-F238E27FC236}">
                <a16:creationId xmlns:a16="http://schemas.microsoft.com/office/drawing/2014/main" id="{7798708C-E8D9-7296-0B68-F73DA63275DC}"/>
              </a:ext>
            </a:extLst>
          </p:cNvPr>
          <p:cNvSpPr txBox="1"/>
          <p:nvPr/>
        </p:nvSpPr>
        <p:spPr>
          <a:xfrm>
            <a:off x="-1" y="6599822"/>
            <a:ext cx="6248400" cy="246221"/>
          </a:xfrm>
          <a:prstGeom prst="rect">
            <a:avLst/>
          </a:prstGeom>
          <a:noFill/>
        </p:spPr>
        <p:txBody>
          <a:bodyPr wrap="square">
            <a:spAutoFit/>
          </a:bodyPr>
          <a:lstStyle/>
          <a:p>
            <a:r>
              <a:rPr lang="en-US" sz="1000" dirty="0"/>
              <a:t>https://</a:t>
            </a:r>
            <a:r>
              <a:rPr lang="en-US" sz="1000" dirty="0" err="1"/>
              <a:t>microbenotes.com</a:t>
            </a:r>
            <a:r>
              <a:rPr lang="en-US" sz="1000" dirty="0"/>
              <a:t>/</a:t>
            </a:r>
            <a:r>
              <a:rPr lang="en-US" sz="1000" dirty="0" err="1"/>
              <a:t>rna</a:t>
            </a:r>
            <a:r>
              <a:rPr lang="en-US" sz="1000" dirty="0"/>
              <a:t>-sequencing-principle-steps-types-uses/</a:t>
            </a:r>
          </a:p>
        </p:txBody>
      </p:sp>
      <p:sp>
        <p:nvSpPr>
          <p:cNvPr id="17" name="TextBox 16">
            <a:extLst>
              <a:ext uri="{FF2B5EF4-FFF2-40B4-BE49-F238E27FC236}">
                <a16:creationId xmlns:a16="http://schemas.microsoft.com/office/drawing/2014/main" id="{B272EF09-FDF5-8D17-C9DA-4FDB530022E1}"/>
              </a:ext>
            </a:extLst>
          </p:cNvPr>
          <p:cNvSpPr txBox="1"/>
          <p:nvPr/>
        </p:nvSpPr>
        <p:spPr>
          <a:xfrm>
            <a:off x="8119533" y="6600208"/>
            <a:ext cx="6248400" cy="246221"/>
          </a:xfrm>
          <a:prstGeom prst="rect">
            <a:avLst/>
          </a:prstGeom>
          <a:noFill/>
        </p:spPr>
        <p:txBody>
          <a:bodyPr wrap="square">
            <a:spAutoFit/>
          </a:bodyPr>
          <a:lstStyle/>
          <a:p>
            <a:r>
              <a:rPr lang="en-US" sz="1000" dirty="0"/>
              <a:t>https://</a:t>
            </a:r>
            <a:r>
              <a:rPr lang="en-US" sz="1000" dirty="0" err="1"/>
              <a:t>www.rna-seqblog.com</a:t>
            </a:r>
            <a:r>
              <a:rPr lang="en-US" sz="1000" dirty="0"/>
              <a:t>/</a:t>
            </a:r>
            <a:r>
              <a:rPr lang="en-US" sz="1000" dirty="0" err="1"/>
              <a:t>rpkm</a:t>
            </a:r>
            <a:r>
              <a:rPr lang="en-US" sz="1000" dirty="0"/>
              <a:t>-</a:t>
            </a:r>
            <a:r>
              <a:rPr lang="en-US" sz="1000" dirty="0" err="1"/>
              <a:t>fpkm</a:t>
            </a:r>
            <a:r>
              <a:rPr lang="en-US" sz="1000" dirty="0"/>
              <a:t>-and-</a:t>
            </a:r>
            <a:r>
              <a:rPr lang="en-US" sz="1000" dirty="0" err="1"/>
              <a:t>tpm</a:t>
            </a:r>
            <a:r>
              <a:rPr lang="en-US" sz="1000" dirty="0"/>
              <a:t>-clearly-explained/</a:t>
            </a:r>
          </a:p>
        </p:txBody>
      </p:sp>
    </p:spTree>
    <p:extLst>
      <p:ext uri="{BB962C8B-B14F-4D97-AF65-F5344CB8AC3E}">
        <p14:creationId xmlns:p14="http://schemas.microsoft.com/office/powerpoint/2010/main" val="646051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56120-A7E8-005E-9F5C-8B6FFCE1DF11}"/>
              </a:ext>
            </a:extLst>
          </p:cNvPr>
          <p:cNvSpPr>
            <a:spLocks noGrp="1"/>
          </p:cNvSpPr>
          <p:nvPr>
            <p:ph type="title"/>
          </p:nvPr>
        </p:nvSpPr>
        <p:spPr/>
        <p:txBody>
          <a:bodyPr/>
          <a:lstStyle/>
          <a:p>
            <a:r>
              <a:rPr lang="en-US" dirty="0"/>
              <a:t>Sequencing DNA</a:t>
            </a:r>
          </a:p>
        </p:txBody>
      </p:sp>
      <p:pic>
        <p:nvPicPr>
          <p:cNvPr id="5" name="Picture 4">
            <a:extLst>
              <a:ext uri="{FF2B5EF4-FFF2-40B4-BE49-F238E27FC236}">
                <a16:creationId xmlns:a16="http://schemas.microsoft.com/office/drawing/2014/main" id="{ED84DDF1-16F4-C57F-FAE0-5557363611B4}"/>
              </a:ext>
            </a:extLst>
          </p:cNvPr>
          <p:cNvPicPr>
            <a:picLocks noChangeAspect="1"/>
          </p:cNvPicPr>
          <p:nvPr/>
        </p:nvPicPr>
        <p:blipFill>
          <a:blip r:embed="rId3"/>
          <a:stretch>
            <a:fillRect/>
          </a:stretch>
        </p:blipFill>
        <p:spPr>
          <a:xfrm>
            <a:off x="0" y="2112698"/>
            <a:ext cx="3873500" cy="3136900"/>
          </a:xfrm>
          <a:prstGeom prst="rect">
            <a:avLst/>
          </a:prstGeom>
        </p:spPr>
      </p:pic>
      <p:sp>
        <p:nvSpPr>
          <p:cNvPr id="7" name="Title 1">
            <a:extLst>
              <a:ext uri="{FF2B5EF4-FFF2-40B4-BE49-F238E27FC236}">
                <a16:creationId xmlns:a16="http://schemas.microsoft.com/office/drawing/2014/main" id="{0673CFB9-6309-C972-ED37-EFD0139AF994}"/>
              </a:ext>
            </a:extLst>
          </p:cNvPr>
          <p:cNvSpPr txBox="1">
            <a:spLocks/>
          </p:cNvSpPr>
          <p:nvPr/>
        </p:nvSpPr>
        <p:spPr>
          <a:xfrm>
            <a:off x="4448175" y="1095052"/>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t>Sanger sequencing</a:t>
            </a:r>
          </a:p>
        </p:txBody>
      </p:sp>
      <p:sp>
        <p:nvSpPr>
          <p:cNvPr id="8" name="Content Placeholder 2">
            <a:extLst>
              <a:ext uri="{FF2B5EF4-FFF2-40B4-BE49-F238E27FC236}">
                <a16:creationId xmlns:a16="http://schemas.microsoft.com/office/drawing/2014/main" id="{79F8DF4F-4FA4-E852-0AFF-45DBEB9AF23C}"/>
              </a:ext>
            </a:extLst>
          </p:cNvPr>
          <p:cNvSpPr txBox="1">
            <a:spLocks/>
          </p:cNvSpPr>
          <p:nvPr/>
        </p:nvSpPr>
        <p:spPr>
          <a:xfrm>
            <a:off x="4448175" y="2112698"/>
            <a:ext cx="4179662" cy="30299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dk1"/>
                </a:solidFill>
                <a:sym typeface="Calibri"/>
              </a:rPr>
              <a:t>First generation sequencing technology</a:t>
            </a:r>
            <a:endParaRPr lang="en-US" sz="2000" dirty="0"/>
          </a:p>
          <a:p>
            <a:r>
              <a:rPr lang="en-US" sz="2000" dirty="0"/>
              <a:t>The technology used to sequence the human genome</a:t>
            </a:r>
          </a:p>
          <a:p>
            <a:r>
              <a:rPr lang="en-US" sz="2000" dirty="0"/>
              <a:t>Still used widely today (though not for large-scale applications)</a:t>
            </a:r>
          </a:p>
          <a:p>
            <a:r>
              <a:rPr lang="en-US" sz="2000" dirty="0"/>
              <a:t>Depends on </a:t>
            </a:r>
            <a:r>
              <a:rPr lang="en-US" sz="2000" b="1" dirty="0" err="1"/>
              <a:t>dideoxynucleotides</a:t>
            </a:r>
            <a:r>
              <a:rPr lang="en-US" sz="2000" dirty="0"/>
              <a:t> – analogous to a faulty </a:t>
            </a:r>
            <a:r>
              <a:rPr lang="en-US" sz="2000" dirty="0" err="1"/>
              <a:t>lego</a:t>
            </a:r>
            <a:r>
              <a:rPr lang="en-US" sz="2000" dirty="0"/>
              <a:t> that doesn’t stack</a:t>
            </a:r>
          </a:p>
          <a:p>
            <a:endParaRPr lang="en-US" sz="2000" dirty="0"/>
          </a:p>
        </p:txBody>
      </p:sp>
      <p:pic>
        <p:nvPicPr>
          <p:cNvPr id="9" name="Picture 4">
            <a:extLst>
              <a:ext uri="{FF2B5EF4-FFF2-40B4-BE49-F238E27FC236}">
                <a16:creationId xmlns:a16="http://schemas.microsoft.com/office/drawing/2014/main" id="{5CCCE8F2-ABC5-C911-72F5-3196A8BC4A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5310041"/>
            <a:ext cx="19050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a:extLst>
              <a:ext uri="{FF2B5EF4-FFF2-40B4-BE49-F238E27FC236}">
                <a16:creationId xmlns:a16="http://schemas.microsoft.com/office/drawing/2014/main" id="{0F236873-0E5E-B8C7-0CC3-EBB12AA423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0" y="5524353"/>
            <a:ext cx="190500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416C1E7D-BD56-7390-8D9B-7C69782B96E7}"/>
              </a:ext>
            </a:extLst>
          </p:cNvPr>
          <p:cNvPicPr>
            <a:picLocks noChangeAspect="1"/>
          </p:cNvPicPr>
          <p:nvPr/>
        </p:nvPicPr>
        <p:blipFill>
          <a:blip r:embed="rId6"/>
          <a:stretch>
            <a:fillRect/>
          </a:stretch>
        </p:blipFill>
        <p:spPr>
          <a:xfrm>
            <a:off x="9407075" y="1185333"/>
            <a:ext cx="2556325" cy="3392941"/>
          </a:xfrm>
          <a:prstGeom prst="rect">
            <a:avLst/>
          </a:prstGeom>
          <a:ln>
            <a:solidFill>
              <a:srgbClr val="000000"/>
            </a:solidFill>
          </a:ln>
        </p:spPr>
      </p:pic>
      <p:sp>
        <p:nvSpPr>
          <p:cNvPr id="12" name="Rectangle 11">
            <a:extLst>
              <a:ext uri="{FF2B5EF4-FFF2-40B4-BE49-F238E27FC236}">
                <a16:creationId xmlns:a16="http://schemas.microsoft.com/office/drawing/2014/main" id="{C8578CA8-9436-6EC9-7AE1-EDB7AE0EB2CE}"/>
              </a:ext>
            </a:extLst>
          </p:cNvPr>
          <p:cNvSpPr/>
          <p:nvPr/>
        </p:nvSpPr>
        <p:spPr>
          <a:xfrm>
            <a:off x="9884229" y="4652182"/>
            <a:ext cx="1482522" cy="307777"/>
          </a:xfrm>
          <a:prstGeom prst="rect">
            <a:avLst/>
          </a:prstGeom>
        </p:spPr>
        <p:txBody>
          <a:bodyPr wrap="none">
            <a:spAutoFit/>
          </a:bodyPr>
          <a:lstStyle/>
          <a:p>
            <a:r>
              <a:rPr lang="en-US" sz="1400" dirty="0"/>
              <a:t>Frederick Sanger</a:t>
            </a:r>
          </a:p>
        </p:txBody>
      </p:sp>
      <p:sp>
        <p:nvSpPr>
          <p:cNvPr id="13" name="Rectangle 12">
            <a:extLst>
              <a:ext uri="{FF2B5EF4-FFF2-40B4-BE49-F238E27FC236}">
                <a16:creationId xmlns:a16="http://schemas.microsoft.com/office/drawing/2014/main" id="{E1F60AB7-9E7E-F98E-8EBF-363AA29DD68C}"/>
              </a:ext>
            </a:extLst>
          </p:cNvPr>
          <p:cNvSpPr/>
          <p:nvPr/>
        </p:nvSpPr>
        <p:spPr>
          <a:xfrm>
            <a:off x="10287000" y="5062688"/>
            <a:ext cx="1905000" cy="523220"/>
          </a:xfrm>
          <a:prstGeom prst="rect">
            <a:avLst/>
          </a:prstGeom>
        </p:spPr>
        <p:txBody>
          <a:bodyPr wrap="square">
            <a:spAutoFit/>
          </a:bodyPr>
          <a:lstStyle/>
          <a:p>
            <a:r>
              <a:rPr lang="en-US" sz="1400" dirty="0"/>
              <a:t>1980 Nobel Prize for Sequencing Research</a:t>
            </a:r>
          </a:p>
        </p:txBody>
      </p:sp>
    </p:spTree>
    <p:extLst>
      <p:ext uri="{BB962C8B-B14F-4D97-AF65-F5344CB8AC3E}">
        <p14:creationId xmlns:p14="http://schemas.microsoft.com/office/powerpoint/2010/main" val="704835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07_03">
            <a:extLst>
              <a:ext uri="{FF2B5EF4-FFF2-40B4-BE49-F238E27FC236}">
                <a16:creationId xmlns:a16="http://schemas.microsoft.com/office/drawing/2014/main" id="{3B9D84EF-121C-5740-B345-AF236E5AD0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0902"/>
          <a:stretch/>
        </p:blipFill>
        <p:spPr bwMode="auto">
          <a:xfrm>
            <a:off x="4822609" y="1185333"/>
            <a:ext cx="6474041" cy="540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ADF92BFE-2DF3-71C3-9295-3CD235B4519E}"/>
              </a:ext>
            </a:extLst>
          </p:cNvPr>
          <p:cNvSpPr>
            <a:spLocks noGrp="1"/>
          </p:cNvSpPr>
          <p:nvPr>
            <p:ph type="title"/>
          </p:nvPr>
        </p:nvSpPr>
        <p:spPr/>
        <p:txBody>
          <a:bodyPr/>
          <a:lstStyle/>
          <a:p>
            <a:r>
              <a:rPr lang="en-US" dirty="0"/>
              <a:t>Sanger sequencing &amp; automated Sanger sequencing</a:t>
            </a:r>
          </a:p>
        </p:txBody>
      </p:sp>
      <p:pic>
        <p:nvPicPr>
          <p:cNvPr id="5" name="Picture 4">
            <a:extLst>
              <a:ext uri="{FF2B5EF4-FFF2-40B4-BE49-F238E27FC236}">
                <a16:creationId xmlns:a16="http://schemas.microsoft.com/office/drawing/2014/main" id="{BC993C62-28F5-77F8-BE88-38E0D55658DE}"/>
              </a:ext>
            </a:extLst>
          </p:cNvPr>
          <p:cNvPicPr>
            <a:picLocks noChangeAspect="1"/>
          </p:cNvPicPr>
          <p:nvPr/>
        </p:nvPicPr>
        <p:blipFill>
          <a:blip r:embed="rId3"/>
          <a:stretch>
            <a:fillRect/>
          </a:stretch>
        </p:blipFill>
        <p:spPr>
          <a:xfrm>
            <a:off x="773188" y="1221984"/>
            <a:ext cx="4986262" cy="5132917"/>
          </a:xfrm>
          <a:prstGeom prst="rect">
            <a:avLst/>
          </a:prstGeom>
        </p:spPr>
      </p:pic>
      <p:pic>
        <p:nvPicPr>
          <p:cNvPr id="7" name="Picture 6" descr="http://gendx.com/SBTengine/Help/lib/imagesEditElectropherogram.gif">
            <a:extLst>
              <a:ext uri="{FF2B5EF4-FFF2-40B4-BE49-F238E27FC236}">
                <a16:creationId xmlns:a16="http://schemas.microsoft.com/office/drawing/2014/main" id="{C5DDADD7-604A-A49B-4944-A00FEC18E0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485" t="32931" r="38931"/>
          <a:stretch/>
        </p:blipFill>
        <p:spPr bwMode="auto">
          <a:xfrm>
            <a:off x="10173077" y="5440567"/>
            <a:ext cx="2018923" cy="738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89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C072D-DF23-2EC1-717B-732E174951D9}"/>
              </a:ext>
            </a:extLst>
          </p:cNvPr>
          <p:cNvSpPr>
            <a:spLocks noGrp="1"/>
          </p:cNvSpPr>
          <p:nvPr>
            <p:ph type="title"/>
          </p:nvPr>
        </p:nvSpPr>
        <p:spPr/>
        <p:txBody>
          <a:bodyPr/>
          <a:lstStyle/>
          <a:p>
            <a:r>
              <a:rPr lang="en-US" dirty="0"/>
              <a:t>From raw sequencing reads to “gene counts”</a:t>
            </a:r>
          </a:p>
        </p:txBody>
      </p:sp>
      <p:sp>
        <p:nvSpPr>
          <p:cNvPr id="4" name="TextBox 3">
            <a:extLst>
              <a:ext uri="{FF2B5EF4-FFF2-40B4-BE49-F238E27FC236}">
                <a16:creationId xmlns:a16="http://schemas.microsoft.com/office/drawing/2014/main" id="{0338DC22-166F-4381-8F56-B4B5AF555FC3}"/>
              </a:ext>
            </a:extLst>
          </p:cNvPr>
          <p:cNvSpPr txBox="1"/>
          <p:nvPr/>
        </p:nvSpPr>
        <p:spPr>
          <a:xfrm>
            <a:off x="6420309" y="1729007"/>
            <a:ext cx="3927180" cy="830997"/>
          </a:xfrm>
          <a:prstGeom prst="rect">
            <a:avLst/>
          </a:prstGeom>
          <a:noFill/>
        </p:spPr>
        <p:txBody>
          <a:bodyPr wrap="square" rtlCol="0">
            <a:spAutoFit/>
          </a:bodyPr>
          <a:lstStyle/>
          <a:p>
            <a:pPr algn="ctr"/>
            <a:r>
              <a:rPr lang="en-US" sz="2400" dirty="0">
                <a:solidFill>
                  <a:schemeClr val="accent2"/>
                </a:solidFill>
              </a:rPr>
              <a:t>Counts per exon (transcribed gene chunk) </a:t>
            </a:r>
          </a:p>
        </p:txBody>
      </p:sp>
      <p:sp>
        <p:nvSpPr>
          <p:cNvPr id="7" name="TextBox 6">
            <a:extLst>
              <a:ext uri="{FF2B5EF4-FFF2-40B4-BE49-F238E27FC236}">
                <a16:creationId xmlns:a16="http://schemas.microsoft.com/office/drawing/2014/main" id="{6CC9942B-583E-2426-0E12-CF614F6BC4EF}"/>
              </a:ext>
            </a:extLst>
          </p:cNvPr>
          <p:cNvSpPr txBox="1"/>
          <p:nvPr/>
        </p:nvSpPr>
        <p:spPr>
          <a:xfrm>
            <a:off x="9357907" y="5063404"/>
            <a:ext cx="846707" cy="523220"/>
          </a:xfrm>
          <a:prstGeom prst="rect">
            <a:avLst/>
          </a:prstGeom>
          <a:noFill/>
        </p:spPr>
        <p:txBody>
          <a:bodyPr wrap="none" rtlCol="0">
            <a:spAutoFit/>
          </a:bodyPr>
          <a:lstStyle/>
          <a:p>
            <a:r>
              <a:rPr lang="en-US" sz="2800" dirty="0">
                <a:solidFill>
                  <a:schemeClr val="accent2"/>
                </a:solidFill>
              </a:rPr>
              <a:t>TPM</a:t>
            </a:r>
          </a:p>
        </p:txBody>
      </p:sp>
      <p:sp>
        <p:nvSpPr>
          <p:cNvPr id="8" name="TextBox 7">
            <a:extLst>
              <a:ext uri="{FF2B5EF4-FFF2-40B4-BE49-F238E27FC236}">
                <a16:creationId xmlns:a16="http://schemas.microsoft.com/office/drawing/2014/main" id="{4BBC0462-AF2F-B35B-36D4-93351E22F8B1}"/>
              </a:ext>
            </a:extLst>
          </p:cNvPr>
          <p:cNvSpPr txBox="1"/>
          <p:nvPr/>
        </p:nvSpPr>
        <p:spPr>
          <a:xfrm>
            <a:off x="5662975" y="2654506"/>
            <a:ext cx="2885337" cy="1077218"/>
          </a:xfrm>
          <a:prstGeom prst="rect">
            <a:avLst/>
          </a:prstGeom>
          <a:noFill/>
        </p:spPr>
        <p:txBody>
          <a:bodyPr wrap="square" rtlCol="0">
            <a:spAutoFit/>
          </a:bodyPr>
          <a:lstStyle/>
          <a:p>
            <a:r>
              <a:rPr lang="en-US" sz="1600" dirty="0"/>
              <a:t>Longer genes will generate more fragments even if the gene isn’t transcribed more </a:t>
            </a:r>
          </a:p>
          <a:p>
            <a:r>
              <a:rPr lang="en-US" sz="1600" dirty="0">
                <a:sym typeface="Wingdings" pitchFamily="2" charset="2"/>
              </a:rPr>
              <a:t> normalize by gene length</a:t>
            </a:r>
            <a:endParaRPr lang="en-US" sz="1600" dirty="0"/>
          </a:p>
        </p:txBody>
      </p:sp>
      <p:sp>
        <p:nvSpPr>
          <p:cNvPr id="9" name="TextBox 8">
            <a:extLst>
              <a:ext uri="{FF2B5EF4-FFF2-40B4-BE49-F238E27FC236}">
                <a16:creationId xmlns:a16="http://schemas.microsoft.com/office/drawing/2014/main" id="{CF37A49F-42E3-CB37-5290-AF6BF708EEF5}"/>
              </a:ext>
            </a:extLst>
          </p:cNvPr>
          <p:cNvSpPr txBox="1"/>
          <p:nvPr/>
        </p:nvSpPr>
        <p:spPr>
          <a:xfrm>
            <a:off x="5662975" y="3939775"/>
            <a:ext cx="3108987" cy="830997"/>
          </a:xfrm>
          <a:prstGeom prst="rect">
            <a:avLst/>
          </a:prstGeom>
          <a:noFill/>
        </p:spPr>
        <p:txBody>
          <a:bodyPr wrap="square" rtlCol="0">
            <a:spAutoFit/>
          </a:bodyPr>
          <a:lstStyle/>
          <a:p>
            <a:r>
              <a:rPr lang="en-US" sz="1600" dirty="0"/>
              <a:t>Tumor samples wont all have the same total number of reads </a:t>
            </a:r>
          </a:p>
          <a:p>
            <a:r>
              <a:rPr lang="en-US" sz="1600" dirty="0">
                <a:sym typeface="Wingdings" pitchFamily="2" charset="2"/>
              </a:rPr>
              <a:t> normalize by “library size”</a:t>
            </a:r>
            <a:endParaRPr lang="en-US" sz="1600" dirty="0"/>
          </a:p>
        </p:txBody>
      </p:sp>
      <p:sp>
        <p:nvSpPr>
          <p:cNvPr id="13" name="TextBox 12">
            <a:extLst>
              <a:ext uri="{FF2B5EF4-FFF2-40B4-BE49-F238E27FC236}">
                <a16:creationId xmlns:a16="http://schemas.microsoft.com/office/drawing/2014/main" id="{5EB857C7-D8EE-B1E1-AA05-4F8592336CA5}"/>
              </a:ext>
            </a:extLst>
          </p:cNvPr>
          <p:cNvSpPr txBox="1"/>
          <p:nvPr/>
        </p:nvSpPr>
        <p:spPr>
          <a:xfrm>
            <a:off x="8771962" y="2895619"/>
            <a:ext cx="2602147" cy="646331"/>
          </a:xfrm>
          <a:prstGeom prst="rect">
            <a:avLst/>
          </a:prstGeom>
          <a:noFill/>
        </p:spPr>
        <p:txBody>
          <a:bodyPr wrap="square" rtlCol="0">
            <a:spAutoFit/>
          </a:bodyPr>
          <a:lstStyle/>
          <a:p>
            <a:pPr algn="ctr"/>
            <a:r>
              <a:rPr lang="en-US" dirty="0"/>
              <a:t>Reads / length of gene = RPK</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ED45CCE-DB5E-C946-0237-D8F4309720C7}"/>
                  </a:ext>
                </a:extLst>
              </p:cNvPr>
              <p:cNvSpPr txBox="1"/>
              <p:nvPr/>
            </p:nvSpPr>
            <p:spPr>
              <a:xfrm>
                <a:off x="8814202" y="4150831"/>
                <a:ext cx="1934119" cy="512513"/>
              </a:xfrm>
              <a:prstGeom prst="rect">
                <a:avLst/>
              </a:prstGeom>
              <a:noFill/>
            </p:spPr>
            <p:txBody>
              <a:bodyPr wrap="none" rtlCol="0">
                <a:spAutoFit/>
              </a:bodyPr>
              <a:lstStyle/>
              <a:p>
                <a:r>
                  <a:rPr lang="en-US" dirty="0"/>
                  <a:t>Divide by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𝑡𝑜𝑡𝑎𝑙</m:t>
                        </m:r>
                        <m:r>
                          <a:rPr lang="en-US" b="0" i="1" smtClean="0">
                            <a:latin typeface="Cambria Math" panose="02040503050406030204" pitchFamily="18" charset="0"/>
                          </a:rPr>
                          <m:t> </m:t>
                        </m:r>
                        <m:r>
                          <a:rPr lang="en-US" b="0" i="1" smtClean="0">
                            <a:latin typeface="Cambria Math" panose="02040503050406030204" pitchFamily="18" charset="0"/>
                          </a:rPr>
                          <m:t>𝑅𝑃𝐾</m:t>
                        </m:r>
                      </m:num>
                      <m:den>
                        <m:r>
                          <a:rPr lang="en-US" b="0" i="1" smtClean="0">
                            <a:latin typeface="Cambria Math" panose="02040503050406030204" pitchFamily="18" charset="0"/>
                          </a:rPr>
                          <m:t>1,000,000</m:t>
                        </m:r>
                      </m:den>
                    </m:f>
                  </m:oMath>
                </a14:m>
                <a:endParaRPr lang="en-US" dirty="0"/>
              </a:p>
            </p:txBody>
          </p:sp>
        </mc:Choice>
        <mc:Fallback xmlns="">
          <p:sp>
            <p:nvSpPr>
              <p:cNvPr id="14" name="TextBox 13">
                <a:extLst>
                  <a:ext uri="{FF2B5EF4-FFF2-40B4-BE49-F238E27FC236}">
                    <a16:creationId xmlns:a16="http://schemas.microsoft.com/office/drawing/2014/main" id="{DED45CCE-DB5E-C946-0237-D8F4309720C7}"/>
                  </a:ext>
                </a:extLst>
              </p:cNvPr>
              <p:cNvSpPr txBox="1">
                <a:spLocks noRot="1" noChangeAspect="1" noMove="1" noResize="1" noEditPoints="1" noAdjustHandles="1" noChangeArrowheads="1" noChangeShapeType="1" noTextEdit="1"/>
              </p:cNvSpPr>
              <p:nvPr/>
            </p:nvSpPr>
            <p:spPr>
              <a:xfrm>
                <a:off x="8814202" y="4150831"/>
                <a:ext cx="1934119" cy="512513"/>
              </a:xfrm>
              <a:prstGeom prst="rect">
                <a:avLst/>
              </a:prstGeom>
              <a:blipFill>
                <a:blip r:embed="rId3"/>
                <a:stretch>
                  <a:fillRect l="-3268" b="-2381"/>
                </a:stretch>
              </a:blipFill>
            </p:spPr>
            <p:txBody>
              <a:bodyPr/>
              <a:lstStyle/>
              <a:p>
                <a:r>
                  <a:rPr lang="en-US">
                    <a:noFill/>
                  </a:rPr>
                  <a:t> </a:t>
                </a:r>
              </a:p>
            </p:txBody>
          </p:sp>
        </mc:Fallback>
      </mc:AlternateContent>
      <p:cxnSp>
        <p:nvCxnSpPr>
          <p:cNvPr id="17" name="Straight Arrow Connector 16">
            <a:extLst>
              <a:ext uri="{FF2B5EF4-FFF2-40B4-BE49-F238E27FC236}">
                <a16:creationId xmlns:a16="http://schemas.microsoft.com/office/drawing/2014/main" id="{A26339E4-5833-1EBC-4C44-0DF206D54729}"/>
              </a:ext>
            </a:extLst>
          </p:cNvPr>
          <p:cNvCxnSpPr>
            <a:cxnSpLocks/>
          </p:cNvCxnSpPr>
          <p:nvPr/>
        </p:nvCxnSpPr>
        <p:spPr>
          <a:xfrm>
            <a:off x="9849385" y="4823703"/>
            <a:ext cx="1" cy="2204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2C0D285E-A7C9-6F89-3305-8FA7DF92817B}"/>
              </a:ext>
            </a:extLst>
          </p:cNvPr>
          <p:cNvCxnSpPr>
            <a:cxnSpLocks/>
          </p:cNvCxnSpPr>
          <p:nvPr/>
        </p:nvCxnSpPr>
        <p:spPr>
          <a:xfrm>
            <a:off x="9854970" y="3804742"/>
            <a:ext cx="1" cy="2204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6216F902-6061-FC63-0C51-D97EBF8016F3}"/>
              </a:ext>
            </a:extLst>
          </p:cNvPr>
          <p:cNvPicPr>
            <a:picLocks noChangeAspect="1"/>
          </p:cNvPicPr>
          <p:nvPr/>
        </p:nvPicPr>
        <p:blipFill>
          <a:blip r:embed="rId4"/>
          <a:stretch>
            <a:fillRect/>
          </a:stretch>
        </p:blipFill>
        <p:spPr>
          <a:xfrm>
            <a:off x="443554" y="1623823"/>
            <a:ext cx="3949700" cy="3327400"/>
          </a:xfrm>
          <a:prstGeom prst="rect">
            <a:avLst/>
          </a:prstGeom>
        </p:spPr>
      </p:pic>
      <p:sp>
        <p:nvSpPr>
          <p:cNvPr id="10" name="TextBox 9">
            <a:extLst>
              <a:ext uri="{FF2B5EF4-FFF2-40B4-BE49-F238E27FC236}">
                <a16:creationId xmlns:a16="http://schemas.microsoft.com/office/drawing/2014/main" id="{C37A302B-1E10-83AE-6440-8C2B7C7811C6}"/>
              </a:ext>
            </a:extLst>
          </p:cNvPr>
          <p:cNvSpPr txBox="1"/>
          <p:nvPr/>
        </p:nvSpPr>
        <p:spPr>
          <a:xfrm>
            <a:off x="1312043" y="4770772"/>
            <a:ext cx="2203167" cy="307777"/>
          </a:xfrm>
          <a:prstGeom prst="rect">
            <a:avLst/>
          </a:prstGeom>
          <a:noFill/>
        </p:spPr>
        <p:txBody>
          <a:bodyPr wrap="none" rtlCol="0">
            <a:spAutoFit/>
          </a:bodyPr>
          <a:lstStyle/>
          <a:p>
            <a:r>
              <a:rPr lang="en-US" sz="1400" dirty="0">
                <a:solidFill>
                  <a:schemeClr val="accent2"/>
                </a:solidFill>
              </a:rPr>
              <a:t>Alignment (FASTQ to BAM)</a:t>
            </a:r>
          </a:p>
        </p:txBody>
      </p:sp>
      <p:cxnSp>
        <p:nvCxnSpPr>
          <p:cNvPr id="5" name="Straight Arrow Connector 4">
            <a:extLst>
              <a:ext uri="{FF2B5EF4-FFF2-40B4-BE49-F238E27FC236}">
                <a16:creationId xmlns:a16="http://schemas.microsoft.com/office/drawing/2014/main" id="{88F5196D-699A-7EE9-9B4C-F3E4694B234B}"/>
              </a:ext>
            </a:extLst>
          </p:cNvPr>
          <p:cNvCxnSpPr>
            <a:cxnSpLocks/>
            <a:endCxn id="4" idx="1"/>
          </p:cNvCxnSpPr>
          <p:nvPr/>
        </p:nvCxnSpPr>
        <p:spPr>
          <a:xfrm flipV="1">
            <a:off x="3856626" y="2144506"/>
            <a:ext cx="2563683" cy="116538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D8313BEE-6F3B-4ED8-E3AA-B4CBC17E51E6}"/>
              </a:ext>
            </a:extLst>
          </p:cNvPr>
          <p:cNvSpPr txBox="1"/>
          <p:nvPr/>
        </p:nvSpPr>
        <p:spPr>
          <a:xfrm>
            <a:off x="3291984" y="6069384"/>
            <a:ext cx="6256649" cy="523220"/>
          </a:xfrm>
          <a:prstGeom prst="rect">
            <a:avLst/>
          </a:prstGeom>
          <a:noFill/>
        </p:spPr>
        <p:txBody>
          <a:bodyPr wrap="none" rtlCol="0">
            <a:spAutoFit/>
          </a:bodyPr>
          <a:lstStyle/>
          <a:p>
            <a:r>
              <a:rPr lang="en-US" sz="2800" dirty="0"/>
              <a:t>Our data is log-transformed TPM values</a:t>
            </a:r>
          </a:p>
        </p:txBody>
      </p:sp>
    </p:spTree>
    <p:extLst>
      <p:ext uri="{BB962C8B-B14F-4D97-AF65-F5344CB8AC3E}">
        <p14:creationId xmlns:p14="http://schemas.microsoft.com/office/powerpoint/2010/main" val="2372513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3" grpId="0"/>
      <p:bldP spid="14"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50D06-5597-5CB7-E6F1-894501D78127}"/>
              </a:ext>
            </a:extLst>
          </p:cNvPr>
          <p:cNvSpPr>
            <a:spLocks noGrp="1"/>
          </p:cNvSpPr>
          <p:nvPr>
            <p:ph type="title"/>
          </p:nvPr>
        </p:nvSpPr>
        <p:spPr>
          <a:xfrm>
            <a:off x="0" y="-83282"/>
            <a:ext cx="10515600" cy="1325563"/>
          </a:xfrm>
        </p:spPr>
        <p:txBody>
          <a:bodyPr/>
          <a:lstStyle/>
          <a:p>
            <a:r>
              <a:rPr lang="en-US" dirty="0"/>
              <a:t>Dataset and metadata</a:t>
            </a:r>
          </a:p>
        </p:txBody>
      </p:sp>
      <p:sp>
        <p:nvSpPr>
          <p:cNvPr id="3" name="Content Placeholder 2">
            <a:extLst>
              <a:ext uri="{FF2B5EF4-FFF2-40B4-BE49-F238E27FC236}">
                <a16:creationId xmlns:a16="http://schemas.microsoft.com/office/drawing/2014/main" id="{6A4BB9A0-6B5A-86D9-5185-190876A4FC3F}"/>
              </a:ext>
            </a:extLst>
          </p:cNvPr>
          <p:cNvSpPr>
            <a:spLocks noGrp="1"/>
          </p:cNvSpPr>
          <p:nvPr>
            <p:ph idx="1"/>
          </p:nvPr>
        </p:nvSpPr>
        <p:spPr/>
        <p:txBody>
          <a:bodyPr/>
          <a:lstStyle/>
          <a:p>
            <a:r>
              <a:rPr lang="en-US" dirty="0"/>
              <a:t>The Cancer Genome Atlas RNA-seq dataset, re-processed by Rahman et al. (see paper on Canvas)</a:t>
            </a:r>
          </a:p>
          <a:p>
            <a:pPr lvl="1"/>
            <a:r>
              <a:rPr lang="en-US" dirty="0"/>
              <a:t>24 cancer types (abbreviations are spelled out in paper)</a:t>
            </a:r>
          </a:p>
          <a:p>
            <a:r>
              <a:rPr lang="en-US" dirty="0"/>
              <a:t>I </a:t>
            </a:r>
            <a:r>
              <a:rPr lang="en-US" dirty="0" err="1"/>
              <a:t>subsetted</a:t>
            </a:r>
            <a:r>
              <a:rPr lang="en-US" dirty="0"/>
              <a:t> the data to include:</a:t>
            </a:r>
          </a:p>
          <a:p>
            <a:pPr lvl="1"/>
            <a:r>
              <a:rPr lang="en-US" dirty="0"/>
              <a:t>~50-100 tumors per cancer type (1802 out of 9264 total tumor samples)</a:t>
            </a:r>
          </a:p>
          <a:p>
            <a:r>
              <a:rPr lang="en-US" dirty="0"/>
              <a:t>Metadata includes ~20 columns from original 526</a:t>
            </a:r>
          </a:p>
          <a:p>
            <a:pPr lvl="1"/>
            <a:r>
              <a:rPr lang="en-US" dirty="0"/>
              <a:t>Note that not all metadata has values across cancer types! </a:t>
            </a:r>
          </a:p>
        </p:txBody>
      </p:sp>
    </p:spTree>
    <p:extLst>
      <p:ext uri="{BB962C8B-B14F-4D97-AF65-F5344CB8AC3E}">
        <p14:creationId xmlns:p14="http://schemas.microsoft.com/office/powerpoint/2010/main" val="240319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F553E-6244-C7DF-06D8-62F82E5FBC99}"/>
              </a:ext>
            </a:extLst>
          </p:cNvPr>
          <p:cNvSpPr>
            <a:spLocks noGrp="1"/>
          </p:cNvSpPr>
          <p:nvPr>
            <p:ph type="title"/>
          </p:nvPr>
        </p:nvSpPr>
        <p:spPr/>
        <p:txBody>
          <a:bodyPr/>
          <a:lstStyle/>
          <a:p>
            <a:r>
              <a:rPr lang="en-US" dirty="0"/>
              <a:t>Data: genes X samples, log</a:t>
            </a:r>
            <a:r>
              <a:rPr lang="en-US" baseline="-25000" dirty="0"/>
              <a:t>2</a:t>
            </a:r>
            <a:r>
              <a:rPr lang="en-US" dirty="0"/>
              <a:t>(TPM+1)</a:t>
            </a:r>
          </a:p>
        </p:txBody>
      </p:sp>
      <p:pic>
        <p:nvPicPr>
          <p:cNvPr id="4" name="Picture 3">
            <a:extLst>
              <a:ext uri="{FF2B5EF4-FFF2-40B4-BE49-F238E27FC236}">
                <a16:creationId xmlns:a16="http://schemas.microsoft.com/office/drawing/2014/main" id="{9E69E307-35D7-BC9D-98BE-7C6063D44A24}"/>
              </a:ext>
            </a:extLst>
          </p:cNvPr>
          <p:cNvPicPr>
            <a:picLocks noChangeAspect="1"/>
          </p:cNvPicPr>
          <p:nvPr/>
        </p:nvPicPr>
        <p:blipFill>
          <a:blip r:embed="rId2"/>
          <a:stretch>
            <a:fillRect/>
          </a:stretch>
        </p:blipFill>
        <p:spPr>
          <a:xfrm>
            <a:off x="768744" y="1956288"/>
            <a:ext cx="10654512" cy="3358662"/>
          </a:xfrm>
          <a:prstGeom prst="rect">
            <a:avLst/>
          </a:prstGeom>
        </p:spPr>
      </p:pic>
    </p:spTree>
    <p:extLst>
      <p:ext uri="{BB962C8B-B14F-4D97-AF65-F5344CB8AC3E}">
        <p14:creationId xmlns:p14="http://schemas.microsoft.com/office/powerpoint/2010/main" val="1202430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804D9-FB2B-6269-C0A5-AF25EFB652C1}"/>
              </a:ext>
            </a:extLst>
          </p:cNvPr>
          <p:cNvSpPr>
            <a:spLocks noGrp="1"/>
          </p:cNvSpPr>
          <p:nvPr>
            <p:ph type="title"/>
          </p:nvPr>
        </p:nvSpPr>
        <p:spPr/>
        <p:txBody>
          <a:bodyPr/>
          <a:lstStyle/>
          <a:p>
            <a:r>
              <a:rPr lang="en-US" dirty="0"/>
              <a:t>Metadata: tumor samples X features</a:t>
            </a:r>
          </a:p>
        </p:txBody>
      </p:sp>
      <p:sp>
        <p:nvSpPr>
          <p:cNvPr id="3" name="Content Placeholder 2">
            <a:extLst>
              <a:ext uri="{FF2B5EF4-FFF2-40B4-BE49-F238E27FC236}">
                <a16:creationId xmlns:a16="http://schemas.microsoft.com/office/drawing/2014/main" id="{40A66BEA-8144-3179-4D2C-28CCC3F8C82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28DE725-A262-A980-5A7B-2866291DB661}"/>
              </a:ext>
            </a:extLst>
          </p:cNvPr>
          <p:cNvPicPr>
            <a:picLocks noChangeAspect="1"/>
          </p:cNvPicPr>
          <p:nvPr/>
        </p:nvPicPr>
        <p:blipFill>
          <a:blip r:embed="rId2"/>
          <a:stretch>
            <a:fillRect/>
          </a:stretch>
        </p:blipFill>
        <p:spPr>
          <a:xfrm>
            <a:off x="979897" y="1593707"/>
            <a:ext cx="10373903" cy="4899168"/>
          </a:xfrm>
          <a:prstGeom prst="rect">
            <a:avLst/>
          </a:prstGeom>
        </p:spPr>
      </p:pic>
    </p:spTree>
    <p:extLst>
      <p:ext uri="{BB962C8B-B14F-4D97-AF65-F5344CB8AC3E}">
        <p14:creationId xmlns:p14="http://schemas.microsoft.com/office/powerpoint/2010/main" val="1795716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630BE-16A3-E4C6-0129-34187C6A7E52}"/>
              </a:ext>
            </a:extLst>
          </p:cNvPr>
          <p:cNvSpPr>
            <a:spLocks noGrp="1"/>
          </p:cNvSpPr>
          <p:nvPr>
            <p:ph type="title"/>
          </p:nvPr>
        </p:nvSpPr>
        <p:spPr/>
        <p:txBody>
          <a:bodyPr>
            <a:noAutofit/>
          </a:bodyPr>
          <a:lstStyle/>
          <a:p>
            <a:r>
              <a:rPr lang="en-US" sz="3600" dirty="0"/>
              <a:t>Survival data for each sample from Pan-Cancer Clinical Data Resource (Liu et al. 2018)</a:t>
            </a:r>
          </a:p>
        </p:txBody>
      </p:sp>
      <p:sp>
        <p:nvSpPr>
          <p:cNvPr id="3" name="Content Placeholder 2">
            <a:extLst>
              <a:ext uri="{FF2B5EF4-FFF2-40B4-BE49-F238E27FC236}">
                <a16:creationId xmlns:a16="http://schemas.microsoft.com/office/drawing/2014/main" id="{E5CCF4A6-A590-EC09-93FE-FE5B9930D307}"/>
              </a:ext>
            </a:extLst>
          </p:cNvPr>
          <p:cNvSpPr>
            <a:spLocks noGrp="1"/>
          </p:cNvSpPr>
          <p:nvPr>
            <p:ph idx="1"/>
          </p:nvPr>
        </p:nvSpPr>
        <p:spPr>
          <a:xfrm>
            <a:off x="5593975" y="1185333"/>
            <a:ext cx="6403291" cy="5091642"/>
          </a:xfrm>
        </p:spPr>
        <p:txBody>
          <a:bodyPr>
            <a:normAutofit fontScale="85000" lnSpcReduction="20000"/>
          </a:bodyPr>
          <a:lstStyle/>
          <a:p>
            <a:r>
              <a:rPr lang="en-US" b="1" dirty="0"/>
              <a:t>Overall survival </a:t>
            </a:r>
            <a:r>
              <a:rPr lang="en-US" dirty="0"/>
              <a:t>(OS): the period from the date of diagnosis until the date of death from any cause</a:t>
            </a:r>
          </a:p>
          <a:p>
            <a:pPr lvl="1"/>
            <a:r>
              <a:rPr lang="en-US" dirty="0"/>
              <a:t>Requires long follow ups not available for all TCGA samples</a:t>
            </a:r>
          </a:p>
          <a:p>
            <a:r>
              <a:rPr lang="en-US" b="1" dirty="0"/>
              <a:t>Disease-specific survival </a:t>
            </a:r>
            <a:r>
              <a:rPr lang="en-US" dirty="0"/>
              <a:t>(DSS): death from the diagnosed cancer type</a:t>
            </a:r>
          </a:p>
          <a:p>
            <a:pPr lvl="1"/>
            <a:r>
              <a:rPr lang="en-US" dirty="0"/>
              <a:t>Avoids counting deaths that are not due to the cancer</a:t>
            </a:r>
          </a:p>
          <a:p>
            <a:r>
              <a:rPr lang="en-US" b="1" dirty="0"/>
              <a:t>Progression-free interval</a:t>
            </a:r>
            <a:r>
              <a:rPr lang="en-US" dirty="0"/>
              <a:t>: the period from the date of diagnosis until the date of the first occurrence of a new tumor event (NTE)</a:t>
            </a:r>
          </a:p>
          <a:p>
            <a:r>
              <a:rPr lang="en-US" b="1" dirty="0"/>
              <a:t>Disease-free interval</a:t>
            </a:r>
            <a:r>
              <a:rPr lang="en-US" dirty="0"/>
              <a:t>: the period from the date of diagnosis until the date of the first new tumor progression event subsequent to the determination of a patient’s disease-free status after their initial diagnosis and treatment</a:t>
            </a:r>
          </a:p>
        </p:txBody>
      </p:sp>
      <p:pic>
        <p:nvPicPr>
          <p:cNvPr id="4" name="Picture 3">
            <a:extLst>
              <a:ext uri="{FF2B5EF4-FFF2-40B4-BE49-F238E27FC236}">
                <a16:creationId xmlns:a16="http://schemas.microsoft.com/office/drawing/2014/main" id="{C8B1A73D-4E85-0FC7-3D1A-1E21F8F020B4}"/>
              </a:ext>
            </a:extLst>
          </p:cNvPr>
          <p:cNvPicPr>
            <a:picLocks noChangeAspect="1"/>
          </p:cNvPicPr>
          <p:nvPr/>
        </p:nvPicPr>
        <p:blipFill>
          <a:blip r:embed="rId3"/>
          <a:stretch>
            <a:fillRect/>
          </a:stretch>
        </p:blipFill>
        <p:spPr>
          <a:xfrm>
            <a:off x="194733" y="1205305"/>
            <a:ext cx="4920192" cy="4971658"/>
          </a:xfrm>
          <a:prstGeom prst="rect">
            <a:avLst/>
          </a:prstGeom>
        </p:spPr>
      </p:pic>
      <p:sp>
        <p:nvSpPr>
          <p:cNvPr id="5" name="TextBox 4">
            <a:extLst>
              <a:ext uri="{FF2B5EF4-FFF2-40B4-BE49-F238E27FC236}">
                <a16:creationId xmlns:a16="http://schemas.microsoft.com/office/drawing/2014/main" id="{5E95CCFC-F5FC-B569-EF70-26C5A9CC511F}"/>
              </a:ext>
            </a:extLst>
          </p:cNvPr>
          <p:cNvSpPr txBox="1"/>
          <p:nvPr/>
        </p:nvSpPr>
        <p:spPr>
          <a:xfrm>
            <a:off x="425513" y="6286500"/>
            <a:ext cx="11400237" cy="369332"/>
          </a:xfrm>
          <a:prstGeom prst="rect">
            <a:avLst/>
          </a:prstGeom>
          <a:noFill/>
        </p:spPr>
        <p:txBody>
          <a:bodyPr wrap="none" rtlCol="0">
            <a:spAutoFit/>
          </a:bodyPr>
          <a:lstStyle/>
          <a:p>
            <a:r>
              <a:rPr lang="en-US" dirty="0">
                <a:solidFill>
                  <a:schemeClr val="accent2"/>
                </a:solidFill>
              </a:rPr>
              <a:t>If you want to use this survival data, look at the paper to determine which metric can be used for your cancer type!</a:t>
            </a:r>
          </a:p>
        </p:txBody>
      </p:sp>
      <p:sp>
        <p:nvSpPr>
          <p:cNvPr id="7" name="TextBox 6">
            <a:extLst>
              <a:ext uri="{FF2B5EF4-FFF2-40B4-BE49-F238E27FC236}">
                <a16:creationId xmlns:a16="http://schemas.microsoft.com/office/drawing/2014/main" id="{31EF4B45-C40B-BC98-A371-1401703BA0C9}"/>
              </a:ext>
            </a:extLst>
          </p:cNvPr>
          <p:cNvSpPr txBox="1"/>
          <p:nvPr/>
        </p:nvSpPr>
        <p:spPr>
          <a:xfrm>
            <a:off x="7271807" y="5978723"/>
            <a:ext cx="4979459" cy="307777"/>
          </a:xfrm>
          <a:prstGeom prst="rect">
            <a:avLst/>
          </a:prstGeom>
          <a:noFill/>
        </p:spPr>
        <p:txBody>
          <a:bodyPr wrap="square">
            <a:spAutoFit/>
          </a:bodyPr>
          <a:lstStyle/>
          <a:p>
            <a:r>
              <a:rPr lang="en-US" sz="1400" dirty="0">
                <a:effectLst/>
                <a:latin typeface="AdvPSHN"/>
              </a:rPr>
              <a:t>“Definitions and derivation of clinical survival outcome endpoints” </a:t>
            </a:r>
            <a:endParaRPr lang="en-US" sz="1400" dirty="0"/>
          </a:p>
        </p:txBody>
      </p:sp>
    </p:spTree>
    <p:extLst>
      <p:ext uri="{BB962C8B-B14F-4D97-AF65-F5344CB8AC3E}">
        <p14:creationId xmlns:p14="http://schemas.microsoft.com/office/powerpoint/2010/main" val="3047347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D6EB3-68B9-D58E-8D17-5DC81A70F857}"/>
              </a:ext>
            </a:extLst>
          </p:cNvPr>
          <p:cNvSpPr>
            <a:spLocks noGrp="1"/>
          </p:cNvSpPr>
          <p:nvPr>
            <p:ph type="title"/>
          </p:nvPr>
        </p:nvSpPr>
        <p:spPr/>
        <p:txBody>
          <a:bodyPr/>
          <a:lstStyle/>
          <a:p>
            <a:r>
              <a:rPr lang="en-US" dirty="0"/>
              <a:t>Using </a:t>
            </a:r>
            <a:r>
              <a:rPr lang="en-US" b="1" dirty="0"/>
              <a:t>pandas</a:t>
            </a:r>
            <a:r>
              <a:rPr lang="en-US" dirty="0"/>
              <a:t> to explore a dataset</a:t>
            </a:r>
          </a:p>
        </p:txBody>
      </p:sp>
      <p:sp>
        <p:nvSpPr>
          <p:cNvPr id="3" name="Content Placeholder 2">
            <a:extLst>
              <a:ext uri="{FF2B5EF4-FFF2-40B4-BE49-F238E27FC236}">
                <a16:creationId xmlns:a16="http://schemas.microsoft.com/office/drawing/2014/main" id="{F7D4594D-3D06-0B9D-0C21-90388983443F}"/>
              </a:ext>
            </a:extLst>
          </p:cNvPr>
          <p:cNvSpPr>
            <a:spLocks noGrp="1"/>
          </p:cNvSpPr>
          <p:nvPr>
            <p:ph idx="1"/>
          </p:nvPr>
        </p:nvSpPr>
        <p:spPr/>
        <p:txBody>
          <a:bodyPr/>
          <a:lstStyle/>
          <a:p>
            <a:pPr>
              <a:buFontTx/>
              <a:buChar char="-"/>
            </a:pPr>
            <a:r>
              <a:rPr lang="en-US" dirty="0"/>
              <a:t>See </a:t>
            </a:r>
            <a:r>
              <a:rPr lang="en-US" dirty="0" err="1">
                <a:solidFill>
                  <a:schemeClr val="accent2"/>
                </a:solidFill>
              </a:rPr>
              <a:t>example_EDA.py</a:t>
            </a:r>
            <a:r>
              <a:rPr lang="en-US" dirty="0">
                <a:solidFill>
                  <a:schemeClr val="accent2"/>
                </a:solidFill>
              </a:rPr>
              <a:t> </a:t>
            </a:r>
            <a:r>
              <a:rPr lang="en-US" dirty="0"/>
              <a:t>file for example </a:t>
            </a:r>
            <a:r>
              <a:rPr lang="en-US" b="1" dirty="0"/>
              <a:t>exploratory data analysis</a:t>
            </a:r>
          </a:p>
          <a:p>
            <a:pPr>
              <a:buFontTx/>
              <a:buChar char="-"/>
            </a:pPr>
            <a:r>
              <a:rPr lang="en-US" dirty="0"/>
              <a:t>What data is missing in the dataset or metadata?</a:t>
            </a:r>
          </a:p>
          <a:p>
            <a:pPr>
              <a:buFontTx/>
              <a:buChar char="-"/>
            </a:pPr>
            <a:r>
              <a:rPr lang="en-US" dirty="0"/>
              <a:t>What is the minimum log(TPM+1) value? The maximum in the dataset?</a:t>
            </a:r>
          </a:p>
          <a:p>
            <a:pPr>
              <a:buFontTx/>
              <a:buChar char="-"/>
            </a:pPr>
            <a:r>
              <a:rPr lang="en-US" dirty="0"/>
              <a:t>What is the average expression across all genes?</a:t>
            </a:r>
          </a:p>
          <a:p>
            <a:pPr>
              <a:buFontTx/>
              <a:buChar char="-"/>
            </a:pPr>
            <a:r>
              <a:rPr lang="en-US" dirty="0"/>
              <a:t>Can you find the genes with the highest average expression?</a:t>
            </a:r>
          </a:p>
          <a:p>
            <a:pPr>
              <a:buFontTx/>
              <a:buChar char="-"/>
            </a:pPr>
            <a:r>
              <a:rPr lang="en-US" dirty="0"/>
              <a:t>Can you make a scatterplot comparing the expression of two genes of interest?</a:t>
            </a:r>
          </a:p>
        </p:txBody>
      </p:sp>
      <p:sp>
        <p:nvSpPr>
          <p:cNvPr id="4" name="TextBox 3">
            <a:extLst>
              <a:ext uri="{FF2B5EF4-FFF2-40B4-BE49-F238E27FC236}">
                <a16:creationId xmlns:a16="http://schemas.microsoft.com/office/drawing/2014/main" id="{09AFF2D8-75EB-2239-3A05-62A45589D2DD}"/>
              </a:ext>
            </a:extLst>
          </p:cNvPr>
          <p:cNvSpPr txBox="1"/>
          <p:nvPr/>
        </p:nvSpPr>
        <p:spPr>
          <a:xfrm>
            <a:off x="2244551" y="5019675"/>
            <a:ext cx="7643631" cy="923330"/>
          </a:xfrm>
          <a:prstGeom prst="rect">
            <a:avLst/>
          </a:prstGeom>
          <a:noFill/>
        </p:spPr>
        <p:txBody>
          <a:bodyPr wrap="none" rtlCol="0">
            <a:spAutoFit/>
          </a:bodyPr>
          <a:lstStyle/>
          <a:p>
            <a:pPr algn="ctr"/>
            <a:r>
              <a:rPr lang="en-US" dirty="0"/>
              <a:t>NOTE: FOCUS YOUR ANALYSIS ON THE </a:t>
            </a:r>
            <a:r>
              <a:rPr lang="en-US" dirty="0">
                <a:solidFill>
                  <a:schemeClr val="accent6"/>
                </a:solidFill>
              </a:rPr>
              <a:t>TRAINING</a:t>
            </a:r>
            <a:r>
              <a:rPr lang="en-US" dirty="0"/>
              <a:t> DATA!!</a:t>
            </a:r>
          </a:p>
          <a:p>
            <a:pPr algn="ctr"/>
            <a:r>
              <a:rPr lang="en-US" i="1" dirty="0"/>
              <a:t>WE WILL NOT NEED THE VALIDATION DATA UNTIL WE BUILD AN ML MODEL</a:t>
            </a:r>
          </a:p>
          <a:p>
            <a:pPr algn="ctr"/>
            <a:r>
              <a:rPr lang="en-US" i="1" dirty="0"/>
              <a:t>WE WILL NOT NEED THE TEST DATA UNTIL EVALUATION OF THE MODEL</a:t>
            </a:r>
          </a:p>
        </p:txBody>
      </p:sp>
    </p:spTree>
    <p:extLst>
      <p:ext uri="{BB962C8B-B14F-4D97-AF65-F5344CB8AC3E}">
        <p14:creationId xmlns:p14="http://schemas.microsoft.com/office/powerpoint/2010/main" val="791541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BEC91-3921-3903-048A-3E57124072C9}"/>
              </a:ext>
            </a:extLst>
          </p:cNvPr>
          <p:cNvSpPr>
            <a:spLocks noGrp="1"/>
          </p:cNvSpPr>
          <p:nvPr>
            <p:ph type="title"/>
          </p:nvPr>
        </p:nvSpPr>
        <p:spPr/>
        <p:txBody>
          <a:bodyPr/>
          <a:lstStyle/>
          <a:p>
            <a:r>
              <a:rPr lang="en-US" dirty="0"/>
              <a:t>Homework	</a:t>
            </a:r>
          </a:p>
        </p:txBody>
      </p:sp>
      <p:sp>
        <p:nvSpPr>
          <p:cNvPr id="3" name="Content Placeholder 2">
            <a:extLst>
              <a:ext uri="{FF2B5EF4-FFF2-40B4-BE49-F238E27FC236}">
                <a16:creationId xmlns:a16="http://schemas.microsoft.com/office/drawing/2014/main" id="{61569142-1292-632B-2204-492602D50090}"/>
              </a:ext>
            </a:extLst>
          </p:cNvPr>
          <p:cNvSpPr>
            <a:spLocks noGrp="1"/>
          </p:cNvSpPr>
          <p:nvPr>
            <p:ph idx="1"/>
          </p:nvPr>
        </p:nvSpPr>
        <p:spPr/>
        <p:txBody>
          <a:bodyPr>
            <a:normAutofit/>
          </a:bodyPr>
          <a:lstStyle/>
          <a:p>
            <a:r>
              <a:rPr lang="en-US" b="1" dirty="0">
                <a:effectLst/>
              </a:rPr>
              <a:t>Due tomorrow 11:59pm:</a:t>
            </a:r>
            <a:r>
              <a:rPr lang="en-US" dirty="0"/>
              <a:t> </a:t>
            </a:r>
            <a:r>
              <a:rPr lang="en-US" dirty="0" err="1"/>
              <a:t>Jupyter</a:t>
            </a:r>
            <a:r>
              <a:rPr lang="en-US" dirty="0"/>
              <a:t> notebook check-in</a:t>
            </a:r>
          </a:p>
          <a:p>
            <a:pPr lvl="1"/>
            <a:r>
              <a:rPr lang="en-US" b="1" dirty="0"/>
              <a:t>D</a:t>
            </a:r>
            <a:r>
              <a:rPr lang="en-US" b="1" dirty="0">
                <a:effectLst/>
              </a:rPr>
              <a:t>isease background </a:t>
            </a:r>
            <a:r>
              <a:rPr lang="en-US" dirty="0"/>
              <a:t>(including </a:t>
            </a:r>
            <a:r>
              <a:rPr lang="en-US" b="1" dirty="0"/>
              <a:t>hallmark</a:t>
            </a:r>
            <a:r>
              <a:rPr lang="en-US" dirty="0"/>
              <a:t> chosen and </a:t>
            </a:r>
            <a:r>
              <a:rPr lang="en-US" b="1" dirty="0"/>
              <a:t>cancer type chosen</a:t>
            </a:r>
            <a:r>
              <a:rPr lang="en-US" dirty="0"/>
              <a:t>)</a:t>
            </a:r>
          </a:p>
          <a:p>
            <a:pPr lvl="1"/>
            <a:r>
              <a:rPr lang="en-US" b="1" dirty="0"/>
              <a:t>D</a:t>
            </a:r>
            <a:r>
              <a:rPr lang="en-US" b="1" dirty="0">
                <a:effectLst/>
              </a:rPr>
              <a:t>ataset </a:t>
            </a:r>
            <a:r>
              <a:rPr lang="en-US" dirty="0"/>
              <a:t>background</a:t>
            </a:r>
          </a:p>
          <a:p>
            <a:pPr lvl="2"/>
            <a:r>
              <a:rPr lang="en-US" dirty="0"/>
              <a:t>You should have information about what </a:t>
            </a:r>
            <a:r>
              <a:rPr lang="en-US" b="1" dirty="0"/>
              <a:t>genes </a:t>
            </a:r>
            <a:r>
              <a:rPr lang="en-US" dirty="0"/>
              <a:t>you will be looking at</a:t>
            </a:r>
          </a:p>
          <a:p>
            <a:pPr lvl="2"/>
            <a:r>
              <a:rPr lang="en-US" dirty="0"/>
              <a:t>For machine learning to “work well,” we want a good number of “features” (genes)</a:t>
            </a:r>
          </a:p>
          <a:p>
            <a:pPr lvl="2"/>
            <a:r>
              <a:rPr lang="en-US" dirty="0"/>
              <a:t>You should ensure that the gene/gene set you chose is actually in the dataset! Sometimes protein and gene names are different, so you may need to look for a few different names</a:t>
            </a:r>
          </a:p>
          <a:p>
            <a:pPr lvl="2"/>
            <a:r>
              <a:rPr lang="en-US" dirty="0"/>
              <a:t>Answer some of the exploratory data analysis questions as you write about the data. </a:t>
            </a:r>
          </a:p>
          <a:p>
            <a:pPr lvl="1"/>
            <a:r>
              <a:rPr lang="en-US" dirty="0">
                <a:effectLst/>
              </a:rPr>
              <a:t>Preliminary</a:t>
            </a:r>
            <a:r>
              <a:rPr lang="en-US" b="1" dirty="0">
                <a:effectLst/>
              </a:rPr>
              <a:t> question you’d like to answer</a:t>
            </a:r>
          </a:p>
          <a:p>
            <a:r>
              <a:rPr lang="en-US" b="1" dirty="0">
                <a:effectLst/>
              </a:rPr>
              <a:t>Due 4/14 (by next class): </a:t>
            </a:r>
            <a:r>
              <a:rPr lang="en-US" dirty="0"/>
              <a:t>Andrew Ng videos (intro level) and comprehension quiz</a:t>
            </a:r>
          </a:p>
          <a:p>
            <a:pPr lvl="1"/>
            <a:r>
              <a:rPr lang="en-US" dirty="0"/>
              <a:t>These intro videos give overviews of supervised and unsupervised learning methods so we can hit the ground running next class!</a:t>
            </a:r>
          </a:p>
        </p:txBody>
      </p:sp>
    </p:spTree>
    <p:extLst>
      <p:ext uri="{BB962C8B-B14F-4D97-AF65-F5344CB8AC3E}">
        <p14:creationId xmlns:p14="http://schemas.microsoft.com/office/powerpoint/2010/main" val="423679227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1402</TotalTime>
  <Words>2229</Words>
  <Application>Microsoft Macintosh PowerPoint</Application>
  <PresentationFormat>Widescreen</PresentationFormat>
  <Paragraphs>221</Paragraphs>
  <Slides>20</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AdvPSHN</vt:lpstr>
      <vt:lpstr>Aptos</vt:lpstr>
      <vt:lpstr>Aptos Display</vt:lpstr>
      <vt:lpstr>Arial</vt:lpstr>
      <vt:lpstr>Calibri</vt:lpstr>
      <vt:lpstr>Cambria Math</vt:lpstr>
      <vt:lpstr>Helvetica</vt:lpstr>
      <vt:lpstr>Open Sans</vt:lpstr>
      <vt:lpstr>1_Office Theme</vt:lpstr>
      <vt:lpstr>Module 4  Lecture 2  Introduction to RNA sequencing data</vt:lpstr>
      <vt:lpstr>Exploring the hallmarks: everything is connected!</vt:lpstr>
      <vt:lpstr>In class discussion</vt:lpstr>
      <vt:lpstr>Tumor staging (clinical data)</vt:lpstr>
      <vt:lpstr>Treatment options</vt:lpstr>
      <vt:lpstr>Preview of what’s coming… how do we know which rules are broken in different cancers?</vt:lpstr>
      <vt:lpstr>Deciding on a project goal: choices to make!</vt:lpstr>
      <vt:lpstr>Learning Objectives for Module 3: Cancer</vt:lpstr>
      <vt:lpstr>Getting the data</vt:lpstr>
      <vt:lpstr>How mutations can affect gene expression</vt:lpstr>
      <vt:lpstr>A brief overview of RNA sequencing</vt:lpstr>
      <vt:lpstr>Sequencing DNA</vt:lpstr>
      <vt:lpstr>Sanger sequencing &amp; automated Sanger sequencing</vt:lpstr>
      <vt:lpstr>From raw sequencing reads to “gene counts”</vt:lpstr>
      <vt:lpstr>Dataset and metadata</vt:lpstr>
      <vt:lpstr>Data: genes X samples, log2(TPM+1)</vt:lpstr>
      <vt:lpstr>Metadata: tumor samples X features</vt:lpstr>
      <vt:lpstr>Survival data for each sample from Pan-Cancer Clinical Data Resource (Liu et al. 2018)</vt:lpstr>
      <vt:lpstr>Using pandas to explore a dataset</vt:lpstr>
      <vt:lpstr>Homework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 Cancer</dc:title>
  <dc:creator>Microsoft Office User</dc:creator>
  <cp:lastModifiedBy>Microsoft Office User</cp:lastModifiedBy>
  <cp:revision>162</cp:revision>
  <dcterms:created xsi:type="dcterms:W3CDTF">2025-10-13T17:07:27Z</dcterms:created>
  <dcterms:modified xsi:type="dcterms:W3CDTF">2026-04-09T17:57:22Z</dcterms:modified>
</cp:coreProperties>
</file>