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8"/>
  </p:notesMasterIdLst>
  <p:sldIdLst>
    <p:sldId id="384" r:id="rId2"/>
    <p:sldId id="2147140266" r:id="rId3"/>
    <p:sldId id="386" r:id="rId4"/>
    <p:sldId id="2147140265" r:id="rId5"/>
    <p:sldId id="378" r:id="rId6"/>
    <p:sldId id="391" r:id="rId7"/>
    <p:sldId id="2147140250" r:id="rId8"/>
    <p:sldId id="2147140251" r:id="rId9"/>
    <p:sldId id="263" r:id="rId10"/>
    <p:sldId id="2147140256" r:id="rId11"/>
    <p:sldId id="2147140254" r:id="rId12"/>
    <p:sldId id="2147140255" r:id="rId13"/>
    <p:sldId id="394" r:id="rId14"/>
    <p:sldId id="262" r:id="rId15"/>
    <p:sldId id="390" r:id="rId16"/>
    <p:sldId id="2147140257" r:id="rId17"/>
    <p:sldId id="2147140258" r:id="rId18"/>
    <p:sldId id="2147140262" r:id="rId19"/>
    <p:sldId id="2147140259" r:id="rId20"/>
    <p:sldId id="2147140260" r:id="rId21"/>
    <p:sldId id="2147140263" r:id="rId22"/>
    <p:sldId id="2147140252" r:id="rId23"/>
    <p:sldId id="393" r:id="rId24"/>
    <p:sldId id="2147140249" r:id="rId25"/>
    <p:sldId id="2147140264" r:id="rId26"/>
    <p:sldId id="38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7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113"/>
    <p:restoredTop sz="85170"/>
  </p:normalViewPr>
  <p:slideViewPr>
    <p:cSldViewPr snapToGrid="0">
      <p:cViewPr varScale="1">
        <p:scale>
          <a:sx n="104" d="100"/>
          <a:sy n="104" d="100"/>
        </p:scale>
        <p:origin x="194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1C103-1834-A643-AA44-57D5BC6D3D43}" type="datetimeFigureOut">
              <a:rPr lang="en-US" smtClean="0"/>
              <a:t>4/8/26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DFA75E-F909-B648-8039-B89F82847968}" type="slidenum">
              <a:rPr lang="en-US" smtClean="0"/>
              <a:t>‹#›</a:t>
            </a:fld>
            <a:endParaRPr lang="en-US"/>
          </a:p>
        </p:txBody>
      </p:sp>
    </p:spTree>
    <p:extLst>
      <p:ext uri="{BB962C8B-B14F-4D97-AF65-F5344CB8AC3E}">
        <p14:creationId xmlns:p14="http://schemas.microsoft.com/office/powerpoint/2010/main" val="1345923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2</a:t>
            </a:fld>
            <a:endParaRPr lang="en-US"/>
          </a:p>
        </p:txBody>
      </p:sp>
    </p:spTree>
    <p:extLst>
      <p:ext uri="{BB962C8B-B14F-4D97-AF65-F5344CB8AC3E}">
        <p14:creationId xmlns:p14="http://schemas.microsoft.com/office/powerpoint/2010/main" val="3019327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5</a:t>
            </a:fld>
            <a:endParaRPr lang="en-US"/>
          </a:p>
        </p:txBody>
      </p:sp>
    </p:spTree>
    <p:extLst>
      <p:ext uri="{BB962C8B-B14F-4D97-AF65-F5344CB8AC3E}">
        <p14:creationId xmlns:p14="http://schemas.microsoft.com/office/powerpoint/2010/main" val="3619271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Stem cells are NORMAL and NECESSARY during development and tissue repair </a:t>
            </a:r>
          </a:p>
          <a:p>
            <a:r>
              <a:rPr lang="en-US" dirty="0"/>
              <a:t>The problem: Adult cells should NOT return to stem-like behavior</a:t>
            </a:r>
          </a:p>
          <a:p>
            <a:r>
              <a:rPr lang="en-US" dirty="0"/>
              <a:t> Preview: The hallmarks of cancer are essentially hallmarks of inappropriate stem cell behavior in differentiated tissues </a:t>
            </a:r>
          </a:p>
          <a:p>
            <a:r>
              <a:rPr lang="en-US" dirty="0"/>
              <a:t>This explains why cancer cells often look "less differentiated" under the microscope—they've lost their specialized appearance</a:t>
            </a:r>
          </a:p>
        </p:txBody>
      </p:sp>
      <p:sp>
        <p:nvSpPr>
          <p:cNvPr id="4" name="Slide Number Placeholder 3"/>
          <p:cNvSpPr>
            <a:spLocks noGrp="1"/>
          </p:cNvSpPr>
          <p:nvPr>
            <p:ph type="sldNum" sz="quarter" idx="5"/>
          </p:nvPr>
        </p:nvSpPr>
        <p:spPr/>
        <p:txBody>
          <a:bodyPr/>
          <a:lstStyle/>
          <a:p>
            <a:fld id="{3FDFA75E-F909-B648-8039-B89F82847968}" type="slidenum">
              <a:rPr lang="en-US" smtClean="0"/>
              <a:t>7</a:t>
            </a:fld>
            <a:endParaRPr lang="en-US"/>
          </a:p>
        </p:txBody>
      </p:sp>
    </p:spTree>
    <p:extLst>
      <p:ext uri="{BB962C8B-B14F-4D97-AF65-F5344CB8AC3E}">
        <p14:creationId xmlns:p14="http://schemas.microsoft.com/office/powerpoint/2010/main" val="3938025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billion bp = 1 Gb data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Lifetime divisions = retyping the works of Shakespeare 10 quadrillion times </a:t>
            </a:r>
          </a:p>
          <a:p>
            <a:endParaRPr lang="en-US" dirty="0"/>
          </a:p>
        </p:txBody>
      </p:sp>
      <p:sp>
        <p:nvSpPr>
          <p:cNvPr id="4" name="Slide Number Placeholder 3"/>
          <p:cNvSpPr>
            <a:spLocks noGrp="1"/>
          </p:cNvSpPr>
          <p:nvPr>
            <p:ph type="sldNum" sz="quarter" idx="5"/>
          </p:nvPr>
        </p:nvSpPr>
        <p:spPr/>
        <p:txBody>
          <a:bodyPr/>
          <a:lstStyle/>
          <a:p>
            <a:fld id="{AA501A45-AA3F-D343-9B29-1249DB618074}" type="slidenum">
              <a:rPr lang="en-US" smtClean="0"/>
              <a:t>9</a:t>
            </a:fld>
            <a:endParaRPr lang="en-US"/>
          </a:p>
        </p:txBody>
      </p:sp>
    </p:spTree>
    <p:extLst>
      <p:ext uri="{BB962C8B-B14F-4D97-AF65-F5344CB8AC3E}">
        <p14:creationId xmlns:p14="http://schemas.microsoft.com/office/powerpoint/2010/main" val="3575500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error in 10^9 v a single typo in 1000 encyclopedia volumes; most typists have one error per 300 keystrokes  </a:t>
            </a:r>
            <a:r>
              <a:rPr lang="en-US" dirty="0">
                <a:sym typeface="Wingdings" pitchFamily="2" charset="2"/>
              </a:rPr>
              <a:t> </a:t>
            </a:r>
            <a:r>
              <a:rPr lang="en-US" dirty="0"/>
              <a:t>DNA replication sits between a supercomputer and perfection</a:t>
            </a:r>
          </a:p>
          <a:p>
            <a:r>
              <a:rPr lang="en-US" dirty="0"/>
              <a:t>1-3 mutations per cell division = a single type in a city’s worth of books</a:t>
            </a:r>
          </a:p>
          <a:p>
            <a:r>
              <a:rPr lang="en-US" dirty="0"/>
              <a:t>1 error per 10 5-10 7 before proofreading </a:t>
            </a:r>
          </a:p>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10</a:t>
            </a:fld>
            <a:endParaRPr lang="en-US"/>
          </a:p>
        </p:txBody>
      </p:sp>
    </p:spTree>
    <p:extLst>
      <p:ext uri="{BB962C8B-B14F-4D97-AF65-F5344CB8AC3E}">
        <p14:creationId xmlns:p14="http://schemas.microsoft.com/office/powerpoint/2010/main" val="3690907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Humans have </a:t>
            </a:r>
            <a:r>
              <a:rPr lang="en-US" b="1" dirty="0"/>
              <a:t>~20,000 protein-coding genes</a:t>
            </a:r>
            <a:r>
              <a:rPr lang="en-US" dirty="0"/>
              <a:t>.</a:t>
            </a:r>
          </a:p>
          <a:p>
            <a:endParaRPr lang="en-US" dirty="0"/>
          </a:p>
          <a:p>
            <a:r>
              <a:rPr lang="en-US" dirty="0"/>
              <a:t>According to the latest </a:t>
            </a:r>
            <a:r>
              <a:rPr lang="en-US" b="1" dirty="0"/>
              <a:t>COSMIC Cancer Gene Census (v97, 2024)</a:t>
            </a:r>
            <a:r>
              <a:rPr lang="en-US" dirty="0"/>
              <a:t>:</a:t>
            </a:r>
          </a:p>
          <a:p>
            <a:pPr>
              <a:buFont typeface="Arial" panose="020B0604020202020204" pitchFamily="34" charset="0"/>
              <a:buChar char="•"/>
            </a:pPr>
            <a:r>
              <a:rPr lang="en-US" b="1" dirty="0"/>
              <a:t>~723 genes</a:t>
            </a:r>
            <a:r>
              <a:rPr lang="en-US" dirty="0"/>
              <a:t> are listed as having evidence for a role in cancer.</a:t>
            </a:r>
          </a:p>
          <a:p>
            <a:pPr marL="742950" lvl="1" indent="-285750">
              <a:buFont typeface="Arial" panose="020B0604020202020204" pitchFamily="34" charset="0"/>
              <a:buChar char="•"/>
            </a:pPr>
            <a:r>
              <a:rPr lang="en-US" b="1" dirty="0"/>
              <a:t>~250–300</a:t>
            </a:r>
            <a:r>
              <a:rPr lang="en-US" dirty="0"/>
              <a:t> are </a:t>
            </a:r>
            <a:r>
              <a:rPr lang="en-US" b="1" dirty="0"/>
              <a:t>tumor suppressor genes (TSGs)</a:t>
            </a:r>
            <a:r>
              <a:rPr lang="en-US" dirty="0"/>
              <a:t>.</a:t>
            </a:r>
          </a:p>
          <a:p>
            <a:pPr marL="742950" lvl="1" indent="-285750">
              <a:buFont typeface="Arial" panose="020B0604020202020204" pitchFamily="34" charset="0"/>
              <a:buChar char="•"/>
            </a:pPr>
            <a:r>
              <a:rPr lang="en-US" b="1" dirty="0"/>
              <a:t>~100–150</a:t>
            </a:r>
            <a:r>
              <a:rPr lang="en-US" dirty="0"/>
              <a:t> are </a:t>
            </a:r>
            <a:r>
              <a:rPr lang="en-US" b="1" dirty="0"/>
              <a:t>oncogenes</a:t>
            </a:r>
            <a:r>
              <a:rPr lang="en-US" dirty="0"/>
              <a:t>.</a:t>
            </a:r>
          </a:p>
          <a:p>
            <a:pPr marL="742950" lvl="1" indent="-285750">
              <a:buFont typeface="Arial" panose="020B0604020202020204" pitchFamily="34" charset="0"/>
              <a:buChar char="•"/>
            </a:pPr>
            <a:r>
              <a:rPr lang="en-US" dirty="0"/>
              <a:t>The remainder have </a:t>
            </a:r>
            <a:r>
              <a:rPr lang="en-US" b="1" dirty="0"/>
              <a:t>dual or context-dependent</a:t>
            </a:r>
            <a:r>
              <a:rPr lang="en-US" dirty="0"/>
              <a:t> roles (they can act as either depending on mutation type or tissue).</a:t>
            </a:r>
          </a:p>
          <a:p>
            <a:r>
              <a:rPr lang="en-US" dirty="0"/>
              <a:t>So:</a:t>
            </a:r>
          </a:p>
          <a:p>
            <a:r>
              <a:rPr lang="en-US" dirty="0"/>
              <a:t>🧩 Only about </a:t>
            </a:r>
            <a:r>
              <a:rPr lang="en-US" b="1" dirty="0"/>
              <a:t>3–4% of all human genes</a:t>
            </a:r>
            <a:r>
              <a:rPr lang="en-US" dirty="0"/>
              <a:t> are currently known to be oncogenes or tumor suppressors.</a:t>
            </a:r>
          </a:p>
          <a:p>
            <a:endParaRPr lang="en-US" dirty="0"/>
          </a:p>
          <a:p>
            <a:r>
              <a:rPr lang="en-US" dirty="0"/>
              <a:t>Every gene is a page in a 20,000-page manual.</a:t>
            </a:r>
          </a:p>
          <a:p>
            <a:r>
              <a:rPr lang="en-US" dirty="0"/>
              <a:t>Only ~700 pages are about “safety systems” and “growth controls.”</a:t>
            </a:r>
          </a:p>
          <a:p>
            <a:r>
              <a:rPr lang="en-US" dirty="0"/>
              <a:t>Cancer happens when </a:t>
            </a:r>
            <a:r>
              <a:rPr lang="en-US" b="1" dirty="0"/>
              <a:t>just a few sentences</a:t>
            </a:r>
            <a:r>
              <a:rPr lang="en-US" dirty="0"/>
              <a:t> (driver mutations) on those pages get rewritten — out of </a:t>
            </a:r>
            <a:r>
              <a:rPr lang="en-US" b="1" dirty="0"/>
              <a:t>millions of total typos</a:t>
            </a:r>
            <a:r>
              <a:rPr lang="en-US" dirty="0"/>
              <a:t> (passenger mutations).</a:t>
            </a:r>
          </a:p>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13</a:t>
            </a:fld>
            <a:endParaRPr lang="en-US"/>
          </a:p>
        </p:txBody>
      </p:sp>
    </p:spTree>
    <p:extLst>
      <p:ext uri="{BB962C8B-B14F-4D97-AF65-F5344CB8AC3E}">
        <p14:creationId xmlns:p14="http://schemas.microsoft.com/office/powerpoint/2010/main" val="3968778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Cancer is a HUGE topic and we can only touch on a tiny piece of it</a:t>
            </a:r>
          </a:p>
        </p:txBody>
      </p:sp>
      <p:sp>
        <p:nvSpPr>
          <p:cNvPr id="4" name="Slide Number Placeholder 3"/>
          <p:cNvSpPr>
            <a:spLocks noGrp="1"/>
          </p:cNvSpPr>
          <p:nvPr>
            <p:ph type="sldNum" sz="quarter" idx="5"/>
          </p:nvPr>
        </p:nvSpPr>
        <p:spPr/>
        <p:txBody>
          <a:bodyPr/>
          <a:lstStyle/>
          <a:p>
            <a:fld id="{AA501A45-AA3F-D343-9B29-1249DB618074}" type="slidenum">
              <a:rPr lang="en-US" smtClean="0"/>
              <a:t>15</a:t>
            </a:fld>
            <a:endParaRPr lang="en-US"/>
          </a:p>
        </p:txBody>
      </p:sp>
    </p:spTree>
    <p:extLst>
      <p:ext uri="{BB962C8B-B14F-4D97-AF65-F5344CB8AC3E}">
        <p14:creationId xmlns:p14="http://schemas.microsoft.com/office/powerpoint/2010/main" val="3229710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Chemotherapy</a:t>
            </a:r>
            <a:r>
              <a:rPr lang="en-US" dirty="0"/>
              <a:t>: kills fast growing cells</a:t>
            </a:r>
          </a:p>
          <a:p>
            <a:pPr lvl="1"/>
            <a:r>
              <a:rPr lang="en-US" dirty="0"/>
              <a:t>Will preferentially kill cancer cells due to their proliferation but has many side effects/toxicities</a:t>
            </a:r>
          </a:p>
          <a:p>
            <a:pPr lvl="1"/>
            <a:r>
              <a:rPr lang="en-US" dirty="0"/>
              <a:t>Many target replication machinery directly to cause cell division to go haywire (this can actually lead to secondary cancers too!)</a:t>
            </a:r>
          </a:p>
          <a:p>
            <a:r>
              <a:rPr lang="en-US" b="1" dirty="0"/>
              <a:t>Radiotherapy</a:t>
            </a:r>
            <a:r>
              <a:rPr lang="en-US" dirty="0"/>
              <a:t>: radiation applied to specific organ/region containing tumor</a:t>
            </a:r>
          </a:p>
          <a:p>
            <a:pPr lvl="1"/>
            <a:r>
              <a:rPr lang="en-US" dirty="0"/>
              <a:t>Causes DNA damage to kill proliferative cells</a:t>
            </a:r>
          </a:p>
          <a:p>
            <a:r>
              <a:rPr lang="en-US" b="1" dirty="0"/>
              <a:t>Targeted therapy</a:t>
            </a:r>
            <a:r>
              <a:rPr lang="en-US" dirty="0"/>
              <a:t>: Targeting a specific deregulated or mutated gene, like growth factor receptors that are overactive</a:t>
            </a:r>
          </a:p>
          <a:p>
            <a:pPr lvl="1"/>
            <a:r>
              <a:rPr lang="en-US" b="1" dirty="0"/>
              <a:t>Hormone therapy</a:t>
            </a:r>
            <a:r>
              <a:rPr lang="en-US" dirty="0"/>
              <a:t>: targeting hormones that drive tumor growth</a:t>
            </a:r>
          </a:p>
          <a:p>
            <a:pPr lvl="1"/>
            <a:r>
              <a:rPr lang="en-US" b="1" dirty="0"/>
              <a:t>Epigenetic therapy</a:t>
            </a:r>
            <a:r>
              <a:rPr lang="en-US" dirty="0"/>
              <a:t>: targeting epigenetic mechanisms like DNA methylation/gene silencing </a:t>
            </a:r>
          </a:p>
          <a:p>
            <a:r>
              <a:rPr lang="en-US" b="1" dirty="0"/>
              <a:t>Immunotherapy</a:t>
            </a:r>
            <a:r>
              <a:rPr lang="en-US" dirty="0"/>
              <a:t>: Enlisting immune cells to help kill the tumor</a:t>
            </a:r>
          </a:p>
          <a:p>
            <a:pPr lvl="1"/>
            <a:r>
              <a:rPr lang="en-US" dirty="0"/>
              <a:t>Removing the “don’t attack me” signals from cancer cells</a:t>
            </a:r>
          </a:p>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24</a:t>
            </a:fld>
            <a:endParaRPr lang="en-US"/>
          </a:p>
        </p:txBody>
      </p:sp>
    </p:spTree>
    <p:extLst>
      <p:ext uri="{BB962C8B-B14F-4D97-AF65-F5344CB8AC3E}">
        <p14:creationId xmlns:p14="http://schemas.microsoft.com/office/powerpoint/2010/main" val="3990660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Why RNA-seq is easy:</a:t>
            </a:r>
          </a:p>
          <a:p>
            <a:r>
              <a:rPr lang="en-US" b="1" dirty="0"/>
              <a:t>Universal chemistry</a:t>
            </a:r>
            <a:r>
              <a:rPr lang="en-US" dirty="0"/>
              <a:t>: All RNA is the same chemistry (A, U, G, C nucleotides) </a:t>
            </a:r>
          </a:p>
          <a:p>
            <a:pPr lvl="1"/>
            <a:r>
              <a:rPr lang="en-US" dirty="0"/>
              <a:t>One protocol captures everything</a:t>
            </a:r>
          </a:p>
          <a:p>
            <a:pPr lvl="1"/>
            <a:r>
              <a:rPr lang="en-US" dirty="0"/>
              <a:t>Sequence-based detection works universally</a:t>
            </a:r>
          </a:p>
          <a:p>
            <a:pPr lvl="1"/>
            <a:r>
              <a:rPr lang="en-US" dirty="0"/>
              <a:t>Amplification is straightforward (PCR)</a:t>
            </a:r>
          </a:p>
          <a:p>
            <a:r>
              <a:rPr lang="en-US" b="1" dirty="0"/>
              <a:t>Comprehensive coverage</a:t>
            </a:r>
            <a:r>
              <a:rPr lang="en-US" dirty="0"/>
              <a:t>: </a:t>
            </a:r>
          </a:p>
          <a:p>
            <a:pPr lvl="1"/>
            <a:r>
              <a:rPr lang="en-US" dirty="0"/>
              <a:t>RNA-seq captures the entire transcriptome in one experiment</a:t>
            </a:r>
          </a:p>
          <a:p>
            <a:pPr lvl="1"/>
            <a:r>
              <a:rPr lang="en-US" dirty="0"/>
              <a:t>~20,000 genes measured simultaneously</a:t>
            </a:r>
          </a:p>
          <a:p>
            <a:pPr lvl="1"/>
            <a:r>
              <a:rPr lang="en-US" dirty="0"/>
              <a:t>Unbiased - you see everything</a:t>
            </a:r>
          </a:p>
          <a:p>
            <a:r>
              <a:rPr lang="en-US" b="1" dirty="0"/>
              <a:t>Why proteomics is hard:</a:t>
            </a:r>
          </a:p>
          <a:p>
            <a:r>
              <a:rPr lang="en-US" b="1" dirty="0"/>
              <a:t>No universal chemistry</a:t>
            </a:r>
            <a:r>
              <a:rPr lang="en-US" dirty="0"/>
              <a:t>: 20 different amino acids with wildly different chemical properties </a:t>
            </a:r>
          </a:p>
          <a:p>
            <a:pPr lvl="1"/>
            <a:r>
              <a:rPr lang="en-US" dirty="0"/>
              <a:t>Hydrophobic vs hydrophilic proteins need different extraction methods</a:t>
            </a:r>
          </a:p>
          <a:p>
            <a:pPr lvl="1"/>
            <a:r>
              <a:rPr lang="en-US" dirty="0"/>
              <a:t>No single protocol captures everything</a:t>
            </a:r>
          </a:p>
          <a:p>
            <a:pPr lvl="1"/>
            <a:r>
              <a:rPr lang="en-US" dirty="0"/>
              <a:t>Some proteins are membrane-bound, some cytoplasmic, some nuclear - need different prep</a:t>
            </a:r>
          </a:p>
          <a:p>
            <a:r>
              <a:rPr lang="en-US" b="1" dirty="0"/>
              <a:t>No amplification</a:t>
            </a:r>
            <a:r>
              <a:rPr lang="en-US" dirty="0"/>
              <a:t>: </a:t>
            </a:r>
          </a:p>
          <a:p>
            <a:pPr lvl="1"/>
            <a:r>
              <a:rPr lang="en-US" dirty="0"/>
              <a:t>Can't amplify proteins like you can with PCR for RNA</a:t>
            </a:r>
          </a:p>
          <a:p>
            <a:pPr lvl="1"/>
            <a:r>
              <a:rPr lang="en-US" dirty="0"/>
              <a:t>You get what you get - if protein is low abundance, you might miss it</a:t>
            </a:r>
          </a:p>
          <a:p>
            <a:pPr lvl="1"/>
            <a:r>
              <a:rPr lang="en-US" dirty="0"/>
              <a:t>RNA: 1 gene → 1000s of copies → easy to detect</a:t>
            </a:r>
          </a:p>
          <a:p>
            <a:r>
              <a:rPr lang="en-US" b="1" dirty="0"/>
              <a:t>Mass spec limitations</a:t>
            </a:r>
            <a:r>
              <a:rPr lang="en-US" dirty="0"/>
              <a:t>: </a:t>
            </a:r>
          </a:p>
          <a:p>
            <a:pPr lvl="1"/>
            <a:r>
              <a:rPr lang="en-US" dirty="0"/>
              <a:t>Mass spec (current gold standard) can detect maybe 5,000-10,000 proteins per sample</a:t>
            </a:r>
          </a:p>
          <a:p>
            <a:pPr lvl="1"/>
            <a:r>
              <a:rPr lang="en-US" dirty="0"/>
              <a:t>RNA-seq easily detects 15,000-20,000 transcripts</a:t>
            </a:r>
          </a:p>
          <a:p>
            <a:pPr lvl="1"/>
            <a:r>
              <a:rPr lang="en-US" dirty="0"/>
              <a:t>Missing ~half the proteome</a:t>
            </a:r>
          </a:p>
          <a:p>
            <a:r>
              <a:rPr lang="en-US" b="1" dirty="0"/>
              <a:t>Dynamic range problem</a:t>
            </a:r>
            <a:r>
              <a:rPr lang="en-US" dirty="0"/>
              <a:t>: </a:t>
            </a:r>
          </a:p>
          <a:p>
            <a:pPr lvl="1"/>
            <a:r>
              <a:rPr lang="en-US" dirty="0"/>
              <a:t>Some proteins are super abundant (actin, tubulin)</a:t>
            </a:r>
          </a:p>
          <a:p>
            <a:pPr lvl="1"/>
            <a:r>
              <a:rPr lang="en-US" dirty="0"/>
              <a:t>Some are super rare (transcription factors)</a:t>
            </a:r>
          </a:p>
          <a:p>
            <a:pPr lvl="1"/>
            <a:r>
              <a:rPr lang="en-US" dirty="0"/>
              <a:t>Mass spec struggles to detect both in the same run</a:t>
            </a:r>
          </a:p>
          <a:p>
            <a:pPr lvl="1"/>
            <a:r>
              <a:rPr lang="en-US" dirty="0"/>
              <a:t>RNA-seq handles this better with deep sequencing</a:t>
            </a:r>
          </a:p>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25</a:t>
            </a:fld>
            <a:endParaRPr lang="en-US"/>
          </a:p>
        </p:txBody>
      </p:sp>
    </p:spTree>
    <p:extLst>
      <p:ext uri="{BB962C8B-B14F-4D97-AF65-F5344CB8AC3E}">
        <p14:creationId xmlns:p14="http://schemas.microsoft.com/office/powerpoint/2010/main" val="3421248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B45D-D147-8897-02D4-759D8D54D5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2EBA8F-266A-84AA-AC1F-334D96AB81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FC37FE-22F6-6828-D950-F4CAAB16B970}"/>
              </a:ext>
            </a:extLst>
          </p:cNvPr>
          <p:cNvSpPr>
            <a:spLocks noGrp="1"/>
          </p:cNvSpPr>
          <p:nvPr>
            <p:ph type="dt" sz="half" idx="10"/>
          </p:nvPr>
        </p:nvSpPr>
        <p:spPr/>
        <p:txBody>
          <a:bodyPr/>
          <a:lstStyle/>
          <a:p>
            <a:fld id="{938E468B-E7DB-1244-8914-F7B7F6133B99}" type="datetimeFigureOut">
              <a:rPr lang="en-US" smtClean="0"/>
              <a:t>4/8/26</a:t>
            </a:fld>
            <a:endParaRPr lang="en-US"/>
          </a:p>
        </p:txBody>
      </p:sp>
      <p:sp>
        <p:nvSpPr>
          <p:cNvPr id="5" name="Footer Placeholder 4">
            <a:extLst>
              <a:ext uri="{FF2B5EF4-FFF2-40B4-BE49-F238E27FC236}">
                <a16:creationId xmlns:a16="http://schemas.microsoft.com/office/drawing/2014/main" id="{161AB8C2-DCA9-C310-26EF-5E139CEA53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92C45B-D047-BEE3-5B58-30B5DE30499B}"/>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835130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71A59-E960-BFC0-CD2F-DB2377D510BF}"/>
              </a:ext>
            </a:extLst>
          </p:cNvPr>
          <p:cNvSpPr>
            <a:spLocks noGrp="1"/>
          </p:cNvSpPr>
          <p:nvPr>
            <p:ph type="title"/>
          </p:nvPr>
        </p:nvSpPr>
        <p:spPr>
          <a:xfrm>
            <a:off x="-1" y="0"/>
            <a:ext cx="12251267" cy="100739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2B3EC99-CDCB-4760-BD96-B4656EA76A14}"/>
              </a:ext>
            </a:extLst>
          </p:cNvPr>
          <p:cNvSpPr>
            <a:spLocks noGrp="1"/>
          </p:cNvSpPr>
          <p:nvPr>
            <p:ph idx="1"/>
          </p:nvPr>
        </p:nvSpPr>
        <p:spPr>
          <a:xfrm>
            <a:off x="135467" y="1185333"/>
            <a:ext cx="11861800" cy="49916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BFBA64-F57A-782D-2796-F0A0D022C197}"/>
              </a:ext>
            </a:extLst>
          </p:cNvPr>
          <p:cNvSpPr>
            <a:spLocks noGrp="1"/>
          </p:cNvSpPr>
          <p:nvPr>
            <p:ph type="dt" sz="half" idx="10"/>
          </p:nvPr>
        </p:nvSpPr>
        <p:spPr/>
        <p:txBody>
          <a:bodyPr/>
          <a:lstStyle/>
          <a:p>
            <a:fld id="{938E468B-E7DB-1244-8914-F7B7F6133B99}" type="datetimeFigureOut">
              <a:rPr lang="en-US" smtClean="0"/>
              <a:t>4/8/26</a:t>
            </a:fld>
            <a:endParaRPr lang="en-US"/>
          </a:p>
        </p:txBody>
      </p:sp>
      <p:sp>
        <p:nvSpPr>
          <p:cNvPr id="5" name="Footer Placeholder 4">
            <a:extLst>
              <a:ext uri="{FF2B5EF4-FFF2-40B4-BE49-F238E27FC236}">
                <a16:creationId xmlns:a16="http://schemas.microsoft.com/office/drawing/2014/main" id="{E012D53F-84CC-AE8C-CF72-FC5C693D48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1D91F5-9418-E6D6-ED2E-1779F3035920}"/>
              </a:ext>
            </a:extLst>
          </p:cNvPr>
          <p:cNvSpPr>
            <a:spLocks noGrp="1"/>
          </p:cNvSpPr>
          <p:nvPr>
            <p:ph type="sldNum" sz="quarter" idx="12"/>
          </p:nvPr>
        </p:nvSpPr>
        <p:spPr/>
        <p:txBody>
          <a:bodyPr/>
          <a:lstStyle/>
          <a:p>
            <a:fld id="{1B0B4BCF-82CE-1142-8F86-CDBDFCE07149}" type="slidenum">
              <a:rPr lang="en-US" smtClean="0"/>
              <a:t>‹#›</a:t>
            </a:fld>
            <a:endParaRPr lang="en-US"/>
          </a:p>
        </p:txBody>
      </p:sp>
      <p:pic>
        <p:nvPicPr>
          <p:cNvPr id="7" name="Picture 6" descr="A computer screen with numbers&#10;&#10;AI-generated content may be incorrect.">
            <a:extLst>
              <a:ext uri="{FF2B5EF4-FFF2-40B4-BE49-F238E27FC236}">
                <a16:creationId xmlns:a16="http://schemas.microsoft.com/office/drawing/2014/main" id="{D1ADDD9E-3CAF-4403-78ED-FB4378391514}"/>
              </a:ext>
            </a:extLst>
          </p:cNvPr>
          <p:cNvPicPr>
            <a:picLocks noChangeAspect="1"/>
          </p:cNvPicPr>
          <p:nvPr userDrawn="1"/>
        </p:nvPicPr>
        <p:blipFill>
          <a:blip r:embed="rId2">
            <a:alphaModFix amt="41000"/>
            <a:extLst>
              <a:ext uri="{BEBA8EAE-BF5A-486C-A8C5-ECC9F3942E4B}">
                <a14:imgProps xmlns:a14="http://schemas.microsoft.com/office/drawing/2010/main">
                  <a14:imgLayer r:embed="rId3">
                    <a14:imgEffect>
                      <a14:brightnessContrast bright="40000"/>
                    </a14:imgEffect>
                  </a14:imgLayer>
                </a14:imgProps>
              </a:ext>
            </a:extLst>
          </a:blip>
          <a:srcRect l="63076" r="309" b="9091"/>
          <a:stretch>
            <a:fillRect/>
          </a:stretch>
        </p:blipFill>
        <p:spPr>
          <a:xfrm rot="5400000">
            <a:off x="5592304" y="-5592303"/>
            <a:ext cx="1007393" cy="12192002"/>
          </a:xfrm>
          <a:prstGeom prst="rect">
            <a:avLst/>
          </a:prstGeom>
          <a:scene3d>
            <a:camera prst="orthographicFront">
              <a:rot lat="0" lon="10800000" rev="0"/>
            </a:camera>
            <a:lightRig rig="threePt" dir="t"/>
          </a:scene3d>
        </p:spPr>
      </p:pic>
    </p:spTree>
    <p:extLst>
      <p:ext uri="{BB962C8B-B14F-4D97-AF65-F5344CB8AC3E}">
        <p14:creationId xmlns:p14="http://schemas.microsoft.com/office/powerpoint/2010/main" val="3901733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3DEDE-8A62-08A6-421A-F230E8A81E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0C2E6F-3203-4B11-9337-84418618605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38B312-F8F4-6820-F09B-23B2B19FFBA0}"/>
              </a:ext>
            </a:extLst>
          </p:cNvPr>
          <p:cNvSpPr>
            <a:spLocks noGrp="1"/>
          </p:cNvSpPr>
          <p:nvPr>
            <p:ph type="dt" sz="half" idx="10"/>
          </p:nvPr>
        </p:nvSpPr>
        <p:spPr/>
        <p:txBody>
          <a:bodyPr/>
          <a:lstStyle/>
          <a:p>
            <a:fld id="{938E468B-E7DB-1244-8914-F7B7F6133B99}" type="datetimeFigureOut">
              <a:rPr lang="en-US" smtClean="0"/>
              <a:t>4/8/26</a:t>
            </a:fld>
            <a:endParaRPr lang="en-US"/>
          </a:p>
        </p:txBody>
      </p:sp>
      <p:sp>
        <p:nvSpPr>
          <p:cNvPr id="5" name="Footer Placeholder 4">
            <a:extLst>
              <a:ext uri="{FF2B5EF4-FFF2-40B4-BE49-F238E27FC236}">
                <a16:creationId xmlns:a16="http://schemas.microsoft.com/office/drawing/2014/main" id="{A78E67FE-C459-E69B-31BC-C6BAF9214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4AF5E-9963-9E89-5231-D7416B7C1E5E}"/>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762343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FB265-2A2D-46CF-4193-C3F0372795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C7CCB5-97F6-0430-5054-0CBB8ADFC9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5F93DA-6178-6838-921A-D6FB37E7D0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FDEDC8-AEE3-2D61-BDF7-3F9FBA7BA831}"/>
              </a:ext>
            </a:extLst>
          </p:cNvPr>
          <p:cNvSpPr>
            <a:spLocks noGrp="1"/>
          </p:cNvSpPr>
          <p:nvPr>
            <p:ph type="dt" sz="half" idx="10"/>
          </p:nvPr>
        </p:nvSpPr>
        <p:spPr/>
        <p:txBody>
          <a:bodyPr/>
          <a:lstStyle/>
          <a:p>
            <a:fld id="{938E468B-E7DB-1244-8914-F7B7F6133B99}" type="datetimeFigureOut">
              <a:rPr lang="en-US" smtClean="0"/>
              <a:t>4/8/26</a:t>
            </a:fld>
            <a:endParaRPr lang="en-US"/>
          </a:p>
        </p:txBody>
      </p:sp>
      <p:sp>
        <p:nvSpPr>
          <p:cNvPr id="6" name="Footer Placeholder 5">
            <a:extLst>
              <a:ext uri="{FF2B5EF4-FFF2-40B4-BE49-F238E27FC236}">
                <a16:creationId xmlns:a16="http://schemas.microsoft.com/office/drawing/2014/main" id="{89C5A6C1-7C4D-224A-F781-D6386061BD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8335AA-0A6A-5655-BD0B-76402F0CF55F}"/>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204841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BE98-5FC8-ABF6-925A-DACA29BB3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FB2CC9-0A17-BD93-955B-03E90EE41C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A87A5A-7A55-0B58-02EC-58104A14A4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59CBFE-1C86-D6E9-71AF-1BD10A9E56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069F8D-A082-87A0-7EC9-7D28194929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12BEE0-4C4D-C877-79FE-B6508D0DCD1D}"/>
              </a:ext>
            </a:extLst>
          </p:cNvPr>
          <p:cNvSpPr>
            <a:spLocks noGrp="1"/>
          </p:cNvSpPr>
          <p:nvPr>
            <p:ph type="dt" sz="half" idx="10"/>
          </p:nvPr>
        </p:nvSpPr>
        <p:spPr/>
        <p:txBody>
          <a:bodyPr/>
          <a:lstStyle/>
          <a:p>
            <a:fld id="{938E468B-E7DB-1244-8914-F7B7F6133B99}" type="datetimeFigureOut">
              <a:rPr lang="en-US" smtClean="0"/>
              <a:t>4/8/26</a:t>
            </a:fld>
            <a:endParaRPr lang="en-US"/>
          </a:p>
        </p:txBody>
      </p:sp>
      <p:sp>
        <p:nvSpPr>
          <p:cNvPr id="8" name="Footer Placeholder 7">
            <a:extLst>
              <a:ext uri="{FF2B5EF4-FFF2-40B4-BE49-F238E27FC236}">
                <a16:creationId xmlns:a16="http://schemas.microsoft.com/office/drawing/2014/main" id="{848CB0E7-5FEA-1B52-0402-58167E4AF4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271C78B-0BB9-87A1-C59B-2322A3312EE8}"/>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709268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68271-A8C8-3129-3E46-26C9159ED3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CA0458-5B61-ADCA-B9A3-073C802DF73A}"/>
              </a:ext>
            </a:extLst>
          </p:cNvPr>
          <p:cNvSpPr>
            <a:spLocks noGrp="1"/>
          </p:cNvSpPr>
          <p:nvPr>
            <p:ph type="dt" sz="half" idx="10"/>
          </p:nvPr>
        </p:nvSpPr>
        <p:spPr/>
        <p:txBody>
          <a:bodyPr/>
          <a:lstStyle/>
          <a:p>
            <a:fld id="{938E468B-E7DB-1244-8914-F7B7F6133B99}" type="datetimeFigureOut">
              <a:rPr lang="en-US" smtClean="0"/>
              <a:t>4/8/26</a:t>
            </a:fld>
            <a:endParaRPr lang="en-US"/>
          </a:p>
        </p:txBody>
      </p:sp>
      <p:sp>
        <p:nvSpPr>
          <p:cNvPr id="4" name="Footer Placeholder 3">
            <a:extLst>
              <a:ext uri="{FF2B5EF4-FFF2-40B4-BE49-F238E27FC236}">
                <a16:creationId xmlns:a16="http://schemas.microsoft.com/office/drawing/2014/main" id="{548C6B71-3597-1C81-2B7B-A17EBB1497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2EBB9C-4A53-1E06-76FD-21527EC7DD15}"/>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3632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5FCA75-7D29-BD23-6506-18D0199D9F15}"/>
              </a:ext>
            </a:extLst>
          </p:cNvPr>
          <p:cNvSpPr>
            <a:spLocks noGrp="1"/>
          </p:cNvSpPr>
          <p:nvPr>
            <p:ph type="dt" sz="half" idx="10"/>
          </p:nvPr>
        </p:nvSpPr>
        <p:spPr/>
        <p:txBody>
          <a:bodyPr/>
          <a:lstStyle/>
          <a:p>
            <a:fld id="{938E468B-E7DB-1244-8914-F7B7F6133B99}" type="datetimeFigureOut">
              <a:rPr lang="en-US" smtClean="0"/>
              <a:t>4/8/26</a:t>
            </a:fld>
            <a:endParaRPr lang="en-US"/>
          </a:p>
        </p:txBody>
      </p:sp>
      <p:sp>
        <p:nvSpPr>
          <p:cNvPr id="3" name="Footer Placeholder 2">
            <a:extLst>
              <a:ext uri="{FF2B5EF4-FFF2-40B4-BE49-F238E27FC236}">
                <a16:creationId xmlns:a16="http://schemas.microsoft.com/office/drawing/2014/main" id="{4EFCF04B-7F1E-183F-5294-4209548812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AF5AC5-2556-5A05-96F6-B3044613A216}"/>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2845688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7EB17-617E-70DE-1F1A-B83832AC77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70DBF2-36BA-7D77-00BD-A1AE00DA0B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C870DA-842A-CD48-443B-362451498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9162D7-724B-F4B9-B210-AA7935F8AF14}"/>
              </a:ext>
            </a:extLst>
          </p:cNvPr>
          <p:cNvSpPr>
            <a:spLocks noGrp="1"/>
          </p:cNvSpPr>
          <p:nvPr>
            <p:ph type="dt" sz="half" idx="10"/>
          </p:nvPr>
        </p:nvSpPr>
        <p:spPr/>
        <p:txBody>
          <a:bodyPr/>
          <a:lstStyle/>
          <a:p>
            <a:fld id="{938E468B-E7DB-1244-8914-F7B7F6133B99}" type="datetimeFigureOut">
              <a:rPr lang="en-US" smtClean="0"/>
              <a:t>4/8/26</a:t>
            </a:fld>
            <a:endParaRPr lang="en-US"/>
          </a:p>
        </p:txBody>
      </p:sp>
      <p:sp>
        <p:nvSpPr>
          <p:cNvPr id="6" name="Footer Placeholder 5">
            <a:extLst>
              <a:ext uri="{FF2B5EF4-FFF2-40B4-BE49-F238E27FC236}">
                <a16:creationId xmlns:a16="http://schemas.microsoft.com/office/drawing/2014/main" id="{8CED2751-9043-E7E0-CBC5-223A47DB06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1E4AAF-6F23-BFA2-856C-E12FA3B8895E}"/>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17491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FA7D9-8380-8114-6DC1-C535BDC67C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7300AA-E963-E2B3-7C07-D29524762C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008EB7-9C70-CCA9-5BA5-8A83AC226D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4528F6-A0B8-4E27-A475-8B5873261DE2}"/>
              </a:ext>
            </a:extLst>
          </p:cNvPr>
          <p:cNvSpPr>
            <a:spLocks noGrp="1"/>
          </p:cNvSpPr>
          <p:nvPr>
            <p:ph type="dt" sz="half" idx="10"/>
          </p:nvPr>
        </p:nvSpPr>
        <p:spPr/>
        <p:txBody>
          <a:bodyPr/>
          <a:lstStyle/>
          <a:p>
            <a:fld id="{938E468B-E7DB-1244-8914-F7B7F6133B99}" type="datetimeFigureOut">
              <a:rPr lang="en-US" smtClean="0"/>
              <a:t>4/8/26</a:t>
            </a:fld>
            <a:endParaRPr lang="en-US"/>
          </a:p>
        </p:txBody>
      </p:sp>
      <p:sp>
        <p:nvSpPr>
          <p:cNvPr id="6" name="Footer Placeholder 5">
            <a:extLst>
              <a:ext uri="{FF2B5EF4-FFF2-40B4-BE49-F238E27FC236}">
                <a16:creationId xmlns:a16="http://schemas.microsoft.com/office/drawing/2014/main" id="{88B35D52-E24C-FEB0-5A32-F6FD0F8379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8D4D77-3C67-681E-5B54-183942AAC6EA}"/>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381051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2EB71-4F45-3661-B2ED-C0F3FFADB4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BE3A27-673A-011B-EA5A-AC6124BFFE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3E9434-86AE-3650-83FF-DACEB6D58E6F}"/>
              </a:ext>
            </a:extLst>
          </p:cNvPr>
          <p:cNvSpPr>
            <a:spLocks noGrp="1"/>
          </p:cNvSpPr>
          <p:nvPr>
            <p:ph type="dt" sz="half" idx="10"/>
          </p:nvPr>
        </p:nvSpPr>
        <p:spPr/>
        <p:txBody>
          <a:bodyPr/>
          <a:lstStyle/>
          <a:p>
            <a:fld id="{938E468B-E7DB-1244-8914-F7B7F6133B99}" type="datetimeFigureOut">
              <a:rPr lang="en-US" smtClean="0"/>
              <a:t>4/8/26</a:t>
            </a:fld>
            <a:endParaRPr lang="en-US"/>
          </a:p>
        </p:txBody>
      </p:sp>
      <p:sp>
        <p:nvSpPr>
          <p:cNvPr id="5" name="Footer Placeholder 4">
            <a:extLst>
              <a:ext uri="{FF2B5EF4-FFF2-40B4-BE49-F238E27FC236}">
                <a16:creationId xmlns:a16="http://schemas.microsoft.com/office/drawing/2014/main" id="{818ACC83-B773-978E-6BA7-B6CDF10BFA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322FAA-9FB6-22BE-3381-4038AC21A939}"/>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502864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BD2E5C-C9D4-0063-5D09-7F2469824F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13EE0E-386C-A8E6-B251-FF2E3350BD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DD307F-DB5D-4072-C4F0-555B05ED155F}"/>
              </a:ext>
            </a:extLst>
          </p:cNvPr>
          <p:cNvSpPr>
            <a:spLocks noGrp="1"/>
          </p:cNvSpPr>
          <p:nvPr>
            <p:ph type="dt" sz="half" idx="10"/>
          </p:nvPr>
        </p:nvSpPr>
        <p:spPr/>
        <p:txBody>
          <a:bodyPr/>
          <a:lstStyle/>
          <a:p>
            <a:fld id="{938E468B-E7DB-1244-8914-F7B7F6133B99}" type="datetimeFigureOut">
              <a:rPr lang="en-US" smtClean="0"/>
              <a:t>4/8/26</a:t>
            </a:fld>
            <a:endParaRPr lang="en-US"/>
          </a:p>
        </p:txBody>
      </p:sp>
      <p:sp>
        <p:nvSpPr>
          <p:cNvPr id="5" name="Footer Placeholder 4">
            <a:extLst>
              <a:ext uri="{FF2B5EF4-FFF2-40B4-BE49-F238E27FC236}">
                <a16:creationId xmlns:a16="http://schemas.microsoft.com/office/drawing/2014/main" id="{94F00148-8062-9A9D-6E6A-201194A879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E73C5-4418-421C-6EBC-8D7AB287071D}"/>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292926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3AC195-AA5B-CA66-10DC-A62137956A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0A5E35-1AD0-6A20-E2AB-6303683D1F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766F20-957A-0996-3D32-069DB8681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8E468B-E7DB-1244-8914-F7B7F6133B99}" type="datetimeFigureOut">
              <a:rPr lang="en-US" smtClean="0"/>
              <a:t>4/8/26</a:t>
            </a:fld>
            <a:endParaRPr lang="en-US"/>
          </a:p>
        </p:txBody>
      </p:sp>
      <p:sp>
        <p:nvSpPr>
          <p:cNvPr id="5" name="Footer Placeholder 4">
            <a:extLst>
              <a:ext uri="{FF2B5EF4-FFF2-40B4-BE49-F238E27FC236}">
                <a16:creationId xmlns:a16="http://schemas.microsoft.com/office/drawing/2014/main" id="{87C10B0D-B4A5-1039-287D-28F3BE1B8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E323B42-044A-869C-D3BB-A7797A3F5E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0B4BCF-82CE-1142-8F86-CDBDFCE07149}" type="slidenum">
              <a:rPr lang="en-US" smtClean="0"/>
              <a:t>‹#›</a:t>
            </a:fld>
            <a:endParaRPr lang="en-US"/>
          </a:p>
        </p:txBody>
      </p:sp>
    </p:spTree>
    <p:extLst>
      <p:ext uri="{BB962C8B-B14F-4D97-AF65-F5344CB8AC3E}">
        <p14:creationId xmlns:p14="http://schemas.microsoft.com/office/powerpoint/2010/main" val="708510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github.com/smgroves/Module-4-Cancer"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2.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3.png"/><Relationship Id="rId5" Type="http://schemas.microsoft.com/office/2007/relationships/hdphoto" Target="../media/hdphoto3.wdp"/><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hyperlink" Target="https://www.figma.com/board/RyPLxKcCUJ3g46xwpIoNsv/The-Hallmarks-of-Cancer?node-id=0-1&amp;t=kuFV2fuiY1HE2mLT-1" TargetMode="Externa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omputer screen with numbers&#10;&#10;AI-generated content may be incorrect.">
            <a:extLst>
              <a:ext uri="{FF2B5EF4-FFF2-40B4-BE49-F238E27FC236}">
                <a16:creationId xmlns:a16="http://schemas.microsoft.com/office/drawing/2014/main" id="{1A8E1854-276F-9DFB-AB93-FCAFE794B2A7}"/>
              </a:ext>
            </a:extLst>
          </p:cNvPr>
          <p:cNvPicPr>
            <a:picLocks noChangeAspect="1"/>
          </p:cNvPicPr>
          <p:nvPr/>
        </p:nvPicPr>
        <p:blipFill>
          <a:blip r:embed="rId2"/>
          <a:srcRect r="23298" b="9091"/>
          <a:stretch>
            <a:fillRect/>
          </a:stretch>
        </p:blipFill>
        <p:spPr>
          <a:xfrm>
            <a:off x="3523488" y="10"/>
            <a:ext cx="8668512" cy="6857990"/>
          </a:xfrm>
          <a:prstGeom prst="rect">
            <a:avLst/>
          </a:prstGeom>
        </p:spPr>
      </p:pic>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E6B336-B8B3-CEA6-0B4E-374B9C705367}"/>
              </a:ext>
            </a:extLst>
          </p:cNvPr>
          <p:cNvSpPr>
            <a:spLocks noGrp="1"/>
          </p:cNvSpPr>
          <p:nvPr>
            <p:ph type="ctrTitle"/>
          </p:nvPr>
        </p:nvSpPr>
        <p:spPr>
          <a:xfrm>
            <a:off x="477981" y="1122363"/>
            <a:ext cx="4023360" cy="3204134"/>
          </a:xfrm>
        </p:spPr>
        <p:txBody>
          <a:bodyPr anchor="b">
            <a:normAutofit/>
          </a:bodyPr>
          <a:lstStyle/>
          <a:p>
            <a:pPr algn="l"/>
            <a:r>
              <a:rPr lang="en-US" sz="4800" dirty="0"/>
              <a:t>Module 4 </a:t>
            </a:r>
            <a:br>
              <a:rPr lang="en-US" sz="4800" dirty="0"/>
            </a:br>
            <a:r>
              <a:rPr lang="en-US" sz="2400" dirty="0"/>
              <a:t>Lecture 1</a:t>
            </a:r>
            <a:r>
              <a:rPr lang="en-US" sz="4800" dirty="0"/>
              <a:t> Introduction to Cancer</a:t>
            </a:r>
          </a:p>
        </p:txBody>
      </p:sp>
      <p:sp>
        <p:nvSpPr>
          <p:cNvPr id="3" name="Subtitle 2">
            <a:extLst>
              <a:ext uri="{FF2B5EF4-FFF2-40B4-BE49-F238E27FC236}">
                <a16:creationId xmlns:a16="http://schemas.microsoft.com/office/drawing/2014/main" id="{865B4456-8C04-FCD9-5636-5C60A9DDD74B}"/>
              </a:ext>
            </a:extLst>
          </p:cNvPr>
          <p:cNvSpPr>
            <a:spLocks noGrp="1"/>
          </p:cNvSpPr>
          <p:nvPr>
            <p:ph type="subTitle" idx="1"/>
          </p:nvPr>
        </p:nvSpPr>
        <p:spPr>
          <a:xfrm>
            <a:off x="477980" y="4872922"/>
            <a:ext cx="4023359" cy="1208141"/>
          </a:xfrm>
        </p:spPr>
        <p:txBody>
          <a:bodyPr>
            <a:normAutofit/>
          </a:bodyPr>
          <a:lstStyle/>
          <a:p>
            <a:pPr algn="l"/>
            <a:r>
              <a:rPr lang="en-US" sz="2000" dirty="0"/>
              <a:t>Sarah Groves, Ph.D.</a:t>
            </a:r>
          </a:p>
          <a:p>
            <a:pPr algn="l"/>
            <a:r>
              <a:rPr lang="en-US" sz="2000"/>
              <a:t>Shayn Peirce-Cottler, </a:t>
            </a:r>
            <a:r>
              <a:rPr lang="en-US" sz="2000" dirty="0"/>
              <a:t>Ph.D.</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09E6B7E-D08F-2A99-F462-48160AD6C4DF}"/>
              </a:ext>
            </a:extLst>
          </p:cNvPr>
          <p:cNvSpPr/>
          <p:nvPr/>
        </p:nvSpPr>
        <p:spPr>
          <a:xfrm>
            <a:off x="433953" y="573437"/>
            <a:ext cx="821410" cy="2479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729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6F92F-723A-9B28-7999-FC2E25BF322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87D092D-45D8-70BD-D4AA-75FD28DD1D3E}"/>
              </a:ext>
            </a:extLst>
          </p:cNvPr>
          <p:cNvSpPr>
            <a:spLocks noGrp="1"/>
          </p:cNvSpPr>
          <p:nvPr>
            <p:ph idx="1"/>
          </p:nvPr>
        </p:nvSpPr>
        <p:spPr>
          <a:xfrm>
            <a:off x="8372475" y="1185333"/>
            <a:ext cx="3624792" cy="4991630"/>
          </a:xfrm>
        </p:spPr>
        <p:txBody>
          <a:bodyPr/>
          <a:lstStyle/>
          <a:p>
            <a:r>
              <a:rPr lang="en-US" dirty="0"/>
              <a:t>Fork my repo</a:t>
            </a:r>
          </a:p>
          <a:p>
            <a:r>
              <a:rPr lang="en-US" dirty="0"/>
              <a:t>Add your partner</a:t>
            </a:r>
          </a:p>
          <a:p>
            <a:r>
              <a:rPr lang="en-US" dirty="0"/>
              <a:t>Confirm upstream remote!</a:t>
            </a:r>
          </a:p>
          <a:p>
            <a:endParaRPr lang="en-US" dirty="0"/>
          </a:p>
          <a:p>
            <a:pPr marL="0" indent="0">
              <a:buNone/>
            </a:pPr>
            <a:r>
              <a:rPr lang="en-US" dirty="0">
                <a:hlinkClick r:id="rId3"/>
              </a:rPr>
              <a:t>https://github.com/smgroves/Module-4-Cancer</a:t>
            </a:r>
            <a:r>
              <a:rPr lang="en-US" dirty="0"/>
              <a:t> </a:t>
            </a:r>
          </a:p>
        </p:txBody>
      </p:sp>
      <p:pic>
        <p:nvPicPr>
          <p:cNvPr id="4" name="Picture 3">
            <a:extLst>
              <a:ext uri="{FF2B5EF4-FFF2-40B4-BE49-F238E27FC236}">
                <a16:creationId xmlns:a16="http://schemas.microsoft.com/office/drawing/2014/main" id="{FC0E0F89-65ED-2ECC-78A7-7ABDEC54B7E1}"/>
              </a:ext>
            </a:extLst>
          </p:cNvPr>
          <p:cNvPicPr>
            <a:picLocks noChangeAspect="1"/>
          </p:cNvPicPr>
          <p:nvPr/>
        </p:nvPicPr>
        <p:blipFill>
          <a:blip r:embed="rId4"/>
          <a:stretch>
            <a:fillRect/>
          </a:stretch>
        </p:blipFill>
        <p:spPr>
          <a:xfrm>
            <a:off x="135467" y="1185333"/>
            <a:ext cx="7772400" cy="5623632"/>
          </a:xfrm>
          <a:prstGeom prst="rect">
            <a:avLst/>
          </a:prstGeom>
        </p:spPr>
      </p:pic>
    </p:spTree>
    <p:extLst>
      <p:ext uri="{BB962C8B-B14F-4D97-AF65-F5344CB8AC3E}">
        <p14:creationId xmlns:p14="http://schemas.microsoft.com/office/powerpoint/2010/main" val="3180289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FABE5-CE95-9A55-F499-4455D43C9669}"/>
              </a:ext>
            </a:extLst>
          </p:cNvPr>
          <p:cNvSpPr>
            <a:spLocks noGrp="1"/>
          </p:cNvSpPr>
          <p:nvPr>
            <p:ph type="title"/>
          </p:nvPr>
        </p:nvSpPr>
        <p:spPr/>
        <p:txBody>
          <a:bodyPr/>
          <a:lstStyle/>
          <a:p>
            <a:r>
              <a:rPr lang="en-US" dirty="0"/>
              <a:t>Learning Objectives for Module 3: Cancer</a:t>
            </a:r>
          </a:p>
        </p:txBody>
      </p:sp>
      <p:sp>
        <p:nvSpPr>
          <p:cNvPr id="3" name="Content Placeholder 2">
            <a:extLst>
              <a:ext uri="{FF2B5EF4-FFF2-40B4-BE49-F238E27FC236}">
                <a16:creationId xmlns:a16="http://schemas.microsoft.com/office/drawing/2014/main" id="{159C9B0F-FA23-F878-07D9-6E10F8C2BB8A}"/>
              </a:ext>
            </a:extLst>
          </p:cNvPr>
          <p:cNvSpPr>
            <a:spLocks noGrp="1"/>
          </p:cNvSpPr>
          <p:nvPr>
            <p:ph idx="1"/>
          </p:nvPr>
        </p:nvSpPr>
        <p:spPr/>
        <p:txBody>
          <a:bodyPr/>
          <a:lstStyle/>
          <a:p>
            <a:r>
              <a:rPr lang="en-US" i="1" dirty="0">
                <a:solidFill>
                  <a:schemeClr val="accent2"/>
                </a:solidFill>
              </a:rPr>
              <a:t>I can answer the question “what is cancer?” and explain what the </a:t>
            </a:r>
            <a:r>
              <a:rPr lang="en-US" b="1" i="1" dirty="0">
                <a:solidFill>
                  <a:schemeClr val="accent2"/>
                </a:solidFill>
              </a:rPr>
              <a:t>hallmarks</a:t>
            </a:r>
            <a:r>
              <a:rPr lang="en-US" i="1" dirty="0">
                <a:solidFill>
                  <a:schemeClr val="accent2"/>
                </a:solidFill>
              </a:rPr>
              <a:t> of cancer are. </a:t>
            </a:r>
            <a:endParaRPr lang="en-US" i="1" dirty="0"/>
          </a:p>
          <a:p>
            <a:r>
              <a:rPr lang="en-US" i="1" dirty="0"/>
              <a:t>I can use </a:t>
            </a:r>
            <a:r>
              <a:rPr lang="en-US" b="1" i="1" dirty="0"/>
              <a:t>pandas and scikit-learn </a:t>
            </a:r>
            <a:r>
              <a:rPr lang="en-US" i="1" dirty="0"/>
              <a:t>to work with </a:t>
            </a:r>
            <a:r>
              <a:rPr lang="en-US" b="1" i="1" dirty="0"/>
              <a:t>RNA-seq data</a:t>
            </a:r>
            <a:r>
              <a:rPr lang="en-US" i="1" dirty="0"/>
              <a:t>, apply a machine learning method to a dataset, and validate the model.</a:t>
            </a:r>
          </a:p>
          <a:p>
            <a:r>
              <a:rPr lang="en-US" i="1" dirty="0"/>
              <a:t>I understand how machine learning methods use </a:t>
            </a:r>
            <a:r>
              <a:rPr lang="en-US" b="1" i="1" dirty="0"/>
              <a:t>optimization</a:t>
            </a:r>
            <a:r>
              <a:rPr lang="en-US" i="1" dirty="0"/>
              <a:t> of a cost function to determine the best answer to my research question.</a:t>
            </a:r>
          </a:p>
          <a:p>
            <a:r>
              <a:rPr lang="en-US" i="1" dirty="0"/>
              <a:t>I understand the difference between </a:t>
            </a:r>
            <a:r>
              <a:rPr lang="en-US" b="1" i="1" dirty="0"/>
              <a:t>supervised</a:t>
            </a:r>
            <a:r>
              <a:rPr lang="en-US" i="1" dirty="0"/>
              <a:t> and </a:t>
            </a:r>
            <a:r>
              <a:rPr lang="en-US" b="1" i="1" dirty="0"/>
              <a:t>unsupervised</a:t>
            </a:r>
            <a:r>
              <a:rPr lang="en-US" i="1" dirty="0"/>
              <a:t> learning methods and know when to use them. </a:t>
            </a:r>
          </a:p>
          <a:p>
            <a:r>
              <a:rPr lang="en-US" i="1" dirty="0"/>
              <a:t>I know how to </a:t>
            </a:r>
            <a:r>
              <a:rPr lang="en-US" b="1" i="1" dirty="0"/>
              <a:t>avoid overfitting </a:t>
            </a:r>
            <a:r>
              <a:rPr lang="en-US" i="1" dirty="0"/>
              <a:t>and determine if my model is “good enough” using quantitative metrics. </a:t>
            </a:r>
          </a:p>
        </p:txBody>
      </p:sp>
    </p:spTree>
    <p:extLst>
      <p:ext uri="{BB962C8B-B14F-4D97-AF65-F5344CB8AC3E}">
        <p14:creationId xmlns:p14="http://schemas.microsoft.com/office/powerpoint/2010/main" val="1016822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F1AEE-8103-16F5-E2A9-2F7641CA24EE}"/>
              </a:ext>
            </a:extLst>
          </p:cNvPr>
          <p:cNvSpPr>
            <a:spLocks noGrp="1"/>
          </p:cNvSpPr>
          <p:nvPr>
            <p:ph type="title"/>
          </p:nvPr>
        </p:nvSpPr>
        <p:spPr/>
        <p:txBody>
          <a:bodyPr/>
          <a:lstStyle/>
          <a:p>
            <a:r>
              <a:rPr lang="en-US" dirty="0"/>
              <a:t>Cancer center seminar on Fridays!</a:t>
            </a:r>
          </a:p>
        </p:txBody>
      </p:sp>
      <p:pic>
        <p:nvPicPr>
          <p:cNvPr id="4" name="Picture 3">
            <a:extLst>
              <a:ext uri="{FF2B5EF4-FFF2-40B4-BE49-F238E27FC236}">
                <a16:creationId xmlns:a16="http://schemas.microsoft.com/office/drawing/2014/main" id="{DAC14704-C9DA-194C-AD79-1D7BEDE94588}"/>
              </a:ext>
            </a:extLst>
          </p:cNvPr>
          <p:cNvPicPr>
            <a:picLocks noChangeAspect="1"/>
          </p:cNvPicPr>
          <p:nvPr/>
        </p:nvPicPr>
        <p:blipFill>
          <a:blip r:embed="rId2"/>
          <a:stretch>
            <a:fillRect/>
          </a:stretch>
        </p:blipFill>
        <p:spPr>
          <a:xfrm>
            <a:off x="2180167" y="1324319"/>
            <a:ext cx="7772400" cy="4713658"/>
          </a:xfrm>
          <a:prstGeom prst="rect">
            <a:avLst/>
          </a:prstGeom>
        </p:spPr>
      </p:pic>
    </p:spTree>
    <p:extLst>
      <p:ext uri="{BB962C8B-B14F-4D97-AF65-F5344CB8AC3E}">
        <p14:creationId xmlns:p14="http://schemas.microsoft.com/office/powerpoint/2010/main" val="716479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DC906-D5F1-61C0-31D4-B6618D16578E}"/>
            </a:ext>
          </a:extLst>
        </p:cNvPr>
        <p:cNvGrpSpPr/>
        <p:nvPr/>
      </p:nvGrpSpPr>
      <p:grpSpPr>
        <a:xfrm>
          <a:off x="0" y="0"/>
          <a:ext cx="0" cy="0"/>
          <a:chOff x="0" y="0"/>
          <a:chExt cx="0" cy="0"/>
        </a:xfrm>
      </p:grpSpPr>
      <p:pic>
        <p:nvPicPr>
          <p:cNvPr id="4" name="Picture 3" descr="A computer screen with numbers&#10;&#10;AI-generated content may be incorrect.">
            <a:extLst>
              <a:ext uri="{FF2B5EF4-FFF2-40B4-BE49-F238E27FC236}">
                <a16:creationId xmlns:a16="http://schemas.microsoft.com/office/drawing/2014/main" id="{917EE421-877A-19BD-2683-387DDFDAF93F}"/>
              </a:ext>
            </a:extLst>
          </p:cNvPr>
          <p:cNvPicPr>
            <a:picLocks noChangeAspect="1"/>
          </p:cNvPicPr>
          <p:nvPr/>
        </p:nvPicPr>
        <p:blipFill>
          <a:blip r:embed="rId3">
            <a:alphaModFix amt="41000"/>
            <a:extLst>
              <a:ext uri="{BEBA8EAE-BF5A-486C-A8C5-ECC9F3942E4B}">
                <a14:imgProps xmlns:a14="http://schemas.microsoft.com/office/drawing/2010/main">
                  <a14:imgLayer r:embed="rId4">
                    <a14:imgEffect>
                      <a14:brightnessContrast bright="40000"/>
                    </a14:imgEffect>
                  </a14:imgLayer>
                </a14:imgProps>
              </a:ext>
            </a:extLst>
          </a:blip>
          <a:srcRect l="63076" r="309" b="9091"/>
          <a:stretch>
            <a:fillRect/>
          </a:stretch>
        </p:blipFill>
        <p:spPr>
          <a:xfrm rot="5400000">
            <a:off x="5592304" y="-5592303"/>
            <a:ext cx="1007393" cy="12192002"/>
          </a:xfrm>
          <a:prstGeom prst="rect">
            <a:avLst/>
          </a:prstGeom>
          <a:scene3d>
            <a:camera prst="orthographicFront">
              <a:rot lat="0" lon="10800000" rev="0"/>
            </a:camera>
            <a:lightRig rig="threePt" dir="t"/>
          </a:scene3d>
        </p:spPr>
      </p:pic>
      <p:sp>
        <p:nvSpPr>
          <p:cNvPr id="2" name="Title 1">
            <a:extLst>
              <a:ext uri="{FF2B5EF4-FFF2-40B4-BE49-F238E27FC236}">
                <a16:creationId xmlns:a16="http://schemas.microsoft.com/office/drawing/2014/main" id="{1132AD53-84D5-38A7-4665-46431E607179}"/>
              </a:ext>
            </a:extLst>
          </p:cNvPr>
          <p:cNvSpPr>
            <a:spLocks noGrp="1"/>
          </p:cNvSpPr>
          <p:nvPr>
            <p:ph type="title"/>
          </p:nvPr>
        </p:nvSpPr>
        <p:spPr>
          <a:xfrm>
            <a:off x="77118" y="1"/>
            <a:ext cx="12114881" cy="1038386"/>
          </a:xfrm>
        </p:spPr>
        <p:txBody>
          <a:bodyPr>
            <a:normAutofit fontScale="90000"/>
          </a:bodyPr>
          <a:lstStyle/>
          <a:p>
            <a:r>
              <a:rPr lang="en-US" dirty="0"/>
              <a:t>Module 3 – Step-by-Step process for each set of pairs</a:t>
            </a:r>
          </a:p>
        </p:txBody>
      </p:sp>
      <p:sp>
        <p:nvSpPr>
          <p:cNvPr id="8" name="Content Placeholder 2">
            <a:extLst>
              <a:ext uri="{FF2B5EF4-FFF2-40B4-BE49-F238E27FC236}">
                <a16:creationId xmlns:a16="http://schemas.microsoft.com/office/drawing/2014/main" id="{24DFCEEE-D0B3-4D67-998A-C32FE75353BF}"/>
              </a:ext>
            </a:extLst>
          </p:cNvPr>
          <p:cNvSpPr>
            <a:spLocks noGrp="1"/>
          </p:cNvSpPr>
          <p:nvPr>
            <p:ph idx="1"/>
          </p:nvPr>
        </p:nvSpPr>
        <p:spPr>
          <a:xfrm>
            <a:off x="457887" y="1254609"/>
            <a:ext cx="8350790" cy="5486400"/>
          </a:xfrm>
        </p:spPr>
        <p:txBody>
          <a:bodyPr>
            <a:normAutofit lnSpcReduction="10000"/>
          </a:bodyPr>
          <a:lstStyle/>
          <a:p>
            <a:pPr marL="0" lvl="0" indent="0">
              <a:buNone/>
            </a:pPr>
            <a:r>
              <a:rPr lang="en-US" sz="2400" b="1" dirty="0"/>
              <a:t>STEP 1: Learn </a:t>
            </a:r>
            <a:r>
              <a:rPr lang="en-US" sz="2400" dirty="0"/>
              <a:t>about cancer (and a specific cancer type if desired!)</a:t>
            </a:r>
          </a:p>
          <a:p>
            <a:pPr marL="0" lvl="0" indent="0">
              <a:buNone/>
            </a:pPr>
            <a:r>
              <a:rPr lang="en-US" sz="2400" b="1" dirty="0"/>
              <a:t>STEP 2: Explore the data-set</a:t>
            </a:r>
            <a:r>
              <a:rPr lang="en-US" sz="2400" dirty="0"/>
              <a:t> (you will be given one)</a:t>
            </a:r>
          </a:p>
          <a:p>
            <a:pPr marL="0" lvl="0" indent="0">
              <a:buNone/>
            </a:pPr>
            <a:r>
              <a:rPr lang="en-US" sz="2400" b="1" dirty="0"/>
              <a:t>STEP 3: Ask a question </a:t>
            </a:r>
            <a:r>
              <a:rPr lang="en-US" sz="2400" dirty="0"/>
              <a:t>related to the data set that you are curious about</a:t>
            </a:r>
          </a:p>
          <a:p>
            <a:pPr marL="0" indent="0">
              <a:buNone/>
            </a:pPr>
            <a:r>
              <a:rPr lang="en-US" sz="2400" b="1" dirty="0"/>
              <a:t>STEP 4: Visualize the data </a:t>
            </a:r>
            <a:r>
              <a:rPr lang="en-US" sz="2400" dirty="0"/>
              <a:t>with </a:t>
            </a:r>
            <a:r>
              <a:rPr lang="en-US" sz="2400" b="1" dirty="0">
                <a:solidFill>
                  <a:schemeClr val="accent6"/>
                </a:solidFill>
              </a:rPr>
              <a:t>dimensionality</a:t>
            </a:r>
            <a:r>
              <a:rPr lang="en-US" sz="2400" dirty="0"/>
              <a:t> </a:t>
            </a:r>
            <a:r>
              <a:rPr lang="en-US" sz="2400" b="1" dirty="0">
                <a:solidFill>
                  <a:schemeClr val="accent6"/>
                </a:solidFill>
              </a:rPr>
              <a:t>reduction </a:t>
            </a:r>
            <a:r>
              <a:rPr lang="en-US" sz="2400" dirty="0"/>
              <a:t>(unsupervised)</a:t>
            </a:r>
          </a:p>
          <a:p>
            <a:pPr marL="0" lvl="0" indent="0">
              <a:buNone/>
            </a:pPr>
            <a:r>
              <a:rPr lang="en-US" sz="2400" b="1" dirty="0"/>
              <a:t>STEP 5: Implement </a:t>
            </a:r>
            <a:r>
              <a:rPr lang="en-US" sz="2400" b="1" dirty="0">
                <a:solidFill>
                  <a:schemeClr val="accent6"/>
                </a:solidFill>
              </a:rPr>
              <a:t>clustering</a:t>
            </a:r>
            <a:r>
              <a:rPr lang="en-US" sz="2400" dirty="0"/>
              <a:t>, </a:t>
            </a:r>
            <a:r>
              <a:rPr lang="en-US" sz="2400" b="1" dirty="0">
                <a:solidFill>
                  <a:schemeClr val="accent6"/>
                </a:solidFill>
              </a:rPr>
              <a:t>regression</a:t>
            </a:r>
            <a:r>
              <a:rPr lang="en-US" sz="2400" dirty="0"/>
              <a:t>, or </a:t>
            </a:r>
            <a:r>
              <a:rPr lang="en-US" sz="2400" b="1" dirty="0">
                <a:solidFill>
                  <a:schemeClr val="accent6"/>
                </a:solidFill>
              </a:rPr>
              <a:t>classification</a:t>
            </a:r>
            <a:r>
              <a:rPr lang="en-US" sz="2400" dirty="0"/>
              <a:t> using Python/scikit-learn to answer the question (supervised)</a:t>
            </a:r>
          </a:p>
          <a:p>
            <a:pPr marL="0" lvl="0" indent="0">
              <a:buNone/>
            </a:pPr>
            <a:r>
              <a:rPr lang="en-US" sz="2400" b="1" dirty="0"/>
              <a:t>STEP 6: Verify and validate </a:t>
            </a:r>
            <a:r>
              <a:rPr lang="en-US" sz="2400" dirty="0"/>
              <a:t>the answer using </a:t>
            </a:r>
            <a:r>
              <a:rPr lang="en-US" sz="2400" b="1" dirty="0">
                <a:solidFill>
                  <a:schemeClr val="accent6"/>
                </a:solidFill>
              </a:rPr>
              <a:t>ML metrics</a:t>
            </a:r>
          </a:p>
          <a:p>
            <a:pPr marL="0" lvl="0" indent="0">
              <a:buNone/>
            </a:pPr>
            <a:r>
              <a:rPr lang="en-US" sz="2400" b="1" dirty="0"/>
              <a:t>STEP 7: Draw conclusions </a:t>
            </a:r>
            <a:r>
              <a:rPr lang="en-US" sz="2400" dirty="0"/>
              <a:t>and </a:t>
            </a:r>
            <a:r>
              <a:rPr lang="en-US" sz="2400" b="1" dirty="0"/>
              <a:t>reflect on the ethical implications</a:t>
            </a:r>
          </a:p>
          <a:p>
            <a:pPr marL="0" indent="0">
              <a:buNone/>
            </a:pPr>
            <a:r>
              <a:rPr lang="en-US" sz="2400" b="1" dirty="0"/>
              <a:t>STEP 8: Communicate </a:t>
            </a:r>
            <a:r>
              <a:rPr lang="en-US" sz="2400" dirty="0"/>
              <a:t>your question’s background, methods, conclusions, limitations, implications, and future work</a:t>
            </a:r>
          </a:p>
          <a:p>
            <a:pPr marL="0" lvl="0" indent="0">
              <a:buNone/>
            </a:pPr>
            <a:endParaRPr lang="en-US" sz="2400" dirty="0"/>
          </a:p>
          <a:p>
            <a:pPr marL="0" lvl="0" indent="0">
              <a:buNone/>
            </a:pPr>
            <a:endParaRPr lang="en-US" sz="2400" dirty="0"/>
          </a:p>
          <a:p>
            <a:pPr marL="0" lvl="0" indent="0">
              <a:buNone/>
            </a:pPr>
            <a:endParaRPr lang="en-US" sz="2400" dirty="0"/>
          </a:p>
        </p:txBody>
      </p:sp>
      <p:grpSp>
        <p:nvGrpSpPr>
          <p:cNvPr id="16" name="Group 15">
            <a:extLst>
              <a:ext uri="{FF2B5EF4-FFF2-40B4-BE49-F238E27FC236}">
                <a16:creationId xmlns:a16="http://schemas.microsoft.com/office/drawing/2014/main" id="{1879C3FC-F30E-28CA-560D-EC37E7ECCF59}"/>
              </a:ext>
            </a:extLst>
          </p:cNvPr>
          <p:cNvGrpSpPr/>
          <p:nvPr/>
        </p:nvGrpSpPr>
        <p:grpSpPr>
          <a:xfrm>
            <a:off x="60803" y="1363577"/>
            <a:ext cx="397084" cy="1358475"/>
            <a:chOff x="13734" y="1484243"/>
            <a:chExt cx="397084" cy="1358475"/>
          </a:xfrm>
        </p:grpSpPr>
        <p:cxnSp>
          <p:nvCxnSpPr>
            <p:cNvPr id="5" name="Straight Connector 4">
              <a:extLst>
                <a:ext uri="{FF2B5EF4-FFF2-40B4-BE49-F238E27FC236}">
                  <a16:creationId xmlns:a16="http://schemas.microsoft.com/office/drawing/2014/main" id="{4C73B0D0-CE51-BE14-CBF0-2D3F32BF355A}"/>
                </a:ext>
              </a:extLst>
            </p:cNvPr>
            <p:cNvCxnSpPr>
              <a:cxnSpLocks/>
            </p:cNvCxnSpPr>
            <p:nvPr/>
          </p:nvCxnSpPr>
          <p:spPr>
            <a:xfrm>
              <a:off x="410817" y="1484243"/>
              <a:ext cx="1" cy="1358475"/>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6" name="TextBox 5">
              <a:extLst>
                <a:ext uri="{FF2B5EF4-FFF2-40B4-BE49-F238E27FC236}">
                  <a16:creationId xmlns:a16="http://schemas.microsoft.com/office/drawing/2014/main" id="{7A0E19DA-F915-4718-8337-D82227A6C0DF}"/>
                </a:ext>
              </a:extLst>
            </p:cNvPr>
            <p:cNvSpPr txBox="1"/>
            <p:nvPr/>
          </p:nvSpPr>
          <p:spPr>
            <a:xfrm rot="16200000">
              <a:off x="-273044" y="1933957"/>
              <a:ext cx="942887" cy="369332"/>
            </a:xfrm>
            <a:prstGeom prst="rect">
              <a:avLst/>
            </a:prstGeom>
            <a:noFill/>
          </p:spPr>
          <p:txBody>
            <a:bodyPr wrap="none" rtlCol="0">
              <a:spAutoFit/>
            </a:bodyPr>
            <a:lstStyle/>
            <a:p>
              <a:r>
                <a:rPr lang="en-US" b="1" dirty="0">
                  <a:solidFill>
                    <a:srgbClr val="00BEDE"/>
                  </a:solidFill>
                </a:rPr>
                <a:t>Week 1</a:t>
              </a:r>
            </a:p>
          </p:txBody>
        </p:sp>
      </p:grpSp>
      <p:grpSp>
        <p:nvGrpSpPr>
          <p:cNvPr id="17" name="Group 16">
            <a:extLst>
              <a:ext uri="{FF2B5EF4-FFF2-40B4-BE49-F238E27FC236}">
                <a16:creationId xmlns:a16="http://schemas.microsoft.com/office/drawing/2014/main" id="{7A34792B-6E9C-EFD2-F547-0C3F46FAC173}"/>
              </a:ext>
            </a:extLst>
          </p:cNvPr>
          <p:cNvGrpSpPr/>
          <p:nvPr/>
        </p:nvGrpSpPr>
        <p:grpSpPr>
          <a:xfrm>
            <a:off x="19319" y="3142948"/>
            <a:ext cx="410816" cy="1253067"/>
            <a:chOff x="2" y="3048000"/>
            <a:chExt cx="410816" cy="1253067"/>
          </a:xfrm>
        </p:grpSpPr>
        <p:cxnSp>
          <p:nvCxnSpPr>
            <p:cNvPr id="7" name="Straight Connector 6">
              <a:extLst>
                <a:ext uri="{FF2B5EF4-FFF2-40B4-BE49-F238E27FC236}">
                  <a16:creationId xmlns:a16="http://schemas.microsoft.com/office/drawing/2014/main" id="{6EED7913-0BDA-7BBF-AA2C-DF2DA3323C74}"/>
                </a:ext>
              </a:extLst>
            </p:cNvPr>
            <p:cNvCxnSpPr>
              <a:cxnSpLocks/>
            </p:cNvCxnSpPr>
            <p:nvPr/>
          </p:nvCxnSpPr>
          <p:spPr>
            <a:xfrm>
              <a:off x="410818" y="3048000"/>
              <a:ext cx="0" cy="1253067"/>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9" name="TextBox 8">
              <a:extLst>
                <a:ext uri="{FF2B5EF4-FFF2-40B4-BE49-F238E27FC236}">
                  <a16:creationId xmlns:a16="http://schemas.microsoft.com/office/drawing/2014/main" id="{5F1ABECA-5276-6486-120A-FB7CB165C570}"/>
                </a:ext>
              </a:extLst>
            </p:cNvPr>
            <p:cNvSpPr txBox="1"/>
            <p:nvPr/>
          </p:nvSpPr>
          <p:spPr>
            <a:xfrm rot="16200000">
              <a:off x="-286776" y="3379278"/>
              <a:ext cx="942887" cy="369332"/>
            </a:xfrm>
            <a:prstGeom prst="rect">
              <a:avLst/>
            </a:prstGeom>
            <a:noFill/>
          </p:spPr>
          <p:txBody>
            <a:bodyPr wrap="none" rtlCol="0">
              <a:spAutoFit/>
            </a:bodyPr>
            <a:lstStyle/>
            <a:p>
              <a:r>
                <a:rPr lang="en-US" b="1" dirty="0">
                  <a:solidFill>
                    <a:srgbClr val="00BEDE"/>
                  </a:solidFill>
                </a:rPr>
                <a:t>Week 2</a:t>
              </a:r>
            </a:p>
          </p:txBody>
        </p:sp>
      </p:grpSp>
      <p:grpSp>
        <p:nvGrpSpPr>
          <p:cNvPr id="18" name="Group 17">
            <a:extLst>
              <a:ext uri="{FF2B5EF4-FFF2-40B4-BE49-F238E27FC236}">
                <a16:creationId xmlns:a16="http://schemas.microsoft.com/office/drawing/2014/main" id="{208F877E-5C57-83AF-A541-45B074257F90}"/>
              </a:ext>
            </a:extLst>
          </p:cNvPr>
          <p:cNvGrpSpPr/>
          <p:nvPr/>
        </p:nvGrpSpPr>
        <p:grpSpPr>
          <a:xfrm>
            <a:off x="19319" y="4538478"/>
            <a:ext cx="410816" cy="949368"/>
            <a:chOff x="2" y="5002698"/>
            <a:chExt cx="410816" cy="949368"/>
          </a:xfrm>
        </p:grpSpPr>
        <p:cxnSp>
          <p:nvCxnSpPr>
            <p:cNvPr id="12" name="Straight Connector 11">
              <a:extLst>
                <a:ext uri="{FF2B5EF4-FFF2-40B4-BE49-F238E27FC236}">
                  <a16:creationId xmlns:a16="http://schemas.microsoft.com/office/drawing/2014/main" id="{1B8AF74D-9647-CC2D-A102-27D20F0B772B}"/>
                </a:ext>
              </a:extLst>
            </p:cNvPr>
            <p:cNvCxnSpPr>
              <a:cxnSpLocks/>
            </p:cNvCxnSpPr>
            <p:nvPr/>
          </p:nvCxnSpPr>
          <p:spPr>
            <a:xfrm>
              <a:off x="410818" y="5002698"/>
              <a:ext cx="0" cy="949368"/>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13" name="TextBox 12">
              <a:extLst>
                <a:ext uri="{FF2B5EF4-FFF2-40B4-BE49-F238E27FC236}">
                  <a16:creationId xmlns:a16="http://schemas.microsoft.com/office/drawing/2014/main" id="{D851F98C-B3C9-A5A2-CD1F-3374AD5A1D05}"/>
                </a:ext>
              </a:extLst>
            </p:cNvPr>
            <p:cNvSpPr txBox="1"/>
            <p:nvPr/>
          </p:nvSpPr>
          <p:spPr>
            <a:xfrm rot="16200000">
              <a:off x="-286776" y="5295957"/>
              <a:ext cx="942887" cy="369332"/>
            </a:xfrm>
            <a:prstGeom prst="rect">
              <a:avLst/>
            </a:prstGeom>
            <a:noFill/>
          </p:spPr>
          <p:txBody>
            <a:bodyPr wrap="none" rtlCol="0">
              <a:spAutoFit/>
            </a:bodyPr>
            <a:lstStyle/>
            <a:p>
              <a:r>
                <a:rPr lang="en-US" b="1" dirty="0">
                  <a:solidFill>
                    <a:srgbClr val="00BEDE"/>
                  </a:solidFill>
                </a:rPr>
                <a:t>Week 3</a:t>
              </a:r>
            </a:p>
          </p:txBody>
        </p:sp>
      </p:grpSp>
      <p:grpSp>
        <p:nvGrpSpPr>
          <p:cNvPr id="15" name="Group 14">
            <a:extLst>
              <a:ext uri="{FF2B5EF4-FFF2-40B4-BE49-F238E27FC236}">
                <a16:creationId xmlns:a16="http://schemas.microsoft.com/office/drawing/2014/main" id="{6EC623BC-4100-5AA7-3FAF-BC6E2BD2E393}"/>
              </a:ext>
            </a:extLst>
          </p:cNvPr>
          <p:cNvGrpSpPr/>
          <p:nvPr/>
        </p:nvGrpSpPr>
        <p:grpSpPr>
          <a:xfrm>
            <a:off x="9659" y="5487846"/>
            <a:ext cx="410816" cy="942887"/>
            <a:chOff x="2" y="5009179"/>
            <a:chExt cx="410816" cy="942887"/>
          </a:xfrm>
        </p:grpSpPr>
        <p:cxnSp>
          <p:nvCxnSpPr>
            <p:cNvPr id="19" name="Straight Connector 18">
              <a:extLst>
                <a:ext uri="{FF2B5EF4-FFF2-40B4-BE49-F238E27FC236}">
                  <a16:creationId xmlns:a16="http://schemas.microsoft.com/office/drawing/2014/main" id="{510DECFB-61D1-4ECD-7933-736A7BBC4FEB}"/>
                </a:ext>
              </a:extLst>
            </p:cNvPr>
            <p:cNvCxnSpPr>
              <a:cxnSpLocks/>
            </p:cNvCxnSpPr>
            <p:nvPr/>
          </p:nvCxnSpPr>
          <p:spPr>
            <a:xfrm>
              <a:off x="410818" y="5139840"/>
              <a:ext cx="0" cy="736600"/>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20" name="TextBox 19">
              <a:extLst>
                <a:ext uri="{FF2B5EF4-FFF2-40B4-BE49-F238E27FC236}">
                  <a16:creationId xmlns:a16="http://schemas.microsoft.com/office/drawing/2014/main" id="{7FC14D81-43C6-2722-4273-605CB73BAFA9}"/>
                </a:ext>
              </a:extLst>
            </p:cNvPr>
            <p:cNvSpPr txBox="1"/>
            <p:nvPr/>
          </p:nvSpPr>
          <p:spPr>
            <a:xfrm rot="16200000">
              <a:off x="-286776" y="5295957"/>
              <a:ext cx="942887" cy="369332"/>
            </a:xfrm>
            <a:prstGeom prst="rect">
              <a:avLst/>
            </a:prstGeom>
            <a:noFill/>
          </p:spPr>
          <p:txBody>
            <a:bodyPr wrap="none" rtlCol="0">
              <a:spAutoFit/>
            </a:bodyPr>
            <a:lstStyle/>
            <a:p>
              <a:r>
                <a:rPr lang="en-US" b="1" dirty="0">
                  <a:solidFill>
                    <a:srgbClr val="00BEDE"/>
                  </a:solidFill>
                </a:rPr>
                <a:t>Week 4</a:t>
              </a:r>
            </a:p>
          </p:txBody>
        </p:sp>
      </p:grpSp>
      <p:sp>
        <p:nvSpPr>
          <p:cNvPr id="3" name="TextBox 2">
            <a:extLst>
              <a:ext uri="{FF2B5EF4-FFF2-40B4-BE49-F238E27FC236}">
                <a16:creationId xmlns:a16="http://schemas.microsoft.com/office/drawing/2014/main" id="{ABD96D47-F24D-0EF3-39F0-DD2E3B9CA40B}"/>
              </a:ext>
            </a:extLst>
          </p:cNvPr>
          <p:cNvSpPr txBox="1"/>
          <p:nvPr/>
        </p:nvSpPr>
        <p:spPr>
          <a:xfrm>
            <a:off x="8727358" y="2400447"/>
            <a:ext cx="2409442" cy="523220"/>
          </a:xfrm>
          <a:prstGeom prst="rect">
            <a:avLst/>
          </a:prstGeom>
          <a:noFill/>
        </p:spPr>
        <p:txBody>
          <a:bodyPr wrap="none" rtlCol="0">
            <a:spAutoFit/>
          </a:bodyPr>
          <a:lstStyle/>
          <a:p>
            <a:r>
              <a:rPr lang="en-US" sz="1400" dirty="0">
                <a:solidFill>
                  <a:srgbClr val="FF0000"/>
                </a:solidFill>
              </a:rPr>
              <a:t>Due Friday April 10 midnight:</a:t>
            </a:r>
          </a:p>
          <a:p>
            <a:r>
              <a:rPr lang="en-US" sz="1400" dirty="0">
                <a:solidFill>
                  <a:srgbClr val="FF0000"/>
                </a:solidFill>
              </a:rPr>
              <a:t>GitHub Check-in #1 </a:t>
            </a:r>
          </a:p>
        </p:txBody>
      </p:sp>
      <p:sp>
        <p:nvSpPr>
          <p:cNvPr id="11" name="TextBox 10">
            <a:extLst>
              <a:ext uri="{FF2B5EF4-FFF2-40B4-BE49-F238E27FC236}">
                <a16:creationId xmlns:a16="http://schemas.microsoft.com/office/drawing/2014/main" id="{2FEFF849-7104-1110-CA76-C1115C90FF4D}"/>
              </a:ext>
            </a:extLst>
          </p:cNvPr>
          <p:cNvSpPr txBox="1"/>
          <p:nvPr/>
        </p:nvSpPr>
        <p:spPr>
          <a:xfrm>
            <a:off x="8727358" y="3855345"/>
            <a:ext cx="2409442" cy="523220"/>
          </a:xfrm>
          <a:prstGeom prst="rect">
            <a:avLst/>
          </a:prstGeom>
          <a:noFill/>
        </p:spPr>
        <p:txBody>
          <a:bodyPr wrap="none" rtlCol="0">
            <a:spAutoFit/>
          </a:bodyPr>
          <a:lstStyle/>
          <a:p>
            <a:r>
              <a:rPr lang="en-US" sz="1400" dirty="0">
                <a:solidFill>
                  <a:srgbClr val="FF0000"/>
                </a:solidFill>
              </a:rPr>
              <a:t>Due Friday April 17 midnight:</a:t>
            </a:r>
          </a:p>
          <a:p>
            <a:r>
              <a:rPr lang="en-US" sz="1400" dirty="0">
                <a:solidFill>
                  <a:srgbClr val="FF0000"/>
                </a:solidFill>
              </a:rPr>
              <a:t>GitHub Check-in #2 </a:t>
            </a:r>
          </a:p>
        </p:txBody>
      </p:sp>
      <p:sp>
        <p:nvSpPr>
          <p:cNvPr id="14" name="TextBox 13">
            <a:extLst>
              <a:ext uri="{FF2B5EF4-FFF2-40B4-BE49-F238E27FC236}">
                <a16:creationId xmlns:a16="http://schemas.microsoft.com/office/drawing/2014/main" id="{3D3AF26B-A95C-238E-E51E-C0126B52FDFC}"/>
              </a:ext>
            </a:extLst>
          </p:cNvPr>
          <p:cNvSpPr txBox="1"/>
          <p:nvPr/>
        </p:nvSpPr>
        <p:spPr>
          <a:xfrm>
            <a:off x="8727358" y="4910388"/>
            <a:ext cx="2409442" cy="523220"/>
          </a:xfrm>
          <a:prstGeom prst="rect">
            <a:avLst/>
          </a:prstGeom>
          <a:noFill/>
        </p:spPr>
        <p:txBody>
          <a:bodyPr wrap="none" rtlCol="0">
            <a:spAutoFit/>
          </a:bodyPr>
          <a:lstStyle/>
          <a:p>
            <a:r>
              <a:rPr lang="en-US" sz="1400" dirty="0">
                <a:solidFill>
                  <a:srgbClr val="FF0000"/>
                </a:solidFill>
              </a:rPr>
              <a:t>Due Friday April 24 midnight:</a:t>
            </a:r>
          </a:p>
          <a:p>
            <a:r>
              <a:rPr lang="en-US" sz="1400" dirty="0">
                <a:solidFill>
                  <a:srgbClr val="FF0000"/>
                </a:solidFill>
              </a:rPr>
              <a:t>GitHub Check-in #3 </a:t>
            </a:r>
          </a:p>
        </p:txBody>
      </p:sp>
      <p:sp>
        <p:nvSpPr>
          <p:cNvPr id="21" name="TextBox 20">
            <a:extLst>
              <a:ext uri="{FF2B5EF4-FFF2-40B4-BE49-F238E27FC236}">
                <a16:creationId xmlns:a16="http://schemas.microsoft.com/office/drawing/2014/main" id="{B7BFCBC9-D796-2FA7-1A47-45A5C9619636}"/>
              </a:ext>
            </a:extLst>
          </p:cNvPr>
          <p:cNvSpPr txBox="1"/>
          <p:nvPr/>
        </p:nvSpPr>
        <p:spPr>
          <a:xfrm>
            <a:off x="8727358" y="5681667"/>
            <a:ext cx="3287589" cy="954107"/>
          </a:xfrm>
          <a:prstGeom prst="rect">
            <a:avLst/>
          </a:prstGeom>
          <a:noFill/>
        </p:spPr>
        <p:txBody>
          <a:bodyPr wrap="square" rtlCol="0">
            <a:spAutoFit/>
          </a:bodyPr>
          <a:lstStyle/>
          <a:p>
            <a:r>
              <a:rPr lang="en-US" sz="1400" dirty="0">
                <a:solidFill>
                  <a:srgbClr val="FF0000"/>
                </a:solidFill>
              </a:rPr>
              <a:t>Due Tuesday May 5 midnight:</a:t>
            </a:r>
          </a:p>
          <a:p>
            <a:r>
              <a:rPr lang="en-US" sz="1400" dirty="0">
                <a:solidFill>
                  <a:srgbClr val="FF0000"/>
                </a:solidFill>
              </a:rPr>
              <a:t>Final Project</a:t>
            </a:r>
          </a:p>
          <a:p>
            <a:r>
              <a:rPr lang="en-US" sz="1400" dirty="0">
                <a:solidFill>
                  <a:srgbClr val="FF0000"/>
                </a:solidFill>
              </a:rPr>
              <a:t>Presentations: May 5 2pm (Final exam block)</a:t>
            </a:r>
          </a:p>
        </p:txBody>
      </p:sp>
      <p:sp>
        <p:nvSpPr>
          <p:cNvPr id="22" name="TextBox 21">
            <a:extLst>
              <a:ext uri="{FF2B5EF4-FFF2-40B4-BE49-F238E27FC236}">
                <a16:creationId xmlns:a16="http://schemas.microsoft.com/office/drawing/2014/main" id="{EE04DF09-D467-182C-DF02-100EDC1897ED}"/>
              </a:ext>
            </a:extLst>
          </p:cNvPr>
          <p:cNvSpPr txBox="1"/>
          <p:nvPr/>
        </p:nvSpPr>
        <p:spPr>
          <a:xfrm>
            <a:off x="8727358" y="3047243"/>
            <a:ext cx="2520049" cy="523220"/>
          </a:xfrm>
          <a:prstGeom prst="rect">
            <a:avLst/>
          </a:prstGeom>
          <a:noFill/>
        </p:spPr>
        <p:txBody>
          <a:bodyPr wrap="none" rtlCol="0">
            <a:spAutoFit/>
          </a:bodyPr>
          <a:lstStyle/>
          <a:p>
            <a:r>
              <a:rPr lang="en-US" sz="1400" dirty="0">
                <a:solidFill>
                  <a:srgbClr val="FF0000"/>
                </a:solidFill>
              </a:rPr>
              <a:t>Due Tuesday April 14 by class:</a:t>
            </a:r>
          </a:p>
          <a:p>
            <a:r>
              <a:rPr lang="en-US" sz="1400" dirty="0">
                <a:solidFill>
                  <a:srgbClr val="FF0000"/>
                </a:solidFill>
              </a:rPr>
              <a:t>Video comprehension quiz</a:t>
            </a:r>
          </a:p>
        </p:txBody>
      </p:sp>
      <p:sp>
        <p:nvSpPr>
          <p:cNvPr id="23" name="TextBox 22">
            <a:extLst>
              <a:ext uri="{FF2B5EF4-FFF2-40B4-BE49-F238E27FC236}">
                <a16:creationId xmlns:a16="http://schemas.microsoft.com/office/drawing/2014/main" id="{5DD96FF4-75B5-932B-1200-29367D9B55F4}"/>
              </a:ext>
            </a:extLst>
          </p:cNvPr>
          <p:cNvSpPr txBox="1"/>
          <p:nvPr/>
        </p:nvSpPr>
        <p:spPr>
          <a:xfrm>
            <a:off x="8727358" y="1657028"/>
            <a:ext cx="2695305" cy="738664"/>
          </a:xfrm>
          <a:prstGeom prst="rect">
            <a:avLst/>
          </a:prstGeom>
          <a:noFill/>
        </p:spPr>
        <p:txBody>
          <a:bodyPr wrap="square" rtlCol="0">
            <a:spAutoFit/>
          </a:bodyPr>
          <a:lstStyle/>
          <a:p>
            <a:r>
              <a:rPr lang="en-US" sz="1400" dirty="0">
                <a:solidFill>
                  <a:srgbClr val="FF0000"/>
                </a:solidFill>
              </a:rPr>
              <a:t>Due Thursday April 9 by class:</a:t>
            </a:r>
          </a:p>
          <a:p>
            <a:r>
              <a:rPr lang="en-US" sz="1400" dirty="0">
                <a:solidFill>
                  <a:srgbClr val="FF0000"/>
                </a:solidFill>
              </a:rPr>
              <a:t>Cancer Hallmark ABM simulations activity</a:t>
            </a:r>
          </a:p>
        </p:txBody>
      </p:sp>
    </p:spTree>
    <p:extLst>
      <p:ext uri="{BB962C8B-B14F-4D97-AF65-F5344CB8AC3E}">
        <p14:creationId xmlns:p14="http://schemas.microsoft.com/office/powerpoint/2010/main" val="4103365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up)">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up)">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up)">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up)">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wipe(up)">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wipe(up)">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wipe(up)">
                                      <p:cBhvr>
                                        <p:cTn id="42" dur="500"/>
                                        <p:tgtEl>
                                          <p:spTgt spid="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967C5-56B4-7062-E8B4-A1DF7D486506}"/>
              </a:ext>
            </a:extLst>
          </p:cNvPr>
          <p:cNvSpPr>
            <a:spLocks noGrp="1"/>
          </p:cNvSpPr>
          <p:nvPr>
            <p:ph type="title"/>
          </p:nvPr>
        </p:nvSpPr>
        <p:spPr/>
        <p:txBody>
          <a:bodyPr/>
          <a:lstStyle/>
          <a:p>
            <a:r>
              <a:rPr lang="en-US" dirty="0"/>
              <a:t>The problem of cancer</a:t>
            </a:r>
          </a:p>
        </p:txBody>
      </p:sp>
      <p:sp>
        <p:nvSpPr>
          <p:cNvPr id="3" name="Content Placeholder 2">
            <a:extLst>
              <a:ext uri="{FF2B5EF4-FFF2-40B4-BE49-F238E27FC236}">
                <a16:creationId xmlns:a16="http://schemas.microsoft.com/office/drawing/2014/main" id="{D16473FB-3473-5BB1-E36C-4DF8C5924B9A}"/>
              </a:ext>
            </a:extLst>
          </p:cNvPr>
          <p:cNvSpPr>
            <a:spLocks noGrp="1"/>
          </p:cNvSpPr>
          <p:nvPr>
            <p:ph idx="1"/>
          </p:nvPr>
        </p:nvSpPr>
        <p:spPr>
          <a:xfrm>
            <a:off x="135467" y="1185333"/>
            <a:ext cx="4035841" cy="4991630"/>
          </a:xfrm>
        </p:spPr>
        <p:txBody>
          <a:bodyPr>
            <a:normAutofit/>
          </a:bodyPr>
          <a:lstStyle/>
          <a:p>
            <a:r>
              <a:rPr lang="en-US" dirty="0"/>
              <a:t>1 in 3 people will get cancer in their lifetime</a:t>
            </a:r>
          </a:p>
          <a:p>
            <a:r>
              <a:rPr lang="en-US" dirty="0"/>
              <a:t>1/5 related to tobacco use, another 1/5 tied to obesity, alcohol, or infection</a:t>
            </a:r>
          </a:p>
          <a:p>
            <a:r>
              <a:rPr lang="en-US" dirty="0"/>
              <a:t>#2 killer of Americans, accounting for 1 in 4 deaths in the US </a:t>
            </a:r>
          </a:p>
          <a:p>
            <a:r>
              <a:rPr lang="en-US" dirty="0"/>
              <a:t>200 billion dollars per year </a:t>
            </a:r>
          </a:p>
          <a:p>
            <a:endParaRPr lang="en-US" dirty="0"/>
          </a:p>
        </p:txBody>
      </p:sp>
      <p:pic>
        <p:nvPicPr>
          <p:cNvPr id="4" name="Picture 3">
            <a:extLst>
              <a:ext uri="{FF2B5EF4-FFF2-40B4-BE49-F238E27FC236}">
                <a16:creationId xmlns:a16="http://schemas.microsoft.com/office/drawing/2014/main" id="{C1EA21C5-4293-D940-50F9-8FCFC9E28967}"/>
              </a:ext>
            </a:extLst>
          </p:cNvPr>
          <p:cNvPicPr>
            <a:picLocks noChangeAspect="1"/>
          </p:cNvPicPr>
          <p:nvPr/>
        </p:nvPicPr>
        <p:blipFill>
          <a:blip r:embed="rId2"/>
          <a:stretch>
            <a:fillRect/>
          </a:stretch>
        </p:blipFill>
        <p:spPr>
          <a:xfrm>
            <a:off x="4461031" y="1626908"/>
            <a:ext cx="7595501" cy="4660875"/>
          </a:xfrm>
          <a:prstGeom prst="rect">
            <a:avLst/>
          </a:prstGeom>
        </p:spPr>
      </p:pic>
      <p:sp>
        <p:nvSpPr>
          <p:cNvPr id="5" name="Rectangle 4">
            <a:extLst>
              <a:ext uri="{FF2B5EF4-FFF2-40B4-BE49-F238E27FC236}">
                <a16:creationId xmlns:a16="http://schemas.microsoft.com/office/drawing/2014/main" id="{DF266311-F786-1FCF-F6A0-684845EBCD43}"/>
              </a:ext>
            </a:extLst>
          </p:cNvPr>
          <p:cNvSpPr/>
          <p:nvPr/>
        </p:nvSpPr>
        <p:spPr>
          <a:xfrm>
            <a:off x="5200391" y="2189757"/>
            <a:ext cx="2515501" cy="16068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9BE6D4A-C8A9-4622-4AC9-2AD561B64D8C}"/>
              </a:ext>
            </a:extLst>
          </p:cNvPr>
          <p:cNvSpPr/>
          <p:nvPr/>
        </p:nvSpPr>
        <p:spPr>
          <a:xfrm>
            <a:off x="8835538" y="4121649"/>
            <a:ext cx="2515501" cy="16068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1CFE02B-9083-CAE7-9F25-58BA88EB13F2}"/>
              </a:ext>
            </a:extLst>
          </p:cNvPr>
          <p:cNvSpPr/>
          <p:nvPr/>
        </p:nvSpPr>
        <p:spPr>
          <a:xfrm>
            <a:off x="5200391" y="4121649"/>
            <a:ext cx="2515501" cy="16068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4F1A853-AA05-80F4-8685-FDE3BED5FA89}"/>
              </a:ext>
            </a:extLst>
          </p:cNvPr>
          <p:cNvSpPr/>
          <p:nvPr/>
        </p:nvSpPr>
        <p:spPr>
          <a:xfrm>
            <a:off x="8835538" y="2189757"/>
            <a:ext cx="2515501" cy="16068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aph showing the number of people in the united states&#10;&#10;AI-generated content may be incorrect.">
            <a:extLst>
              <a:ext uri="{FF2B5EF4-FFF2-40B4-BE49-F238E27FC236}">
                <a16:creationId xmlns:a16="http://schemas.microsoft.com/office/drawing/2014/main" id="{B3FCB73E-1130-8781-FEBC-3D47BB183F4A}"/>
              </a:ext>
            </a:extLst>
          </p:cNvPr>
          <p:cNvPicPr>
            <a:picLocks noChangeAspect="1"/>
          </p:cNvPicPr>
          <p:nvPr/>
        </p:nvPicPr>
        <p:blipFill rotWithShape="1">
          <a:blip r:embed="rId3"/>
          <a:srcRect l="3961" t="1648" r="17925"/>
          <a:stretch/>
        </p:blipFill>
        <p:spPr>
          <a:xfrm>
            <a:off x="4381998" y="1129456"/>
            <a:ext cx="7753565" cy="5491279"/>
          </a:xfrm>
          <a:prstGeom prst="rect">
            <a:avLst/>
          </a:prstGeom>
        </p:spPr>
      </p:pic>
    </p:spTree>
    <p:extLst>
      <p:ext uri="{BB962C8B-B14F-4D97-AF65-F5344CB8AC3E}">
        <p14:creationId xmlns:p14="http://schemas.microsoft.com/office/powerpoint/2010/main" val="132893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A4B37-6E95-8F0C-D338-ED907097CEB3}"/>
              </a:ext>
            </a:extLst>
          </p:cNvPr>
          <p:cNvSpPr>
            <a:spLocks noGrp="1"/>
          </p:cNvSpPr>
          <p:nvPr>
            <p:ph type="title"/>
          </p:nvPr>
        </p:nvSpPr>
        <p:spPr/>
        <p:txBody>
          <a:bodyPr/>
          <a:lstStyle/>
          <a:p>
            <a:r>
              <a:rPr lang="en-US" dirty="0"/>
              <a:t>Let’s think about what normal cells do</a:t>
            </a:r>
          </a:p>
        </p:txBody>
      </p:sp>
      <p:pic>
        <p:nvPicPr>
          <p:cNvPr id="4" name="Picture 3">
            <a:extLst>
              <a:ext uri="{FF2B5EF4-FFF2-40B4-BE49-F238E27FC236}">
                <a16:creationId xmlns:a16="http://schemas.microsoft.com/office/drawing/2014/main" id="{5B90E537-14F7-3C26-7341-0ECE59A5F91E}"/>
              </a:ext>
            </a:extLst>
          </p:cNvPr>
          <p:cNvPicPr>
            <a:picLocks noChangeAspect="1"/>
          </p:cNvPicPr>
          <p:nvPr/>
        </p:nvPicPr>
        <p:blipFill>
          <a:blip r:embed="rId3"/>
          <a:stretch>
            <a:fillRect/>
          </a:stretch>
        </p:blipFill>
        <p:spPr>
          <a:xfrm>
            <a:off x="7586506" y="1122040"/>
            <a:ext cx="4016935" cy="2876125"/>
          </a:xfrm>
          <a:prstGeom prst="rect">
            <a:avLst/>
          </a:prstGeom>
        </p:spPr>
      </p:pic>
      <p:sp>
        <p:nvSpPr>
          <p:cNvPr id="5" name="Rounded Rectangle 4">
            <a:extLst>
              <a:ext uri="{FF2B5EF4-FFF2-40B4-BE49-F238E27FC236}">
                <a16:creationId xmlns:a16="http://schemas.microsoft.com/office/drawing/2014/main" id="{9F6FA989-4117-67D3-4497-F992D514BFF9}"/>
              </a:ext>
            </a:extLst>
          </p:cNvPr>
          <p:cNvSpPr/>
          <p:nvPr/>
        </p:nvSpPr>
        <p:spPr>
          <a:xfrm>
            <a:off x="546026" y="1460258"/>
            <a:ext cx="6367182" cy="126976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rIns="91440" rtlCol="0" anchor="ctr"/>
          <a:lstStyle/>
          <a:p>
            <a:r>
              <a:rPr lang="en-US" sz="2000" dirty="0">
                <a:solidFill>
                  <a:schemeClr val="tx1"/>
                </a:solidFill>
              </a:rPr>
              <a:t>Normal cells start as stem cells</a:t>
            </a:r>
          </a:p>
          <a:p>
            <a:pPr marL="742950" lvl="1" indent="-285750">
              <a:buFont typeface="Arial" panose="020B0604020202020204" pitchFamily="34" charset="0"/>
              <a:buChar char="•"/>
            </a:pPr>
            <a:r>
              <a:rPr lang="en-US" sz="1600" dirty="0">
                <a:solidFill>
                  <a:schemeClr val="tx1"/>
                </a:solidFill>
              </a:rPr>
              <a:t>This self-renewal is under tight control</a:t>
            </a:r>
          </a:p>
          <a:p>
            <a:pPr marL="742950" lvl="1" indent="-285750">
              <a:buFont typeface="Arial" panose="020B0604020202020204" pitchFamily="34" charset="0"/>
              <a:buChar char="•"/>
            </a:pPr>
            <a:r>
              <a:rPr lang="en-US" sz="1600" dirty="0">
                <a:solidFill>
                  <a:schemeClr val="tx1"/>
                </a:solidFill>
              </a:rPr>
              <a:t>“Infinite” replicability, but checkpoint control</a:t>
            </a:r>
          </a:p>
          <a:p>
            <a:pPr marL="742950" lvl="1" indent="-285750">
              <a:buFont typeface="Arial" panose="020B0604020202020204" pitchFamily="34" charset="0"/>
              <a:buChar char="•"/>
            </a:pPr>
            <a:r>
              <a:rPr lang="en-US" sz="1600" dirty="0">
                <a:solidFill>
                  <a:schemeClr val="tx1"/>
                </a:solidFill>
              </a:rPr>
              <a:t>No specialized functions yet, but strict lineage commitment</a:t>
            </a:r>
          </a:p>
        </p:txBody>
      </p:sp>
      <p:sp>
        <p:nvSpPr>
          <p:cNvPr id="7" name="Rounded Rectangle 6">
            <a:extLst>
              <a:ext uri="{FF2B5EF4-FFF2-40B4-BE49-F238E27FC236}">
                <a16:creationId xmlns:a16="http://schemas.microsoft.com/office/drawing/2014/main" id="{2790A707-C575-D68D-AC06-F50FF5C5CBB8}"/>
              </a:ext>
            </a:extLst>
          </p:cNvPr>
          <p:cNvSpPr/>
          <p:nvPr/>
        </p:nvSpPr>
        <p:spPr>
          <a:xfrm>
            <a:off x="538806" y="3124134"/>
            <a:ext cx="6367182" cy="108064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Genes for stem cell turn OFF and genes for specialized functions turn ON</a:t>
            </a:r>
          </a:p>
          <a:p>
            <a:pPr marL="742950" lvl="1" indent="-285750">
              <a:buFont typeface="Arial" panose="020B0604020202020204" pitchFamily="34" charset="0"/>
              <a:buChar char="•"/>
            </a:pPr>
            <a:r>
              <a:rPr lang="en-US" sz="1600" dirty="0">
                <a:solidFill>
                  <a:schemeClr val="tx1"/>
                </a:solidFill>
              </a:rPr>
              <a:t>May have a few possible final identities (multipotent)</a:t>
            </a:r>
          </a:p>
        </p:txBody>
      </p:sp>
      <p:sp>
        <p:nvSpPr>
          <p:cNvPr id="8" name="Rounded Rectangle 7">
            <a:extLst>
              <a:ext uri="{FF2B5EF4-FFF2-40B4-BE49-F238E27FC236}">
                <a16:creationId xmlns:a16="http://schemas.microsoft.com/office/drawing/2014/main" id="{B2547DC3-3059-CF6A-3B40-F73C2A37A89E}"/>
              </a:ext>
            </a:extLst>
          </p:cNvPr>
          <p:cNvSpPr/>
          <p:nvPr/>
        </p:nvSpPr>
        <p:spPr>
          <a:xfrm>
            <a:off x="538806" y="4598894"/>
            <a:ext cx="6367182" cy="161141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Differentiated cells: locked into one cell type that performs a particular job</a:t>
            </a:r>
          </a:p>
          <a:p>
            <a:pPr marL="742950" lvl="1" indent="-285750">
              <a:buFont typeface="Arial" panose="020B0604020202020204" pitchFamily="34" charset="0"/>
              <a:buChar char="•"/>
            </a:pPr>
            <a:r>
              <a:rPr lang="en-US" sz="1600" dirty="0">
                <a:solidFill>
                  <a:schemeClr val="tx1"/>
                </a:solidFill>
              </a:rPr>
              <a:t>No division or tightly controlled</a:t>
            </a:r>
          </a:p>
          <a:p>
            <a:pPr marL="742950" lvl="1" indent="-285750">
              <a:buFont typeface="Arial" panose="020B0604020202020204" pitchFamily="34" charset="0"/>
              <a:buChar char="•"/>
            </a:pPr>
            <a:r>
              <a:rPr lang="en-US" sz="1600" dirty="0">
                <a:solidFill>
                  <a:schemeClr val="tx1"/>
                </a:solidFill>
              </a:rPr>
              <a:t>Anchored in proper location</a:t>
            </a:r>
          </a:p>
          <a:p>
            <a:pPr marL="742950" lvl="1" indent="-285750">
              <a:buFont typeface="Arial" panose="020B0604020202020204" pitchFamily="34" charset="0"/>
              <a:buChar char="•"/>
            </a:pPr>
            <a:r>
              <a:rPr lang="en-US" sz="1600" dirty="0">
                <a:solidFill>
                  <a:schemeClr val="tx1"/>
                </a:solidFill>
              </a:rPr>
              <a:t>One main cell “task”</a:t>
            </a:r>
          </a:p>
          <a:p>
            <a:pPr marL="742950" lvl="1" indent="-285750">
              <a:buFont typeface="Arial" panose="020B0604020202020204" pitchFamily="34" charset="0"/>
              <a:buChar char="•"/>
            </a:pPr>
            <a:r>
              <a:rPr lang="en-US" sz="1600" dirty="0">
                <a:solidFill>
                  <a:schemeClr val="tx1"/>
                </a:solidFill>
              </a:rPr>
              <a:t>Can die by apoptosis</a:t>
            </a:r>
          </a:p>
        </p:txBody>
      </p:sp>
      <p:pic>
        <p:nvPicPr>
          <p:cNvPr id="9" name="Picture 8">
            <a:extLst>
              <a:ext uri="{FF2B5EF4-FFF2-40B4-BE49-F238E27FC236}">
                <a16:creationId xmlns:a16="http://schemas.microsoft.com/office/drawing/2014/main" id="{8198386D-32E3-CE14-E23F-F6B17686F29D}"/>
              </a:ext>
            </a:extLst>
          </p:cNvPr>
          <p:cNvPicPr>
            <a:picLocks noChangeAspect="1"/>
          </p:cNvPicPr>
          <p:nvPr/>
        </p:nvPicPr>
        <p:blipFill>
          <a:blip r:embed="rId4"/>
          <a:stretch>
            <a:fillRect/>
          </a:stretch>
        </p:blipFill>
        <p:spPr>
          <a:xfrm>
            <a:off x="9967260" y="5543722"/>
            <a:ext cx="1906494" cy="1174776"/>
          </a:xfrm>
          <a:prstGeom prst="rect">
            <a:avLst/>
          </a:prstGeom>
        </p:spPr>
      </p:pic>
      <p:pic>
        <p:nvPicPr>
          <p:cNvPr id="10" name="Picture 9">
            <a:extLst>
              <a:ext uri="{FF2B5EF4-FFF2-40B4-BE49-F238E27FC236}">
                <a16:creationId xmlns:a16="http://schemas.microsoft.com/office/drawing/2014/main" id="{4011D523-80E5-5CEA-BFEF-E3B0ADA34695}"/>
              </a:ext>
            </a:extLst>
          </p:cNvPr>
          <p:cNvPicPr>
            <a:picLocks noChangeAspect="1"/>
          </p:cNvPicPr>
          <p:nvPr/>
        </p:nvPicPr>
        <p:blipFill>
          <a:blip r:embed="rId5"/>
          <a:srcRect l="11806" t="32506" r="11479" b="13683"/>
          <a:stretch>
            <a:fillRect/>
          </a:stretch>
        </p:blipFill>
        <p:spPr>
          <a:xfrm>
            <a:off x="8580863" y="4044631"/>
            <a:ext cx="2427050" cy="1359553"/>
          </a:xfrm>
          <a:prstGeom prst="rect">
            <a:avLst/>
          </a:prstGeom>
        </p:spPr>
      </p:pic>
      <p:pic>
        <p:nvPicPr>
          <p:cNvPr id="11" name="Picture 10">
            <a:extLst>
              <a:ext uri="{FF2B5EF4-FFF2-40B4-BE49-F238E27FC236}">
                <a16:creationId xmlns:a16="http://schemas.microsoft.com/office/drawing/2014/main" id="{74DE5072-4519-580E-8483-1CD617633CE1}"/>
              </a:ext>
            </a:extLst>
          </p:cNvPr>
          <p:cNvPicPr>
            <a:picLocks noChangeAspect="1"/>
          </p:cNvPicPr>
          <p:nvPr/>
        </p:nvPicPr>
        <p:blipFill>
          <a:blip r:embed="rId6"/>
          <a:srcRect l="2829" t="19904" r="1876" b="23998"/>
          <a:stretch>
            <a:fillRect/>
          </a:stretch>
        </p:blipFill>
        <p:spPr>
          <a:xfrm>
            <a:off x="7285495" y="5476795"/>
            <a:ext cx="2309478" cy="1359553"/>
          </a:xfrm>
          <a:prstGeom prst="rect">
            <a:avLst/>
          </a:prstGeom>
        </p:spPr>
      </p:pic>
      <p:sp>
        <p:nvSpPr>
          <p:cNvPr id="14" name="Down Arrow 13">
            <a:extLst>
              <a:ext uri="{FF2B5EF4-FFF2-40B4-BE49-F238E27FC236}">
                <a16:creationId xmlns:a16="http://schemas.microsoft.com/office/drawing/2014/main" id="{33E51FBC-5D54-526F-DD5C-DE083196CC44}"/>
              </a:ext>
            </a:extLst>
          </p:cNvPr>
          <p:cNvSpPr/>
          <p:nvPr/>
        </p:nvSpPr>
        <p:spPr>
          <a:xfrm>
            <a:off x="3610535" y="2730021"/>
            <a:ext cx="174812" cy="35146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a:extLst>
              <a:ext uri="{FF2B5EF4-FFF2-40B4-BE49-F238E27FC236}">
                <a16:creationId xmlns:a16="http://schemas.microsoft.com/office/drawing/2014/main" id="{99A1FBE3-9E7D-EF6E-A7BE-226EA9CB6720}"/>
              </a:ext>
            </a:extLst>
          </p:cNvPr>
          <p:cNvSpPr/>
          <p:nvPr/>
        </p:nvSpPr>
        <p:spPr>
          <a:xfrm>
            <a:off x="3634991" y="4247429"/>
            <a:ext cx="174812" cy="35146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4691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8D6DC-9CB2-3202-92E7-E66CB02EB3F2}"/>
              </a:ext>
            </a:extLst>
          </p:cNvPr>
          <p:cNvSpPr>
            <a:spLocks noGrp="1"/>
          </p:cNvSpPr>
          <p:nvPr>
            <p:ph type="title"/>
          </p:nvPr>
        </p:nvSpPr>
        <p:spPr/>
        <p:txBody>
          <a:bodyPr/>
          <a:lstStyle/>
          <a:p>
            <a:r>
              <a:rPr lang="en-US" dirty="0"/>
              <a:t>Core rules of normal cells</a:t>
            </a:r>
          </a:p>
        </p:txBody>
      </p:sp>
      <p:sp>
        <p:nvSpPr>
          <p:cNvPr id="4" name="Rounded Rectangle 3">
            <a:extLst>
              <a:ext uri="{FF2B5EF4-FFF2-40B4-BE49-F238E27FC236}">
                <a16:creationId xmlns:a16="http://schemas.microsoft.com/office/drawing/2014/main" id="{3CED880B-DBBC-60CF-29BE-88BE475316CA}"/>
              </a:ext>
            </a:extLst>
          </p:cNvPr>
          <p:cNvSpPr/>
          <p:nvPr/>
        </p:nvSpPr>
        <p:spPr>
          <a:xfrm>
            <a:off x="221878" y="2801915"/>
            <a:ext cx="2218764" cy="389964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b="1" dirty="0">
                <a:solidFill>
                  <a:schemeClr val="tx1"/>
                </a:solidFill>
              </a:rPr>
              <a:t>1. Grow only when told</a:t>
            </a:r>
          </a:p>
          <a:p>
            <a:pPr algn="ctr"/>
            <a:r>
              <a:rPr lang="en-US" dirty="0">
                <a:solidFill>
                  <a:schemeClr val="accent2"/>
                </a:solidFill>
              </a:rPr>
              <a:t>“Gas Pedal”</a:t>
            </a:r>
          </a:p>
          <a:p>
            <a:pPr algn="ctr"/>
            <a:r>
              <a:rPr lang="en-US" dirty="0">
                <a:solidFill>
                  <a:schemeClr val="tx1"/>
                </a:solidFill>
              </a:rPr>
              <a:t>Growth factors provide “permission” to grow, and without this signal, the cell doesn’t divide</a:t>
            </a:r>
          </a:p>
          <a:p>
            <a:pPr algn="ctr"/>
            <a:r>
              <a:rPr lang="en-US" sz="1400" i="1" dirty="0">
                <a:solidFill>
                  <a:schemeClr val="tx1"/>
                </a:solidFill>
              </a:rPr>
              <a:t>Ex: Growth factor </a:t>
            </a:r>
            <a:r>
              <a:rPr lang="en-US" sz="1400" i="1" dirty="0">
                <a:solidFill>
                  <a:schemeClr val="tx1"/>
                </a:solidFill>
                <a:sym typeface="Wingdings" pitchFamily="2" charset="2"/>
              </a:rPr>
              <a:t> receptor activation  division genes turn ON  cell divides</a:t>
            </a:r>
            <a:endParaRPr lang="en-US" sz="1400" i="1" dirty="0">
              <a:solidFill>
                <a:schemeClr val="tx1"/>
              </a:solidFill>
            </a:endParaRPr>
          </a:p>
        </p:txBody>
      </p:sp>
      <p:sp>
        <p:nvSpPr>
          <p:cNvPr id="10" name="Rounded Rectangle 9">
            <a:extLst>
              <a:ext uri="{FF2B5EF4-FFF2-40B4-BE49-F238E27FC236}">
                <a16:creationId xmlns:a16="http://schemas.microsoft.com/office/drawing/2014/main" id="{7801D2F2-A48A-500B-C0B0-761BD6DF774A}"/>
              </a:ext>
            </a:extLst>
          </p:cNvPr>
          <p:cNvSpPr/>
          <p:nvPr/>
        </p:nvSpPr>
        <p:spPr>
          <a:xfrm>
            <a:off x="2588809" y="2801915"/>
            <a:ext cx="2218764" cy="389964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b="1" dirty="0">
                <a:solidFill>
                  <a:schemeClr val="tx1"/>
                </a:solidFill>
              </a:rPr>
              <a:t>2. Die when you should</a:t>
            </a:r>
          </a:p>
          <a:p>
            <a:pPr algn="ctr"/>
            <a:r>
              <a:rPr lang="en-US" dirty="0">
                <a:solidFill>
                  <a:schemeClr val="accent2"/>
                </a:solidFill>
              </a:rPr>
              <a:t>“Brake pedal”</a:t>
            </a:r>
          </a:p>
          <a:p>
            <a:pPr algn="ctr"/>
            <a:r>
              <a:rPr lang="en-US" dirty="0">
                <a:solidFill>
                  <a:schemeClr val="tx1"/>
                </a:solidFill>
              </a:rPr>
              <a:t>Programmed cell death (apoptosis) is triggered by cell damage</a:t>
            </a:r>
          </a:p>
          <a:p>
            <a:pPr algn="ctr"/>
            <a:r>
              <a:rPr lang="en-US" sz="1400" i="1" dirty="0">
                <a:solidFill>
                  <a:schemeClr val="tx1"/>
                </a:solidFill>
              </a:rPr>
              <a:t>Ex: UV damage </a:t>
            </a:r>
            <a:r>
              <a:rPr lang="en-US" sz="1400" i="1" dirty="0">
                <a:solidFill>
                  <a:schemeClr val="tx1"/>
                </a:solidFill>
                <a:sym typeface="Wingdings" pitchFamily="2" charset="2"/>
              </a:rPr>
              <a:t> </a:t>
            </a:r>
          </a:p>
          <a:p>
            <a:pPr algn="ctr"/>
            <a:r>
              <a:rPr lang="en-US" sz="1400" i="1" dirty="0">
                <a:solidFill>
                  <a:schemeClr val="tx1"/>
                </a:solidFill>
                <a:sym typeface="Wingdings" pitchFamily="2" charset="2"/>
              </a:rPr>
              <a:t>cellular DNA has errors</a:t>
            </a:r>
          </a:p>
          <a:p>
            <a:pPr algn="ctr"/>
            <a:r>
              <a:rPr lang="en-US" sz="1400" i="1" dirty="0">
                <a:solidFill>
                  <a:schemeClr val="tx1"/>
                </a:solidFill>
                <a:sym typeface="Wingdings" pitchFamily="2" charset="2"/>
              </a:rPr>
              <a:t>p53 activation  </a:t>
            </a:r>
          </a:p>
          <a:p>
            <a:pPr algn="ctr"/>
            <a:r>
              <a:rPr lang="en-US" sz="1400" i="1" dirty="0">
                <a:solidFill>
                  <a:schemeClr val="tx1"/>
                </a:solidFill>
                <a:sym typeface="Wingdings" pitchFamily="2" charset="2"/>
              </a:rPr>
              <a:t>cell dies</a:t>
            </a:r>
            <a:endParaRPr lang="en-US" sz="1400" i="1" dirty="0">
              <a:solidFill>
                <a:schemeClr val="tx1"/>
              </a:solidFill>
            </a:endParaRPr>
          </a:p>
        </p:txBody>
      </p:sp>
      <p:sp>
        <p:nvSpPr>
          <p:cNvPr id="11" name="Rounded Rectangle 10">
            <a:extLst>
              <a:ext uri="{FF2B5EF4-FFF2-40B4-BE49-F238E27FC236}">
                <a16:creationId xmlns:a16="http://schemas.microsoft.com/office/drawing/2014/main" id="{79A001DB-EC34-9E3D-0BA1-65C62A236DA0}"/>
              </a:ext>
            </a:extLst>
          </p:cNvPr>
          <p:cNvSpPr/>
          <p:nvPr/>
        </p:nvSpPr>
        <p:spPr>
          <a:xfrm>
            <a:off x="4955740" y="2801915"/>
            <a:ext cx="2218764" cy="389964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b="1" dirty="0">
                <a:solidFill>
                  <a:schemeClr val="tx1"/>
                </a:solidFill>
              </a:rPr>
              <a:t>3. Replicate a limited number of times</a:t>
            </a:r>
          </a:p>
          <a:p>
            <a:pPr algn="ctr"/>
            <a:r>
              <a:rPr lang="en-US" dirty="0">
                <a:solidFill>
                  <a:schemeClr val="accent2"/>
                </a:solidFill>
              </a:rPr>
              <a:t>“Limited fuel tank”</a:t>
            </a:r>
          </a:p>
          <a:p>
            <a:pPr algn="ctr"/>
            <a:r>
              <a:rPr lang="en-US" dirty="0">
                <a:solidFill>
                  <a:schemeClr val="tx1"/>
                </a:solidFill>
              </a:rPr>
              <a:t>Telomere shortening limits divisions (~50 max for a normal cell) and prevents endless replication</a:t>
            </a:r>
          </a:p>
        </p:txBody>
      </p:sp>
      <p:sp>
        <p:nvSpPr>
          <p:cNvPr id="12" name="Rounded Rectangle 11">
            <a:extLst>
              <a:ext uri="{FF2B5EF4-FFF2-40B4-BE49-F238E27FC236}">
                <a16:creationId xmlns:a16="http://schemas.microsoft.com/office/drawing/2014/main" id="{C23C6F45-E5FE-B4CA-717C-6E03B59B85AF}"/>
              </a:ext>
            </a:extLst>
          </p:cNvPr>
          <p:cNvSpPr/>
          <p:nvPr/>
        </p:nvSpPr>
        <p:spPr>
          <a:xfrm>
            <a:off x="7322671" y="2801915"/>
            <a:ext cx="2218764" cy="389964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b="1" dirty="0">
                <a:solidFill>
                  <a:schemeClr val="tx1"/>
                </a:solidFill>
              </a:rPr>
              <a:t>4. Stay where you belong</a:t>
            </a:r>
          </a:p>
          <a:p>
            <a:pPr algn="ctr"/>
            <a:r>
              <a:rPr lang="en-US" dirty="0">
                <a:solidFill>
                  <a:schemeClr val="accent2"/>
                </a:solidFill>
              </a:rPr>
              <a:t>“Lane sensors”</a:t>
            </a:r>
          </a:p>
          <a:p>
            <a:pPr algn="ctr"/>
            <a:r>
              <a:rPr lang="en-US" dirty="0">
                <a:solidFill>
                  <a:schemeClr val="tx1"/>
                </a:solidFill>
              </a:rPr>
              <a:t>Contact inhibition and tissue architecture keep cell from dividing when packed with neighbors &amp; cells don’t migrate without permission</a:t>
            </a:r>
          </a:p>
        </p:txBody>
      </p:sp>
      <p:sp>
        <p:nvSpPr>
          <p:cNvPr id="13" name="Rounded Rectangle 12">
            <a:extLst>
              <a:ext uri="{FF2B5EF4-FFF2-40B4-BE49-F238E27FC236}">
                <a16:creationId xmlns:a16="http://schemas.microsoft.com/office/drawing/2014/main" id="{2CE20663-92FD-A9FA-3E38-9EB36B2FF4C0}"/>
              </a:ext>
            </a:extLst>
          </p:cNvPr>
          <p:cNvSpPr/>
          <p:nvPr/>
        </p:nvSpPr>
        <p:spPr>
          <a:xfrm>
            <a:off x="9689602" y="2801915"/>
            <a:ext cx="2218764" cy="389964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b="1" dirty="0">
                <a:solidFill>
                  <a:schemeClr val="tx1"/>
                </a:solidFill>
              </a:rPr>
              <a:t>5. Maintain cell identity</a:t>
            </a:r>
          </a:p>
          <a:p>
            <a:pPr algn="ctr"/>
            <a:r>
              <a:rPr lang="en-US" dirty="0">
                <a:solidFill>
                  <a:schemeClr val="accent2"/>
                </a:solidFill>
              </a:rPr>
              <a:t>“Carrier route for delivery truck”</a:t>
            </a:r>
          </a:p>
          <a:p>
            <a:pPr algn="ctr"/>
            <a:r>
              <a:rPr lang="en-US" dirty="0">
                <a:solidFill>
                  <a:schemeClr val="tx1"/>
                </a:solidFill>
              </a:rPr>
              <a:t>Differentiated cells stay differentiated and genes for other cell types stay OFF</a:t>
            </a:r>
          </a:p>
        </p:txBody>
      </p:sp>
      <p:pic>
        <p:nvPicPr>
          <p:cNvPr id="16" name="Picture 15">
            <a:extLst>
              <a:ext uri="{FF2B5EF4-FFF2-40B4-BE49-F238E27FC236}">
                <a16:creationId xmlns:a16="http://schemas.microsoft.com/office/drawing/2014/main" id="{757BAF3E-9E30-0028-D712-838E4FC4E7BE}"/>
              </a:ext>
            </a:extLst>
          </p:cNvPr>
          <p:cNvPicPr>
            <a:picLocks noChangeAspect="1"/>
          </p:cNvPicPr>
          <p:nvPr/>
        </p:nvPicPr>
        <p:blipFill>
          <a:blip r:embed="rId2">
            <a:duotone>
              <a:prstClr val="black"/>
              <a:schemeClr val="accent6">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Lst>
          </a:blip>
          <a:srcRect l="7696" r="7882"/>
          <a:stretch>
            <a:fillRect/>
          </a:stretch>
        </p:blipFill>
        <p:spPr>
          <a:xfrm>
            <a:off x="372234" y="1098968"/>
            <a:ext cx="2029311" cy="1602515"/>
          </a:xfrm>
          <a:prstGeom prst="rect">
            <a:avLst/>
          </a:prstGeom>
        </p:spPr>
      </p:pic>
      <p:pic>
        <p:nvPicPr>
          <p:cNvPr id="17" name="Picture 16">
            <a:extLst>
              <a:ext uri="{FF2B5EF4-FFF2-40B4-BE49-F238E27FC236}">
                <a16:creationId xmlns:a16="http://schemas.microsoft.com/office/drawing/2014/main" id="{E286F791-124C-98AD-CF68-400749F0B571}"/>
              </a:ext>
            </a:extLst>
          </p:cNvPr>
          <p:cNvPicPr>
            <a:picLocks noChangeAspect="1"/>
          </p:cNvPicPr>
          <p:nvPr/>
        </p:nvPicPr>
        <p:blipFill>
          <a:blip r:embed="rId4">
            <a:duotone>
              <a:prstClr val="black"/>
              <a:srgbClr val="FF0000">
                <a:tint val="45000"/>
                <a:satMod val="400000"/>
              </a:srgbClr>
            </a:duotone>
            <a:extLst>
              <a:ext uri="{BEBA8EAE-BF5A-486C-A8C5-ECC9F3942E4B}">
                <a14:imgProps xmlns:a14="http://schemas.microsoft.com/office/drawing/2010/main">
                  <a14:imgLayer r:embed="rId5">
                    <a14:imgEffect>
                      <a14:brightnessContrast bright="40000" contrast="-40000"/>
                    </a14:imgEffect>
                  </a14:imgLayer>
                </a14:imgProps>
              </a:ext>
            </a:extLst>
          </a:blip>
          <a:srcRect l="5593" r="29987"/>
          <a:stretch>
            <a:fillRect/>
          </a:stretch>
        </p:blipFill>
        <p:spPr>
          <a:xfrm>
            <a:off x="2811929" y="1098968"/>
            <a:ext cx="1835276" cy="1602517"/>
          </a:xfrm>
          <a:prstGeom prst="rect">
            <a:avLst/>
          </a:prstGeom>
        </p:spPr>
      </p:pic>
      <p:pic>
        <p:nvPicPr>
          <p:cNvPr id="18" name="Picture 17">
            <a:extLst>
              <a:ext uri="{FF2B5EF4-FFF2-40B4-BE49-F238E27FC236}">
                <a16:creationId xmlns:a16="http://schemas.microsoft.com/office/drawing/2014/main" id="{E7767E4B-74D4-C014-A50B-61DB50356C40}"/>
              </a:ext>
            </a:extLst>
          </p:cNvPr>
          <p:cNvPicPr>
            <a:picLocks noChangeAspect="1"/>
          </p:cNvPicPr>
          <p:nvPr/>
        </p:nvPicPr>
        <p:blipFill>
          <a:blip r:embed="rId6"/>
          <a:srcRect l="1953" t="6439" r="29708"/>
          <a:stretch>
            <a:fillRect/>
          </a:stretch>
        </p:blipFill>
        <p:spPr>
          <a:xfrm>
            <a:off x="5177614" y="1098968"/>
            <a:ext cx="1896036" cy="1604210"/>
          </a:xfrm>
          <a:prstGeom prst="rect">
            <a:avLst/>
          </a:prstGeom>
        </p:spPr>
      </p:pic>
      <p:pic>
        <p:nvPicPr>
          <p:cNvPr id="19" name="Picture 18">
            <a:extLst>
              <a:ext uri="{FF2B5EF4-FFF2-40B4-BE49-F238E27FC236}">
                <a16:creationId xmlns:a16="http://schemas.microsoft.com/office/drawing/2014/main" id="{4A26D705-F428-EDE6-E55F-01D87C2B9CA4}"/>
              </a:ext>
            </a:extLst>
          </p:cNvPr>
          <p:cNvPicPr>
            <a:picLocks noChangeAspect="1"/>
          </p:cNvPicPr>
          <p:nvPr/>
        </p:nvPicPr>
        <p:blipFill>
          <a:blip r:embed="rId7"/>
          <a:srcRect l="14326" t="3135" r="15768" b="5597"/>
          <a:stretch>
            <a:fillRect/>
          </a:stretch>
        </p:blipFill>
        <p:spPr>
          <a:xfrm>
            <a:off x="7484034" y="1075504"/>
            <a:ext cx="1896037" cy="1651138"/>
          </a:xfrm>
          <a:prstGeom prst="rect">
            <a:avLst/>
          </a:prstGeom>
        </p:spPr>
      </p:pic>
      <p:pic>
        <p:nvPicPr>
          <p:cNvPr id="21" name="Picture 20">
            <a:extLst>
              <a:ext uri="{FF2B5EF4-FFF2-40B4-BE49-F238E27FC236}">
                <a16:creationId xmlns:a16="http://schemas.microsoft.com/office/drawing/2014/main" id="{C0155798-6766-3859-B817-342591E40F66}"/>
              </a:ext>
            </a:extLst>
          </p:cNvPr>
          <p:cNvPicPr>
            <a:picLocks noChangeAspect="1"/>
          </p:cNvPicPr>
          <p:nvPr/>
        </p:nvPicPr>
        <p:blipFill>
          <a:blip r:embed="rId8"/>
          <a:srcRect t="2523" r="41508"/>
          <a:stretch>
            <a:fillRect/>
          </a:stretch>
        </p:blipFill>
        <p:spPr>
          <a:xfrm>
            <a:off x="9910481" y="1075504"/>
            <a:ext cx="1896036" cy="1668977"/>
          </a:xfrm>
          <a:prstGeom prst="rect">
            <a:avLst/>
          </a:prstGeom>
        </p:spPr>
      </p:pic>
    </p:spTree>
    <p:extLst>
      <p:ext uri="{BB962C8B-B14F-4D97-AF65-F5344CB8AC3E}">
        <p14:creationId xmlns:p14="http://schemas.microsoft.com/office/powerpoint/2010/main" val="770948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CE071-39B4-CAF7-FD02-8BC87BAA661C}"/>
              </a:ext>
            </a:extLst>
          </p:cNvPr>
          <p:cNvSpPr>
            <a:spLocks noGrp="1"/>
          </p:cNvSpPr>
          <p:nvPr>
            <p:ph type="title"/>
          </p:nvPr>
        </p:nvSpPr>
        <p:spPr/>
        <p:txBody>
          <a:bodyPr>
            <a:normAutofit fontScale="90000"/>
          </a:bodyPr>
          <a:lstStyle/>
          <a:p>
            <a:r>
              <a:rPr lang="en-US" dirty="0"/>
              <a:t>Cancer occurs when a cell breaks multiple rules via </a:t>
            </a:r>
            <a:r>
              <a:rPr lang="en-US" b="1" dirty="0"/>
              <a:t>mutations.</a:t>
            </a:r>
            <a:r>
              <a:rPr lang="en-US" dirty="0"/>
              <a:t> </a:t>
            </a:r>
          </a:p>
        </p:txBody>
      </p:sp>
      <p:sp>
        <p:nvSpPr>
          <p:cNvPr id="7" name="TextBox 6">
            <a:extLst>
              <a:ext uri="{FF2B5EF4-FFF2-40B4-BE49-F238E27FC236}">
                <a16:creationId xmlns:a16="http://schemas.microsoft.com/office/drawing/2014/main" id="{D572D1D4-96C8-FAC4-5110-0C4FC532FFCA}"/>
              </a:ext>
            </a:extLst>
          </p:cNvPr>
          <p:cNvSpPr txBox="1"/>
          <p:nvPr/>
        </p:nvSpPr>
        <p:spPr>
          <a:xfrm>
            <a:off x="6572250" y="1659285"/>
            <a:ext cx="4676775" cy="3539430"/>
          </a:xfrm>
          <a:prstGeom prst="rect">
            <a:avLst/>
          </a:prstGeom>
          <a:noFill/>
        </p:spPr>
        <p:txBody>
          <a:bodyPr wrap="square" rtlCol="0">
            <a:spAutoFit/>
          </a:bodyPr>
          <a:lstStyle/>
          <a:p>
            <a:pPr marL="285750" indent="-285750" algn="l">
              <a:buFont typeface="Arial" panose="020B0604020202020204" pitchFamily="34" charset="0"/>
              <a:buChar char="•"/>
            </a:pPr>
            <a:r>
              <a:rPr lang="en-US" sz="3200" b="1" dirty="0"/>
              <a:t>3 billion </a:t>
            </a:r>
            <a:r>
              <a:rPr lang="en-US" sz="3200" dirty="0"/>
              <a:t>base pairs copied every cell division </a:t>
            </a:r>
          </a:p>
          <a:p>
            <a:pPr marL="285750" indent="-285750" algn="l">
              <a:buFont typeface="Arial" panose="020B0604020202020204" pitchFamily="34" charset="0"/>
              <a:buChar char="•"/>
            </a:pPr>
            <a:r>
              <a:rPr lang="en-US" sz="3200" dirty="0"/>
              <a:t>Human body has </a:t>
            </a:r>
            <a:r>
              <a:rPr lang="en-US" sz="3200" b="1" dirty="0"/>
              <a:t>37</a:t>
            </a:r>
            <a:r>
              <a:rPr lang="en-US" sz="3200" dirty="0"/>
              <a:t> </a:t>
            </a:r>
            <a:r>
              <a:rPr lang="en-US" sz="3200" b="1" dirty="0"/>
              <a:t>trillion</a:t>
            </a:r>
            <a:r>
              <a:rPr lang="en-US" sz="3200" dirty="0"/>
              <a:t> cells (3.7x10</a:t>
            </a:r>
            <a:r>
              <a:rPr lang="en-US" sz="3200" baseline="30000" dirty="0"/>
              <a:t>13</a:t>
            </a:r>
            <a:r>
              <a:rPr lang="en-US" sz="3200" dirty="0"/>
              <a:t>)</a:t>
            </a:r>
          </a:p>
          <a:p>
            <a:pPr marL="285750" indent="-285750" algn="l">
              <a:buFont typeface="Arial" panose="020B0604020202020204" pitchFamily="34" charset="0"/>
              <a:buChar char="•"/>
            </a:pPr>
            <a:r>
              <a:rPr lang="en-US" sz="3200" dirty="0"/>
              <a:t>Lifetime total divisions approximated at </a:t>
            </a:r>
            <a:r>
              <a:rPr lang="en-US" sz="3200" b="1" dirty="0"/>
              <a:t>10</a:t>
            </a:r>
            <a:r>
              <a:rPr lang="en-US" sz="3200" b="1" baseline="30000" dirty="0"/>
              <a:t>16</a:t>
            </a:r>
          </a:p>
        </p:txBody>
      </p:sp>
      <p:pic>
        <p:nvPicPr>
          <p:cNvPr id="3" name="Picture 2">
            <a:extLst>
              <a:ext uri="{FF2B5EF4-FFF2-40B4-BE49-F238E27FC236}">
                <a16:creationId xmlns:a16="http://schemas.microsoft.com/office/drawing/2014/main" id="{F369C959-1CC0-DE70-26B4-0C9BE98632BB}"/>
              </a:ext>
            </a:extLst>
          </p:cNvPr>
          <p:cNvPicPr>
            <a:picLocks noChangeAspect="1"/>
          </p:cNvPicPr>
          <p:nvPr/>
        </p:nvPicPr>
        <p:blipFill>
          <a:blip r:embed="rId3"/>
          <a:stretch>
            <a:fillRect/>
          </a:stretch>
        </p:blipFill>
        <p:spPr>
          <a:xfrm>
            <a:off x="-63492" y="1470095"/>
            <a:ext cx="6264427" cy="4667264"/>
          </a:xfrm>
          <a:prstGeom prst="rect">
            <a:avLst/>
          </a:prstGeom>
        </p:spPr>
      </p:pic>
      <p:sp>
        <p:nvSpPr>
          <p:cNvPr id="10" name="TextBox 9">
            <a:extLst>
              <a:ext uri="{FF2B5EF4-FFF2-40B4-BE49-F238E27FC236}">
                <a16:creationId xmlns:a16="http://schemas.microsoft.com/office/drawing/2014/main" id="{D403ED72-04B1-6FF0-D08F-9556A6A5A1FD}"/>
              </a:ext>
            </a:extLst>
          </p:cNvPr>
          <p:cNvSpPr txBox="1"/>
          <p:nvPr/>
        </p:nvSpPr>
        <p:spPr>
          <a:xfrm>
            <a:off x="-56039" y="6600059"/>
            <a:ext cx="6249520" cy="246221"/>
          </a:xfrm>
          <a:prstGeom prst="rect">
            <a:avLst/>
          </a:prstGeom>
          <a:noFill/>
        </p:spPr>
        <p:txBody>
          <a:bodyPr wrap="square">
            <a:spAutoFit/>
          </a:bodyPr>
          <a:lstStyle/>
          <a:p>
            <a:r>
              <a:rPr lang="en-US" sz="1000" dirty="0"/>
              <a:t>https://bio1220.biosci.gatech.edu/death-01/why-and-how-does-cancer-affect-humans-and-other-animals/</a:t>
            </a:r>
          </a:p>
        </p:txBody>
      </p:sp>
    </p:spTree>
    <p:extLst>
      <p:ext uri="{BB962C8B-B14F-4D97-AF65-F5344CB8AC3E}">
        <p14:creationId xmlns:p14="http://schemas.microsoft.com/office/powerpoint/2010/main" val="379646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7F92E-8D67-9A28-1049-F8C914995B6E}"/>
              </a:ext>
            </a:extLst>
          </p:cNvPr>
          <p:cNvSpPr>
            <a:spLocks noGrp="1"/>
          </p:cNvSpPr>
          <p:nvPr>
            <p:ph type="title"/>
          </p:nvPr>
        </p:nvSpPr>
        <p:spPr/>
        <p:txBody>
          <a:bodyPr/>
          <a:lstStyle/>
          <a:p>
            <a:r>
              <a:rPr lang="en-US" dirty="0"/>
              <a:t>What if you were copying the genome?</a:t>
            </a:r>
          </a:p>
        </p:txBody>
      </p:sp>
      <p:pic>
        <p:nvPicPr>
          <p:cNvPr id="5" name="Content Placeholder 4" descr="A screenshot of a test&#10;&#10;AI-generated content may be incorrect.">
            <a:extLst>
              <a:ext uri="{FF2B5EF4-FFF2-40B4-BE49-F238E27FC236}">
                <a16:creationId xmlns:a16="http://schemas.microsoft.com/office/drawing/2014/main" id="{E7D530FE-6CD0-BCFC-4AC7-243A5864AAE4}"/>
              </a:ext>
            </a:extLst>
          </p:cNvPr>
          <p:cNvPicPr>
            <a:picLocks noGrp="1" noChangeAspect="1"/>
          </p:cNvPicPr>
          <p:nvPr>
            <p:ph idx="1"/>
          </p:nvPr>
        </p:nvPicPr>
        <p:blipFill>
          <a:blip r:embed="rId3"/>
          <a:stretch>
            <a:fillRect/>
          </a:stretch>
        </p:blipFill>
        <p:spPr>
          <a:xfrm>
            <a:off x="1882196" y="1360674"/>
            <a:ext cx="4827158" cy="4991100"/>
          </a:xfrm>
        </p:spPr>
      </p:pic>
      <p:sp>
        <p:nvSpPr>
          <p:cNvPr id="4" name="TextBox 3">
            <a:extLst>
              <a:ext uri="{FF2B5EF4-FFF2-40B4-BE49-F238E27FC236}">
                <a16:creationId xmlns:a16="http://schemas.microsoft.com/office/drawing/2014/main" id="{2C7C84CE-F4BE-C4DC-1BEE-8B7275DC881D}"/>
              </a:ext>
            </a:extLst>
          </p:cNvPr>
          <p:cNvSpPr txBox="1"/>
          <p:nvPr/>
        </p:nvSpPr>
        <p:spPr>
          <a:xfrm>
            <a:off x="7248525" y="1632167"/>
            <a:ext cx="4581525" cy="4154984"/>
          </a:xfrm>
          <a:prstGeom prst="rect">
            <a:avLst/>
          </a:prstGeom>
          <a:noFill/>
        </p:spPr>
        <p:txBody>
          <a:bodyPr wrap="square">
            <a:spAutoFit/>
          </a:bodyPr>
          <a:lstStyle/>
          <a:p>
            <a:pPr marL="285750" indent="-285750" algn="l">
              <a:buFont typeface="Arial" panose="020B0604020202020204" pitchFamily="34" charset="0"/>
              <a:buChar char="•"/>
            </a:pPr>
            <a:r>
              <a:rPr lang="en-US" sz="2400" dirty="0"/>
              <a:t>With proofreading and mismatch repair: </a:t>
            </a:r>
          </a:p>
          <a:p>
            <a:pPr marL="742950" lvl="1" indent="-285750">
              <a:buFont typeface="Arial" panose="020B0604020202020204" pitchFamily="34" charset="0"/>
              <a:buChar char="•"/>
            </a:pPr>
            <a:r>
              <a:rPr lang="en-US" sz="2400" b="1" dirty="0"/>
              <a:t>1-3 </a:t>
            </a:r>
            <a:r>
              <a:rPr lang="en-US" sz="2400" dirty="0"/>
              <a:t>mutations per cell division (</a:t>
            </a:r>
            <a:r>
              <a:rPr lang="en-US" sz="2400" b="1" dirty="0"/>
              <a:t>1 error per 10</a:t>
            </a:r>
            <a:r>
              <a:rPr lang="en-US" sz="2400" b="1" baseline="30000" dirty="0"/>
              <a:t>9</a:t>
            </a:r>
            <a:r>
              <a:rPr lang="en-US" sz="2400" b="1" dirty="0"/>
              <a:t> </a:t>
            </a:r>
            <a:r>
              <a:rPr lang="en-US" sz="2400" dirty="0"/>
              <a:t>bases)</a:t>
            </a:r>
          </a:p>
          <a:p>
            <a:pPr marL="742950" lvl="1" indent="-285750">
              <a:buFont typeface="Arial" panose="020B0604020202020204" pitchFamily="34" charset="0"/>
              <a:buChar char="•"/>
            </a:pPr>
            <a:r>
              <a:rPr lang="en-US" sz="2400" dirty="0"/>
              <a:t>= </a:t>
            </a:r>
            <a:r>
              <a:rPr lang="en-US" sz="2400" b="1" dirty="0"/>
              <a:t>10</a:t>
            </a:r>
            <a:r>
              <a:rPr lang="en-US" sz="2400" b="1" baseline="30000" dirty="0"/>
              <a:t>7</a:t>
            </a:r>
            <a:r>
              <a:rPr lang="en-US" sz="2400" b="1" dirty="0"/>
              <a:t> total mutations </a:t>
            </a:r>
            <a:r>
              <a:rPr lang="en-US" sz="2400" dirty="0"/>
              <a:t>across the body over a lifetime </a:t>
            </a:r>
          </a:p>
          <a:p>
            <a:pPr marL="285750" indent="-285750" algn="l">
              <a:buFont typeface="Arial" panose="020B0604020202020204" pitchFamily="34" charset="0"/>
              <a:buChar char="•"/>
            </a:pPr>
            <a:r>
              <a:rPr lang="en-US" sz="2400" dirty="0"/>
              <a:t>Only need </a:t>
            </a:r>
            <a:r>
              <a:rPr lang="en-US" sz="2400" b="1" dirty="0">
                <a:solidFill>
                  <a:schemeClr val="accent2"/>
                </a:solidFill>
              </a:rPr>
              <a:t>4-10</a:t>
            </a:r>
            <a:r>
              <a:rPr lang="en-US" sz="2400" dirty="0"/>
              <a:t> mutations </a:t>
            </a:r>
            <a:r>
              <a:rPr lang="en-US" sz="2400" i="1" dirty="0"/>
              <a:t>in the right genes </a:t>
            </a:r>
            <a:r>
              <a:rPr lang="en-US" sz="2400" dirty="0"/>
              <a:t>to transform a normal cell to cancer</a:t>
            </a:r>
          </a:p>
        </p:txBody>
      </p:sp>
    </p:spTree>
    <p:extLst>
      <p:ext uri="{BB962C8B-B14F-4D97-AF65-F5344CB8AC3E}">
        <p14:creationId xmlns:p14="http://schemas.microsoft.com/office/powerpoint/2010/main" val="1581165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AD8BB-D6CD-A965-6003-2C22D823EDA9}"/>
              </a:ext>
            </a:extLst>
          </p:cNvPr>
          <p:cNvSpPr>
            <a:spLocks noGrp="1"/>
          </p:cNvSpPr>
          <p:nvPr>
            <p:ph type="title"/>
          </p:nvPr>
        </p:nvSpPr>
        <p:spPr/>
        <p:txBody>
          <a:bodyPr>
            <a:normAutofit fontScale="90000"/>
          </a:bodyPr>
          <a:lstStyle/>
          <a:p>
            <a:r>
              <a:rPr lang="en-US" dirty="0"/>
              <a:t>Gain-of-function mutations &amp; overactivation of oncogenes</a:t>
            </a:r>
          </a:p>
        </p:txBody>
      </p:sp>
      <p:sp>
        <p:nvSpPr>
          <p:cNvPr id="3" name="Content Placeholder 2">
            <a:extLst>
              <a:ext uri="{FF2B5EF4-FFF2-40B4-BE49-F238E27FC236}">
                <a16:creationId xmlns:a16="http://schemas.microsoft.com/office/drawing/2014/main" id="{FD50E274-5571-9F2B-A37C-3B5910D95278}"/>
              </a:ext>
            </a:extLst>
          </p:cNvPr>
          <p:cNvSpPr>
            <a:spLocks noGrp="1"/>
          </p:cNvSpPr>
          <p:nvPr>
            <p:ph idx="1"/>
          </p:nvPr>
        </p:nvSpPr>
        <p:spPr>
          <a:xfrm>
            <a:off x="135467" y="1185332"/>
            <a:ext cx="5572809" cy="5242361"/>
          </a:xfrm>
        </p:spPr>
        <p:txBody>
          <a:bodyPr/>
          <a:lstStyle/>
          <a:p>
            <a:r>
              <a:rPr lang="en-US" dirty="0"/>
              <a:t>Gas pedal gets stuck on</a:t>
            </a:r>
          </a:p>
          <a:p>
            <a:r>
              <a:rPr lang="en-US" dirty="0"/>
              <a:t>Growth/division promoting genes</a:t>
            </a:r>
          </a:p>
          <a:p>
            <a:pPr lvl="1"/>
            <a:r>
              <a:rPr lang="en-US" b="1" dirty="0"/>
              <a:t>Growth factors</a:t>
            </a:r>
            <a:r>
              <a:rPr lang="en-US" dirty="0"/>
              <a:t>: stimulate cells to grow and divide (e.g. EGF)</a:t>
            </a:r>
          </a:p>
          <a:p>
            <a:pPr lvl="1"/>
            <a:r>
              <a:rPr lang="en-US" b="1" dirty="0"/>
              <a:t>RTKs</a:t>
            </a:r>
            <a:r>
              <a:rPr lang="en-US" dirty="0"/>
              <a:t>: receptors that receive growth signals (e.g. EGFR, HER2)</a:t>
            </a:r>
          </a:p>
          <a:p>
            <a:pPr lvl="1"/>
            <a:r>
              <a:rPr lang="en-US" b="1" dirty="0"/>
              <a:t>Signal transducers</a:t>
            </a:r>
            <a:r>
              <a:rPr lang="en-US" dirty="0"/>
              <a:t>: pass growth signals from receptors to the nucleus (e.g. RAS, BRAF)</a:t>
            </a:r>
          </a:p>
          <a:p>
            <a:pPr lvl="1"/>
            <a:r>
              <a:rPr lang="en-US" b="1" dirty="0"/>
              <a:t>Transcription factors </a:t>
            </a:r>
            <a:r>
              <a:rPr lang="en-US" dirty="0"/>
              <a:t>that activate genes necessary for cell division (e.g. MYC, FOS, JUN)</a:t>
            </a:r>
          </a:p>
          <a:p>
            <a:pPr lvl="1"/>
            <a:r>
              <a:rPr lang="en-US" b="1" dirty="0"/>
              <a:t>Apoptosis</a:t>
            </a:r>
            <a:r>
              <a:rPr lang="en-US" dirty="0"/>
              <a:t> </a:t>
            </a:r>
            <a:r>
              <a:rPr lang="en-US" b="1" dirty="0"/>
              <a:t>blockers</a:t>
            </a:r>
            <a:r>
              <a:rPr lang="en-US" dirty="0"/>
              <a:t> (e.g. BCL-2)</a:t>
            </a:r>
          </a:p>
          <a:p>
            <a:endParaRPr lang="en-US" dirty="0"/>
          </a:p>
        </p:txBody>
      </p:sp>
      <p:pic>
        <p:nvPicPr>
          <p:cNvPr id="1026" name="Picture 2" descr="Image showing two ways in which the growth factor signaling pathway regulates gene expression to produce a cellular response of cell growth and proliferation. Growth factors signaling acts through a cascade to activate an ERK kinase, and the image shows two types of targets the ERK kinase acts on. (In reality, it  has many others. We are just look at these two cases as examples.)&#10;&#10;1) Transcriptional regulation. The ERK kinase phosphorylates and activates the transcription factor c-Myc. c-Myc binds to DNA to alter expression of target genes, activating genes that promote cell growth and proliferation. The genes are transcribed into mRNA, which can be translated in the cytosol to make proteins.&#10;&#10;2). Translational regulation. The ERK kinase phosphorylates MNK1, a protein in the cytosol that enhances translation of mRNAs, especially ones with complex secondary structure (that form hairpins). The greater translation of these mRNAs results in higher levels of the corresponding proteins.">
            <a:extLst>
              <a:ext uri="{FF2B5EF4-FFF2-40B4-BE49-F238E27FC236}">
                <a16:creationId xmlns:a16="http://schemas.microsoft.com/office/drawing/2014/main" id="{277897BF-5B76-2235-0730-42BEB423BA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8871" y="1512794"/>
            <a:ext cx="5500750" cy="4793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54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6066B-E187-CFBF-D182-C69B53EE47EE}"/>
              </a:ext>
            </a:extLst>
          </p:cNvPr>
          <p:cNvSpPr>
            <a:spLocks noGrp="1"/>
          </p:cNvSpPr>
          <p:nvPr>
            <p:ph type="title"/>
          </p:nvPr>
        </p:nvSpPr>
        <p:spPr/>
        <p:txBody>
          <a:bodyPr/>
          <a:lstStyle/>
          <a:p>
            <a:r>
              <a:rPr lang="en-US" dirty="0"/>
              <a:t>Inactivating mutations in tumor suppressors</a:t>
            </a:r>
          </a:p>
        </p:txBody>
      </p:sp>
      <p:sp>
        <p:nvSpPr>
          <p:cNvPr id="3" name="Content Placeholder 2">
            <a:extLst>
              <a:ext uri="{FF2B5EF4-FFF2-40B4-BE49-F238E27FC236}">
                <a16:creationId xmlns:a16="http://schemas.microsoft.com/office/drawing/2014/main" id="{D20EFD79-E13C-DDEE-3BEA-1B1E34A910AE}"/>
              </a:ext>
            </a:extLst>
          </p:cNvPr>
          <p:cNvSpPr>
            <a:spLocks noGrp="1"/>
          </p:cNvSpPr>
          <p:nvPr>
            <p:ph idx="1"/>
          </p:nvPr>
        </p:nvSpPr>
        <p:spPr>
          <a:xfrm>
            <a:off x="135467" y="1185332"/>
            <a:ext cx="5209739" cy="5477685"/>
          </a:xfrm>
        </p:spPr>
        <p:txBody>
          <a:bodyPr>
            <a:normAutofit/>
          </a:bodyPr>
          <a:lstStyle/>
          <a:p>
            <a:r>
              <a:rPr lang="en-US" dirty="0"/>
              <a:t>Brake pedal broken</a:t>
            </a:r>
          </a:p>
          <a:p>
            <a:r>
              <a:rPr lang="en-US" dirty="0"/>
              <a:t>Normally suppress growth or maintain overall genetic stability</a:t>
            </a:r>
          </a:p>
          <a:p>
            <a:pPr lvl="1"/>
            <a:r>
              <a:rPr lang="en-US" b="1" dirty="0"/>
              <a:t>Cell cycle regulators</a:t>
            </a:r>
            <a:r>
              <a:rPr lang="en-US" dirty="0"/>
              <a:t>: checkpoint control genes that prevent division if there are issues (e.g. p53, Rb1)</a:t>
            </a:r>
          </a:p>
          <a:p>
            <a:pPr lvl="1"/>
            <a:r>
              <a:rPr lang="en-US" b="1" dirty="0"/>
              <a:t>Apoptosis inducers</a:t>
            </a:r>
            <a:r>
              <a:rPr lang="en-US" dirty="0"/>
              <a:t>: Trigger programmed cell death if cell is beyond repair</a:t>
            </a:r>
          </a:p>
          <a:p>
            <a:pPr lvl="1"/>
            <a:r>
              <a:rPr lang="en-US" b="1" dirty="0"/>
              <a:t>DNA repair</a:t>
            </a:r>
            <a:r>
              <a:rPr lang="en-US" dirty="0"/>
              <a:t>: these fix errors in DNA before a cell divides (e.g. BRCA1/2)</a:t>
            </a:r>
          </a:p>
        </p:txBody>
      </p:sp>
      <p:pic>
        <p:nvPicPr>
          <p:cNvPr id="2050" name="Picture 2" descr="Diagram showing normal p53 and nonfunctional p53.&#10;&#10;In response to DNA damage, normal p53 binds DNA and promotes transcription of target genes. First, p53 triggers production of Cdk inhibitor proteins, pausing the cell cycle in G1 to allow time for repairs. p53 also activates DNA repair pathways. Finally, if DNA repair is not possible, p53 triggers apoptosis. The net effect of p53's activities is to prevent the inheritance of damaged DNA, either by getting the damage repaired or by causing the cell to self-destruct.&#10;&#10;When a cell contains only nonfunctional p53 that cannot bind DNA, DNA damage can no longer trigger any of these three responses. Although p53 is still activated by the damage, it is helpless to respond, as it can no longer regulate transcription of its targets. Thus, the cell does not pause in G1, DNA damage is not repaired, and apoptosis is not induced. The net effect of the loss of p53 is to permit damaged DNA (mutations) to be passed on to daughter cells.">
            <a:extLst>
              <a:ext uri="{FF2B5EF4-FFF2-40B4-BE49-F238E27FC236}">
                <a16:creationId xmlns:a16="http://schemas.microsoft.com/office/drawing/2014/main" id="{A3356878-44C7-7F65-871A-A1597ED3DA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5647" y="1424017"/>
            <a:ext cx="5594759" cy="4514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536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E57B8-8C7C-C9A7-6679-58A24E2AB42E}"/>
              </a:ext>
            </a:extLst>
          </p:cNvPr>
          <p:cNvSpPr>
            <a:spLocks noGrp="1"/>
          </p:cNvSpPr>
          <p:nvPr>
            <p:ph type="title"/>
          </p:nvPr>
        </p:nvSpPr>
        <p:spPr/>
        <p:txBody>
          <a:bodyPr>
            <a:noAutofit/>
          </a:bodyPr>
          <a:lstStyle/>
          <a:p>
            <a:r>
              <a:rPr lang="en-US" sz="3600" dirty="0"/>
              <a:t>We only need </a:t>
            </a:r>
            <a:r>
              <a:rPr lang="en-US" sz="3600" dirty="0">
                <a:solidFill>
                  <a:schemeClr val="accent2"/>
                </a:solidFill>
              </a:rPr>
              <a:t>4-10 mutations </a:t>
            </a:r>
            <a:r>
              <a:rPr lang="en-US" sz="3600" dirty="0"/>
              <a:t>to cause cancer!! </a:t>
            </a:r>
            <a:br>
              <a:rPr lang="en-US" sz="3600" dirty="0"/>
            </a:br>
            <a:r>
              <a:rPr lang="en-US" sz="3600" dirty="0"/>
              <a:t>But they need to be in the “right genes”</a:t>
            </a:r>
          </a:p>
        </p:txBody>
      </p:sp>
      <p:pic>
        <p:nvPicPr>
          <p:cNvPr id="5" name="Content Placeholder 4">
            <a:extLst>
              <a:ext uri="{FF2B5EF4-FFF2-40B4-BE49-F238E27FC236}">
                <a16:creationId xmlns:a16="http://schemas.microsoft.com/office/drawing/2014/main" id="{3F66DF9C-4D1C-590D-B66B-EB80012D30A0}"/>
              </a:ext>
            </a:extLst>
          </p:cNvPr>
          <p:cNvPicPr>
            <a:picLocks noGrp="1" noChangeAspect="1"/>
          </p:cNvPicPr>
          <p:nvPr>
            <p:ph idx="1"/>
          </p:nvPr>
        </p:nvPicPr>
        <p:blipFill>
          <a:blip r:embed="rId3"/>
          <a:srcRect b="45111"/>
          <a:stretch>
            <a:fillRect/>
          </a:stretch>
        </p:blipFill>
        <p:spPr>
          <a:xfrm>
            <a:off x="250824" y="2011541"/>
            <a:ext cx="3673349" cy="3024382"/>
          </a:xfrm>
        </p:spPr>
      </p:pic>
      <p:sp>
        <p:nvSpPr>
          <p:cNvPr id="6" name="TextBox 5">
            <a:extLst>
              <a:ext uri="{FF2B5EF4-FFF2-40B4-BE49-F238E27FC236}">
                <a16:creationId xmlns:a16="http://schemas.microsoft.com/office/drawing/2014/main" id="{882DDCB1-4925-7786-2977-B5FE321AB8A3}"/>
              </a:ext>
            </a:extLst>
          </p:cNvPr>
          <p:cNvSpPr txBox="1"/>
          <p:nvPr/>
        </p:nvSpPr>
        <p:spPr>
          <a:xfrm>
            <a:off x="172973" y="5035923"/>
            <a:ext cx="1914525" cy="646331"/>
          </a:xfrm>
          <a:prstGeom prst="rect">
            <a:avLst/>
          </a:prstGeom>
          <a:noFill/>
        </p:spPr>
        <p:txBody>
          <a:bodyPr wrap="square" rtlCol="0">
            <a:spAutoFit/>
          </a:bodyPr>
          <a:lstStyle/>
          <a:p>
            <a:pPr algn="ctr"/>
            <a:r>
              <a:rPr lang="en-US" dirty="0">
                <a:solidFill>
                  <a:srgbClr val="FF0000"/>
                </a:solidFill>
              </a:rPr>
              <a:t>Gain of function/</a:t>
            </a:r>
          </a:p>
          <a:p>
            <a:pPr algn="ctr"/>
            <a:r>
              <a:rPr lang="en-US" dirty="0">
                <a:solidFill>
                  <a:srgbClr val="FF0000"/>
                </a:solidFill>
              </a:rPr>
              <a:t>overactivation</a:t>
            </a:r>
          </a:p>
        </p:txBody>
      </p:sp>
      <p:sp>
        <p:nvSpPr>
          <p:cNvPr id="7" name="TextBox 6">
            <a:extLst>
              <a:ext uri="{FF2B5EF4-FFF2-40B4-BE49-F238E27FC236}">
                <a16:creationId xmlns:a16="http://schemas.microsoft.com/office/drawing/2014/main" id="{9EF34E4C-FD90-FF87-8D77-C1346D8947D1}"/>
              </a:ext>
            </a:extLst>
          </p:cNvPr>
          <p:cNvSpPr txBox="1"/>
          <p:nvPr/>
        </p:nvSpPr>
        <p:spPr>
          <a:xfrm>
            <a:off x="1833779" y="5035922"/>
            <a:ext cx="2344114" cy="646331"/>
          </a:xfrm>
          <a:prstGeom prst="rect">
            <a:avLst/>
          </a:prstGeom>
          <a:noFill/>
        </p:spPr>
        <p:txBody>
          <a:bodyPr wrap="square" rtlCol="0">
            <a:spAutoFit/>
          </a:bodyPr>
          <a:lstStyle/>
          <a:p>
            <a:pPr algn="ctr"/>
            <a:r>
              <a:rPr lang="en-US" dirty="0">
                <a:solidFill>
                  <a:schemeClr val="tx2">
                    <a:lumMod val="75000"/>
                    <a:lumOff val="25000"/>
                  </a:schemeClr>
                </a:solidFill>
              </a:rPr>
              <a:t>Loss of function/</a:t>
            </a:r>
          </a:p>
          <a:p>
            <a:pPr algn="ctr"/>
            <a:r>
              <a:rPr lang="en-US" dirty="0">
                <a:solidFill>
                  <a:schemeClr val="tx2">
                    <a:lumMod val="75000"/>
                    <a:lumOff val="25000"/>
                  </a:schemeClr>
                </a:solidFill>
              </a:rPr>
              <a:t>inactivation</a:t>
            </a:r>
          </a:p>
        </p:txBody>
      </p:sp>
      <p:sp>
        <p:nvSpPr>
          <p:cNvPr id="10" name="TextBox 9">
            <a:extLst>
              <a:ext uri="{FF2B5EF4-FFF2-40B4-BE49-F238E27FC236}">
                <a16:creationId xmlns:a16="http://schemas.microsoft.com/office/drawing/2014/main" id="{6325E19B-4C64-7800-DFCC-33B6B4A0F126}"/>
              </a:ext>
            </a:extLst>
          </p:cNvPr>
          <p:cNvSpPr txBox="1"/>
          <p:nvPr/>
        </p:nvSpPr>
        <p:spPr>
          <a:xfrm>
            <a:off x="4363736" y="1101026"/>
            <a:ext cx="7487431" cy="224676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t>Humans have </a:t>
            </a:r>
            <a:r>
              <a:rPr lang="en-US" sz="2800" b="1" dirty="0"/>
              <a:t>~20,000 protein-coding genes</a:t>
            </a:r>
            <a:endParaRPr lang="en-US" sz="2800" dirty="0"/>
          </a:p>
          <a:p>
            <a:pPr marL="285750" indent="-285750">
              <a:buFont typeface="Arial" panose="020B0604020202020204" pitchFamily="34" charset="0"/>
              <a:buChar char="•"/>
            </a:pPr>
            <a:r>
              <a:rPr lang="en-US" sz="2800" b="1" dirty="0"/>
              <a:t>~723 genes</a:t>
            </a:r>
            <a:r>
              <a:rPr lang="en-US" sz="2800" dirty="0"/>
              <a:t> are listed as having evidence for a role in cancer</a:t>
            </a:r>
          </a:p>
          <a:p>
            <a:pPr marL="742950" lvl="1" indent="-285750">
              <a:buFont typeface="Arial" panose="020B0604020202020204" pitchFamily="34" charset="0"/>
              <a:buChar char="•"/>
            </a:pPr>
            <a:r>
              <a:rPr lang="en-US" sz="2800" dirty="0"/>
              <a:t>~250–300 are tumor suppressor genes</a:t>
            </a:r>
          </a:p>
          <a:p>
            <a:pPr marL="742950" lvl="1" indent="-285750">
              <a:buFont typeface="Arial" panose="020B0604020202020204" pitchFamily="34" charset="0"/>
              <a:buChar char="•"/>
            </a:pPr>
            <a:r>
              <a:rPr lang="en-US" sz="2800" dirty="0"/>
              <a:t>~100–150 are oncogenes</a:t>
            </a:r>
          </a:p>
        </p:txBody>
      </p:sp>
      <p:graphicFrame>
        <p:nvGraphicFramePr>
          <p:cNvPr id="3" name="Table 2">
            <a:extLst>
              <a:ext uri="{FF2B5EF4-FFF2-40B4-BE49-F238E27FC236}">
                <a16:creationId xmlns:a16="http://schemas.microsoft.com/office/drawing/2014/main" id="{7D70D598-7C6A-0AD5-A63B-12FDE3939DB1}"/>
              </a:ext>
            </a:extLst>
          </p:cNvPr>
          <p:cNvGraphicFramePr>
            <a:graphicFrameLocks noGrp="1"/>
          </p:cNvGraphicFramePr>
          <p:nvPr>
            <p:extLst>
              <p:ext uri="{D42A27DB-BD31-4B8C-83A1-F6EECF244321}">
                <p14:modId xmlns:p14="http://schemas.microsoft.com/office/powerpoint/2010/main" val="743448963"/>
              </p:ext>
            </p:extLst>
          </p:nvPr>
        </p:nvGraphicFramePr>
        <p:xfrm>
          <a:off x="4198062" y="3348296"/>
          <a:ext cx="7818781" cy="3375252"/>
        </p:xfrm>
        <a:graphic>
          <a:graphicData uri="http://schemas.openxmlformats.org/drawingml/2006/table">
            <a:tbl>
              <a:tblPr firstRow="1" bandRow="1">
                <a:tableStyleId>{7E9639D4-E3E2-4D34-9284-5A2195B3D0D7}</a:tableStyleId>
              </a:tblPr>
              <a:tblGrid>
                <a:gridCol w="6043580">
                  <a:extLst>
                    <a:ext uri="{9D8B030D-6E8A-4147-A177-3AD203B41FA5}">
                      <a16:colId xmlns:a16="http://schemas.microsoft.com/office/drawing/2014/main" val="787280072"/>
                    </a:ext>
                  </a:extLst>
                </a:gridCol>
                <a:gridCol w="921124">
                  <a:extLst>
                    <a:ext uri="{9D8B030D-6E8A-4147-A177-3AD203B41FA5}">
                      <a16:colId xmlns:a16="http://schemas.microsoft.com/office/drawing/2014/main" val="751677479"/>
                    </a:ext>
                  </a:extLst>
                </a:gridCol>
                <a:gridCol w="854077">
                  <a:extLst>
                    <a:ext uri="{9D8B030D-6E8A-4147-A177-3AD203B41FA5}">
                      <a16:colId xmlns:a16="http://schemas.microsoft.com/office/drawing/2014/main" val="1199234618"/>
                    </a:ext>
                  </a:extLst>
                </a:gridCol>
              </a:tblGrid>
              <a:tr h="455193">
                <a:tc>
                  <a:txBody>
                    <a:bodyPr/>
                    <a:lstStyle/>
                    <a:p>
                      <a:r>
                        <a:rPr lang="en-US" dirty="0"/>
                        <a:t>Gene (and what it normally does)</a:t>
                      </a:r>
                    </a:p>
                  </a:txBody>
                  <a:tcPr/>
                </a:tc>
                <a:tc>
                  <a:txBody>
                    <a:bodyPr/>
                    <a:lstStyle/>
                    <a:p>
                      <a:r>
                        <a:rPr lang="en-US" dirty="0"/>
                        <a:t>ONC</a:t>
                      </a:r>
                    </a:p>
                  </a:txBody>
                  <a:tcPr/>
                </a:tc>
                <a:tc>
                  <a:txBody>
                    <a:bodyPr/>
                    <a:lstStyle/>
                    <a:p>
                      <a:r>
                        <a:rPr lang="en-US" dirty="0"/>
                        <a:t>TS</a:t>
                      </a:r>
                    </a:p>
                  </a:txBody>
                  <a:tcPr/>
                </a:tc>
                <a:extLst>
                  <a:ext uri="{0D108BD9-81ED-4DB2-BD59-A6C34878D82A}">
                    <a16:rowId xmlns:a16="http://schemas.microsoft.com/office/drawing/2014/main" val="1640667447"/>
                  </a:ext>
                </a:extLst>
              </a:tr>
              <a:tr h="455193">
                <a:tc>
                  <a:txBody>
                    <a:bodyPr/>
                    <a:lstStyle/>
                    <a:p>
                      <a:r>
                        <a:rPr lang="en-US" sz="1400" dirty="0"/>
                        <a:t>P53: if DNA damage, cell halts at G1 checkpoint (or damage is fixed)</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23332623"/>
                  </a:ext>
                </a:extLst>
              </a:tr>
              <a:tr h="455193">
                <a:tc>
                  <a:txBody>
                    <a:bodyPr/>
                    <a:lstStyle/>
                    <a:p>
                      <a:r>
                        <a:rPr lang="en-US" sz="1400" dirty="0"/>
                        <a:t>KRAS: when on, it changes shape to interact with downstream proteins that send growth signals to the nucleus.</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785225615"/>
                  </a:ext>
                </a:extLst>
              </a:tr>
              <a:tr h="455193">
                <a:tc>
                  <a:txBody>
                    <a:bodyPr/>
                    <a:lstStyle/>
                    <a:p>
                      <a:r>
                        <a:rPr lang="en-US" sz="1400" dirty="0"/>
                        <a:t>Rb1: inhibits E2F transcription factors (E2F allows DNA replication)</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07730818"/>
                  </a:ext>
                </a:extLst>
              </a:tr>
              <a:tr h="455193">
                <a:tc>
                  <a:txBody>
                    <a:bodyPr/>
                    <a:lstStyle/>
                    <a:p>
                      <a:r>
                        <a:rPr lang="en-US" sz="1400" dirty="0"/>
                        <a:t>BRAF: activates MEK, which promotes cell growth</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769356459"/>
                  </a:ext>
                </a:extLst>
              </a:tr>
              <a:tr h="455193">
                <a:tc>
                  <a:txBody>
                    <a:bodyPr/>
                    <a:lstStyle/>
                    <a:p>
                      <a:r>
                        <a:rPr lang="en-US" sz="1400" dirty="0"/>
                        <a:t>PIK3CA: creates part of the enzyme PI3K which promotes protein synthesis and inhibits apoptosis</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911956198"/>
                  </a:ext>
                </a:extLst>
              </a:tr>
              <a:tr h="455193">
                <a:tc>
                  <a:txBody>
                    <a:bodyPr/>
                    <a:lstStyle/>
                    <a:p>
                      <a:r>
                        <a:rPr lang="en-US" sz="1400" dirty="0" err="1"/>
                        <a:t>cMYC</a:t>
                      </a:r>
                      <a:r>
                        <a:rPr lang="en-US" sz="1400" dirty="0"/>
                        <a:t>: Binds to DNA and recruits proteins that open chromatin, allowing transcription of genes involved in cell cycle progression</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116123458"/>
                  </a:ext>
                </a:extLst>
              </a:tr>
            </a:tbl>
          </a:graphicData>
        </a:graphic>
      </p:graphicFrame>
      <p:sp>
        <p:nvSpPr>
          <p:cNvPr id="4" name="Multiply 3">
            <a:extLst>
              <a:ext uri="{FF2B5EF4-FFF2-40B4-BE49-F238E27FC236}">
                <a16:creationId xmlns:a16="http://schemas.microsoft.com/office/drawing/2014/main" id="{97C63D70-CA2C-090D-D25A-09C27ACACBCF}"/>
              </a:ext>
            </a:extLst>
          </p:cNvPr>
          <p:cNvSpPr/>
          <p:nvPr/>
        </p:nvSpPr>
        <p:spPr>
          <a:xfrm>
            <a:off x="11182937" y="3777999"/>
            <a:ext cx="450476" cy="442643"/>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ultiply 7">
            <a:extLst>
              <a:ext uri="{FF2B5EF4-FFF2-40B4-BE49-F238E27FC236}">
                <a16:creationId xmlns:a16="http://schemas.microsoft.com/office/drawing/2014/main" id="{BB0F8DD9-3547-3182-E8E2-2A4BBBD09F6A}"/>
              </a:ext>
            </a:extLst>
          </p:cNvPr>
          <p:cNvSpPr/>
          <p:nvPr/>
        </p:nvSpPr>
        <p:spPr>
          <a:xfrm>
            <a:off x="10414214" y="4293470"/>
            <a:ext cx="450476" cy="442643"/>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ultiply 8">
            <a:extLst>
              <a:ext uri="{FF2B5EF4-FFF2-40B4-BE49-F238E27FC236}">
                <a16:creationId xmlns:a16="http://schemas.microsoft.com/office/drawing/2014/main" id="{FD53703E-09C8-07DA-E54D-63F7150DD7C9}"/>
              </a:ext>
            </a:extLst>
          </p:cNvPr>
          <p:cNvSpPr/>
          <p:nvPr/>
        </p:nvSpPr>
        <p:spPr>
          <a:xfrm>
            <a:off x="11182937" y="4776647"/>
            <a:ext cx="450476" cy="442643"/>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ultiply 10">
            <a:extLst>
              <a:ext uri="{FF2B5EF4-FFF2-40B4-BE49-F238E27FC236}">
                <a16:creationId xmlns:a16="http://schemas.microsoft.com/office/drawing/2014/main" id="{4B73844A-8314-F76F-D046-C970AE21BA59}"/>
              </a:ext>
            </a:extLst>
          </p:cNvPr>
          <p:cNvSpPr/>
          <p:nvPr/>
        </p:nvSpPr>
        <p:spPr>
          <a:xfrm>
            <a:off x="10349031" y="5219290"/>
            <a:ext cx="450476" cy="442643"/>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ultiply 11">
            <a:extLst>
              <a:ext uri="{FF2B5EF4-FFF2-40B4-BE49-F238E27FC236}">
                <a16:creationId xmlns:a16="http://schemas.microsoft.com/office/drawing/2014/main" id="{E94DA92F-67AA-CFBE-49F8-FA933C2AE1CA}"/>
              </a:ext>
            </a:extLst>
          </p:cNvPr>
          <p:cNvSpPr/>
          <p:nvPr/>
        </p:nvSpPr>
        <p:spPr>
          <a:xfrm>
            <a:off x="10349031" y="5702467"/>
            <a:ext cx="450476" cy="442643"/>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ultiply 12">
            <a:extLst>
              <a:ext uri="{FF2B5EF4-FFF2-40B4-BE49-F238E27FC236}">
                <a16:creationId xmlns:a16="http://schemas.microsoft.com/office/drawing/2014/main" id="{1C186AD5-29C1-2D3D-CCEA-D504C42DC0DF}"/>
              </a:ext>
            </a:extLst>
          </p:cNvPr>
          <p:cNvSpPr/>
          <p:nvPr/>
        </p:nvSpPr>
        <p:spPr>
          <a:xfrm>
            <a:off x="10349031" y="6239921"/>
            <a:ext cx="450476" cy="442643"/>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02AA9AB-3367-23CC-53CE-C47C1783CCAD}"/>
              </a:ext>
            </a:extLst>
          </p:cNvPr>
          <p:cNvSpPr/>
          <p:nvPr/>
        </p:nvSpPr>
        <p:spPr>
          <a:xfrm>
            <a:off x="4242546" y="4293471"/>
            <a:ext cx="5862917" cy="4249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7F725B7-A06D-6086-5858-EDC3A84D14E2}"/>
              </a:ext>
            </a:extLst>
          </p:cNvPr>
          <p:cNvSpPr/>
          <p:nvPr/>
        </p:nvSpPr>
        <p:spPr>
          <a:xfrm>
            <a:off x="10150682" y="3817017"/>
            <a:ext cx="1833072" cy="4103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A623545-BC22-A976-3A3C-A68DDDFE9813}"/>
              </a:ext>
            </a:extLst>
          </p:cNvPr>
          <p:cNvSpPr/>
          <p:nvPr/>
        </p:nvSpPr>
        <p:spPr>
          <a:xfrm>
            <a:off x="10150682" y="4308056"/>
            <a:ext cx="1833072" cy="4103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49E44BA-EAE1-1C60-4614-5380C3493685}"/>
              </a:ext>
            </a:extLst>
          </p:cNvPr>
          <p:cNvSpPr/>
          <p:nvPr/>
        </p:nvSpPr>
        <p:spPr>
          <a:xfrm>
            <a:off x="10150682" y="4799095"/>
            <a:ext cx="1833072" cy="4103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06B21BE-BCBC-E4FE-062A-7D74EF3E7C09}"/>
              </a:ext>
            </a:extLst>
          </p:cNvPr>
          <p:cNvSpPr/>
          <p:nvPr/>
        </p:nvSpPr>
        <p:spPr>
          <a:xfrm>
            <a:off x="10150682" y="5256514"/>
            <a:ext cx="1833072" cy="4103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472DD15B-F300-FA54-3664-B08B540B6A37}"/>
              </a:ext>
            </a:extLst>
          </p:cNvPr>
          <p:cNvSpPr/>
          <p:nvPr/>
        </p:nvSpPr>
        <p:spPr>
          <a:xfrm>
            <a:off x="10150682" y="5747553"/>
            <a:ext cx="1833072" cy="4103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AEFFC132-1A3A-A8C0-23D7-926F538F14BF}"/>
              </a:ext>
            </a:extLst>
          </p:cNvPr>
          <p:cNvSpPr/>
          <p:nvPr/>
        </p:nvSpPr>
        <p:spPr>
          <a:xfrm>
            <a:off x="10150682" y="6272214"/>
            <a:ext cx="1833072" cy="4103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8389DA6-B00F-B562-7D13-44362F1632DB}"/>
              </a:ext>
            </a:extLst>
          </p:cNvPr>
          <p:cNvSpPr/>
          <p:nvPr/>
        </p:nvSpPr>
        <p:spPr>
          <a:xfrm>
            <a:off x="4242546" y="4797958"/>
            <a:ext cx="5862917" cy="37114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BD2FB6D9-2819-E126-7102-CE12B0D73918}"/>
              </a:ext>
            </a:extLst>
          </p:cNvPr>
          <p:cNvSpPr/>
          <p:nvPr/>
        </p:nvSpPr>
        <p:spPr>
          <a:xfrm>
            <a:off x="4242546" y="5288997"/>
            <a:ext cx="5862917" cy="3576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6A81F90-4399-3885-2244-3C0FE25015C2}"/>
              </a:ext>
            </a:extLst>
          </p:cNvPr>
          <p:cNvSpPr/>
          <p:nvPr/>
        </p:nvSpPr>
        <p:spPr>
          <a:xfrm>
            <a:off x="4242546" y="5753140"/>
            <a:ext cx="5862917" cy="4249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A2301E2-D252-3586-F33B-A4E2DF88095B}"/>
              </a:ext>
            </a:extLst>
          </p:cNvPr>
          <p:cNvSpPr/>
          <p:nvPr/>
        </p:nvSpPr>
        <p:spPr>
          <a:xfrm>
            <a:off x="4267593" y="6257628"/>
            <a:ext cx="5862917" cy="4249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40442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71EB4-28D6-CCB2-0A3B-DFF18486126E}"/>
              </a:ext>
            </a:extLst>
          </p:cNvPr>
          <p:cNvSpPr>
            <a:spLocks noGrp="1"/>
          </p:cNvSpPr>
          <p:nvPr>
            <p:ph type="title"/>
          </p:nvPr>
        </p:nvSpPr>
        <p:spPr/>
        <p:txBody>
          <a:bodyPr>
            <a:noAutofit/>
          </a:bodyPr>
          <a:lstStyle/>
          <a:p>
            <a:r>
              <a:rPr lang="en-US" sz="3200" dirty="0"/>
              <a:t>Cancer development progresses over years and years </a:t>
            </a:r>
            <a:br>
              <a:rPr lang="en-US" sz="3200" dirty="0"/>
            </a:br>
            <a:r>
              <a:rPr lang="en-US" sz="2800" dirty="0"/>
              <a:t>Cells accumulate mutations from the environment + inherited + random errors</a:t>
            </a:r>
            <a:endParaRPr lang="en-US" sz="3200" dirty="0"/>
          </a:p>
        </p:txBody>
      </p:sp>
      <p:pic>
        <p:nvPicPr>
          <p:cNvPr id="4" name="Content Placeholder 3">
            <a:extLst>
              <a:ext uri="{FF2B5EF4-FFF2-40B4-BE49-F238E27FC236}">
                <a16:creationId xmlns:a16="http://schemas.microsoft.com/office/drawing/2014/main" id="{B21EC790-9968-09D3-6942-CCCFE53DB06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7600" y="1380787"/>
            <a:ext cx="9956800" cy="3873770"/>
          </a:xfrm>
          <a:prstGeom prst="rect">
            <a:avLst/>
          </a:prstGeom>
        </p:spPr>
      </p:pic>
      <p:sp>
        <p:nvSpPr>
          <p:cNvPr id="6" name="TextBox 5">
            <a:extLst>
              <a:ext uri="{FF2B5EF4-FFF2-40B4-BE49-F238E27FC236}">
                <a16:creationId xmlns:a16="http://schemas.microsoft.com/office/drawing/2014/main" id="{A0BF2DC6-3450-9579-35A8-B0B5FCAD836D}"/>
              </a:ext>
            </a:extLst>
          </p:cNvPr>
          <p:cNvSpPr txBox="1"/>
          <p:nvPr/>
        </p:nvSpPr>
        <p:spPr>
          <a:xfrm>
            <a:off x="455083" y="5477213"/>
            <a:ext cx="11281833" cy="923330"/>
          </a:xfrm>
          <a:prstGeom prst="rect">
            <a:avLst/>
          </a:prstGeom>
          <a:noFill/>
        </p:spPr>
        <p:txBody>
          <a:bodyPr wrap="square">
            <a:spAutoFit/>
          </a:bodyPr>
          <a:lstStyle/>
          <a:p>
            <a:pPr algn="ctr">
              <a:buNone/>
            </a:pPr>
            <a:r>
              <a:rPr lang="en-US" b="0" i="0" dirty="0">
                <a:solidFill>
                  <a:srgbClr val="000000"/>
                </a:solidFill>
                <a:effectLst/>
                <a:latin typeface="Helvetica" pitchFamily="2" charset="0"/>
              </a:rPr>
              <a:t>“Tumor development proceeds via a process</a:t>
            </a:r>
            <a:r>
              <a:rPr lang="en-US" dirty="0">
                <a:solidFill>
                  <a:srgbClr val="000000"/>
                </a:solidFill>
                <a:latin typeface="Helvetica" pitchFamily="2" charset="0"/>
              </a:rPr>
              <a:t> </a:t>
            </a:r>
            <a:r>
              <a:rPr lang="en-US" b="0" i="0" dirty="0">
                <a:solidFill>
                  <a:srgbClr val="000000"/>
                </a:solidFill>
                <a:effectLst/>
                <a:latin typeface="Helvetica" pitchFamily="2" charset="0"/>
              </a:rPr>
              <a:t>formally </a:t>
            </a:r>
            <a:r>
              <a:rPr lang="en-US" b="1" i="0" dirty="0">
                <a:solidFill>
                  <a:srgbClr val="000000"/>
                </a:solidFill>
                <a:effectLst/>
                <a:latin typeface="Helvetica" pitchFamily="2" charset="0"/>
              </a:rPr>
              <a:t>analogous to Darwinian evolution</a:t>
            </a:r>
            <a:r>
              <a:rPr lang="en-US" b="0" i="0" dirty="0">
                <a:solidFill>
                  <a:srgbClr val="000000"/>
                </a:solidFill>
                <a:effectLst/>
                <a:latin typeface="Helvetica" pitchFamily="2" charset="0"/>
              </a:rPr>
              <a:t>,</a:t>
            </a:r>
            <a:r>
              <a:rPr lang="en-US" dirty="0">
                <a:solidFill>
                  <a:srgbClr val="000000"/>
                </a:solidFill>
                <a:latin typeface="Helvetica" pitchFamily="2" charset="0"/>
              </a:rPr>
              <a:t> </a:t>
            </a:r>
            <a:r>
              <a:rPr lang="en-US" b="0" i="0" dirty="0">
                <a:solidFill>
                  <a:srgbClr val="000000"/>
                </a:solidFill>
                <a:effectLst/>
                <a:latin typeface="Helvetica" pitchFamily="2" charset="0"/>
              </a:rPr>
              <a:t>in which a succession of genetic changes,</a:t>
            </a:r>
            <a:r>
              <a:rPr lang="en-US" dirty="0">
                <a:solidFill>
                  <a:srgbClr val="000000"/>
                </a:solidFill>
                <a:latin typeface="Helvetica" pitchFamily="2" charset="0"/>
              </a:rPr>
              <a:t> </a:t>
            </a:r>
            <a:r>
              <a:rPr lang="en-US" b="0" i="0" dirty="0">
                <a:solidFill>
                  <a:srgbClr val="000000"/>
                </a:solidFill>
                <a:effectLst/>
                <a:latin typeface="Helvetica" pitchFamily="2" charset="0"/>
              </a:rPr>
              <a:t>each conferring one or another</a:t>
            </a:r>
            <a:r>
              <a:rPr lang="en-US" dirty="0">
                <a:solidFill>
                  <a:srgbClr val="000000"/>
                </a:solidFill>
                <a:latin typeface="Helvetica" pitchFamily="2" charset="0"/>
              </a:rPr>
              <a:t> </a:t>
            </a:r>
            <a:r>
              <a:rPr lang="en-US" b="0" i="0" dirty="0">
                <a:solidFill>
                  <a:srgbClr val="000000"/>
                </a:solidFill>
                <a:effectLst/>
                <a:latin typeface="Helvetica" pitchFamily="2" charset="0"/>
              </a:rPr>
              <a:t>type of growth advantage,</a:t>
            </a:r>
            <a:r>
              <a:rPr lang="en-US" dirty="0">
                <a:solidFill>
                  <a:srgbClr val="000000"/>
                </a:solidFill>
                <a:latin typeface="Helvetica" pitchFamily="2" charset="0"/>
              </a:rPr>
              <a:t> </a:t>
            </a:r>
            <a:r>
              <a:rPr lang="en-US" b="0" i="0" dirty="0">
                <a:solidFill>
                  <a:srgbClr val="000000"/>
                </a:solidFill>
                <a:effectLst/>
                <a:latin typeface="Helvetica" pitchFamily="2" charset="0"/>
              </a:rPr>
              <a:t>leads to the </a:t>
            </a:r>
            <a:r>
              <a:rPr lang="en-US" b="1" i="0" dirty="0">
                <a:solidFill>
                  <a:srgbClr val="000000"/>
                </a:solidFill>
                <a:effectLst/>
                <a:latin typeface="Helvetica" pitchFamily="2" charset="0"/>
              </a:rPr>
              <a:t>progressive conversion </a:t>
            </a:r>
            <a:r>
              <a:rPr lang="en-US" b="0" i="0" dirty="0">
                <a:solidFill>
                  <a:srgbClr val="000000"/>
                </a:solidFill>
                <a:effectLst/>
                <a:latin typeface="Helvetica" pitchFamily="2" charset="0"/>
              </a:rPr>
              <a:t>of normal</a:t>
            </a:r>
            <a:r>
              <a:rPr lang="en-US" dirty="0">
                <a:solidFill>
                  <a:srgbClr val="000000"/>
                </a:solidFill>
                <a:latin typeface="Helvetica" pitchFamily="2" charset="0"/>
              </a:rPr>
              <a:t> </a:t>
            </a:r>
            <a:r>
              <a:rPr lang="en-US" b="0" i="0" dirty="0">
                <a:solidFill>
                  <a:srgbClr val="000000"/>
                </a:solidFill>
                <a:effectLst/>
                <a:latin typeface="Helvetica" pitchFamily="2" charset="0"/>
              </a:rPr>
              <a:t>human cells into cancer cells.” – Hallmarks of Cancer</a:t>
            </a:r>
            <a:endParaRPr lang="en-US" dirty="0">
              <a:solidFill>
                <a:srgbClr val="000000"/>
              </a:solidFill>
              <a:effectLst/>
              <a:latin typeface="Helvetica" pitchFamily="2" charset="0"/>
            </a:endParaRPr>
          </a:p>
        </p:txBody>
      </p:sp>
      <p:sp>
        <p:nvSpPr>
          <p:cNvPr id="8" name="TextBox 7">
            <a:extLst>
              <a:ext uri="{FF2B5EF4-FFF2-40B4-BE49-F238E27FC236}">
                <a16:creationId xmlns:a16="http://schemas.microsoft.com/office/drawing/2014/main" id="{086FAB05-CBE6-01CB-9FE8-6E907DDA6D02}"/>
              </a:ext>
            </a:extLst>
          </p:cNvPr>
          <p:cNvSpPr txBox="1"/>
          <p:nvPr/>
        </p:nvSpPr>
        <p:spPr>
          <a:xfrm>
            <a:off x="0" y="6488668"/>
            <a:ext cx="8304686" cy="369332"/>
          </a:xfrm>
          <a:prstGeom prst="rect">
            <a:avLst/>
          </a:prstGeom>
          <a:noFill/>
        </p:spPr>
        <p:txBody>
          <a:bodyPr wrap="square">
            <a:spAutoFit/>
          </a:bodyPr>
          <a:lstStyle/>
          <a:p>
            <a:r>
              <a:rPr lang="en-US" b="0" i="0" u="none" strike="noStrike" dirty="0">
                <a:solidFill>
                  <a:srgbClr val="222222"/>
                </a:solidFill>
                <a:effectLst/>
                <a:latin typeface="-apple-system"/>
              </a:rPr>
              <a:t>https://</a:t>
            </a:r>
            <a:r>
              <a:rPr lang="en-US" b="0" i="0" u="none" strike="noStrike" dirty="0" err="1">
                <a:solidFill>
                  <a:srgbClr val="222222"/>
                </a:solidFill>
                <a:effectLst/>
                <a:latin typeface="-apple-system"/>
              </a:rPr>
              <a:t>doi.org</a:t>
            </a:r>
            <a:r>
              <a:rPr lang="en-US" b="0" i="0" u="none" strike="noStrike" dirty="0">
                <a:solidFill>
                  <a:srgbClr val="222222"/>
                </a:solidFill>
                <a:effectLst/>
                <a:latin typeface="-apple-system"/>
              </a:rPr>
              <a:t>/10.1038/s41392-024-01848-7</a:t>
            </a:r>
            <a:endParaRPr lang="en-US" dirty="0"/>
          </a:p>
        </p:txBody>
      </p:sp>
    </p:spTree>
    <p:extLst>
      <p:ext uri="{BB962C8B-B14F-4D97-AF65-F5344CB8AC3E}">
        <p14:creationId xmlns:p14="http://schemas.microsoft.com/office/powerpoint/2010/main" val="856524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C34DA-F55F-8F74-1F3C-704DD474DED9}"/>
              </a:ext>
            </a:extLst>
          </p:cNvPr>
          <p:cNvSpPr>
            <a:spLocks noGrp="1"/>
          </p:cNvSpPr>
          <p:nvPr>
            <p:ph type="title"/>
          </p:nvPr>
        </p:nvSpPr>
        <p:spPr/>
        <p:txBody>
          <a:bodyPr>
            <a:normAutofit fontScale="90000"/>
          </a:bodyPr>
          <a:lstStyle/>
          <a:p>
            <a:r>
              <a:rPr lang="en-US" dirty="0"/>
              <a:t>Mutations in oncogenes and tumor suppressors lead to cancer cells with certain “hallmarks”</a:t>
            </a:r>
          </a:p>
        </p:txBody>
      </p:sp>
      <p:sp>
        <p:nvSpPr>
          <p:cNvPr id="5" name="TextBox 4">
            <a:extLst>
              <a:ext uri="{FF2B5EF4-FFF2-40B4-BE49-F238E27FC236}">
                <a16:creationId xmlns:a16="http://schemas.microsoft.com/office/drawing/2014/main" id="{6336A775-F985-C899-9CBE-BAA979EBF065}"/>
              </a:ext>
            </a:extLst>
          </p:cNvPr>
          <p:cNvSpPr txBox="1"/>
          <p:nvPr/>
        </p:nvSpPr>
        <p:spPr>
          <a:xfrm>
            <a:off x="0" y="6396335"/>
            <a:ext cx="6251824" cy="461665"/>
          </a:xfrm>
          <a:prstGeom prst="rect">
            <a:avLst/>
          </a:prstGeom>
          <a:noFill/>
        </p:spPr>
        <p:txBody>
          <a:bodyPr wrap="square">
            <a:spAutoFit/>
          </a:bodyPr>
          <a:lstStyle/>
          <a:p>
            <a:r>
              <a:rPr lang="en-US" sz="1200" dirty="0"/>
              <a:t>https://</a:t>
            </a:r>
            <a:r>
              <a:rPr lang="en-US" sz="1200" dirty="0" err="1"/>
              <a:t>www.cancer.org</a:t>
            </a:r>
            <a:r>
              <a:rPr lang="en-US" sz="1200" dirty="0"/>
              <a:t>/research/cancer-facts-statistics/all-cancer-facts-figures/2025-cancer-facts-figures.html</a:t>
            </a:r>
          </a:p>
        </p:txBody>
      </p:sp>
      <p:sp>
        <p:nvSpPr>
          <p:cNvPr id="17" name="TextBox 16">
            <a:extLst>
              <a:ext uri="{FF2B5EF4-FFF2-40B4-BE49-F238E27FC236}">
                <a16:creationId xmlns:a16="http://schemas.microsoft.com/office/drawing/2014/main" id="{08B1D211-C85B-FFF7-F9B0-A79A154219F2}"/>
              </a:ext>
            </a:extLst>
          </p:cNvPr>
          <p:cNvSpPr txBox="1"/>
          <p:nvPr/>
        </p:nvSpPr>
        <p:spPr>
          <a:xfrm>
            <a:off x="8559402" y="6505708"/>
            <a:ext cx="3632598" cy="276999"/>
          </a:xfrm>
          <a:prstGeom prst="rect">
            <a:avLst/>
          </a:prstGeom>
          <a:noFill/>
        </p:spPr>
        <p:txBody>
          <a:bodyPr wrap="none" rtlCol="0">
            <a:spAutoFit/>
          </a:bodyPr>
          <a:lstStyle/>
          <a:p>
            <a:r>
              <a:rPr lang="en-US" sz="1200" dirty="0"/>
              <a:t>Hanahan and Weinberg, 2000; 2011; Hanahan, 2022</a:t>
            </a:r>
          </a:p>
        </p:txBody>
      </p:sp>
      <p:grpSp>
        <p:nvGrpSpPr>
          <p:cNvPr id="11" name="Group 10">
            <a:extLst>
              <a:ext uri="{FF2B5EF4-FFF2-40B4-BE49-F238E27FC236}">
                <a16:creationId xmlns:a16="http://schemas.microsoft.com/office/drawing/2014/main" id="{3D33E00D-B258-6BDE-1BDC-DDE7902724D3}"/>
              </a:ext>
            </a:extLst>
          </p:cNvPr>
          <p:cNvGrpSpPr/>
          <p:nvPr/>
        </p:nvGrpSpPr>
        <p:grpSpPr>
          <a:xfrm>
            <a:off x="125507" y="1380015"/>
            <a:ext cx="9966512" cy="4697838"/>
            <a:chOff x="-49306" y="984548"/>
            <a:chExt cx="12773419" cy="6020908"/>
          </a:xfrm>
        </p:grpSpPr>
        <p:pic>
          <p:nvPicPr>
            <p:cNvPr id="2054" name="Picture 6">
              <a:extLst>
                <a:ext uri="{FF2B5EF4-FFF2-40B4-BE49-F238E27FC236}">
                  <a16:creationId xmlns:a16="http://schemas.microsoft.com/office/drawing/2014/main" id="{15F73C47-4285-58F3-C4E1-F3A407246C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32" y="984548"/>
              <a:ext cx="12192000" cy="5411787"/>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a:extLst>
                <a:ext uri="{FF2B5EF4-FFF2-40B4-BE49-F238E27FC236}">
                  <a16:creationId xmlns:a16="http://schemas.microsoft.com/office/drawing/2014/main" id="{4C8CB56B-8479-B577-84A0-F9A0B24BAB86}"/>
                </a:ext>
              </a:extLst>
            </p:cNvPr>
            <p:cNvSpPr/>
            <p:nvPr/>
          </p:nvSpPr>
          <p:spPr>
            <a:xfrm>
              <a:off x="840441" y="1169894"/>
              <a:ext cx="2003612" cy="591671"/>
            </a:xfrm>
            <a:prstGeom prst="round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C59EF8D1-AB92-7B4E-64C5-48D1E8B1924A}"/>
                </a:ext>
              </a:extLst>
            </p:cNvPr>
            <p:cNvSpPr/>
            <p:nvPr/>
          </p:nvSpPr>
          <p:spPr>
            <a:xfrm>
              <a:off x="3420036" y="1169893"/>
              <a:ext cx="2003612" cy="591671"/>
            </a:xfrm>
            <a:prstGeom prst="round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70EA473E-3A47-9E89-1CB2-7D75D62F62F3}"/>
                </a:ext>
              </a:extLst>
            </p:cNvPr>
            <p:cNvSpPr/>
            <p:nvPr/>
          </p:nvSpPr>
          <p:spPr>
            <a:xfrm>
              <a:off x="-49306" y="3487278"/>
              <a:ext cx="1017494" cy="591671"/>
            </a:xfrm>
            <a:prstGeom prst="round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681CEB6F-E1FE-0159-32A8-AD122CAE8259}"/>
                </a:ext>
              </a:extLst>
            </p:cNvPr>
            <p:cNvSpPr/>
            <p:nvPr/>
          </p:nvSpPr>
          <p:spPr>
            <a:xfrm>
              <a:off x="5216401" y="3487278"/>
              <a:ext cx="1117164" cy="862846"/>
            </a:xfrm>
            <a:prstGeom prst="round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344C2A6C-BB68-93C9-696F-4A525C42AECF}"/>
                </a:ext>
              </a:extLst>
            </p:cNvPr>
            <p:cNvSpPr/>
            <p:nvPr/>
          </p:nvSpPr>
          <p:spPr>
            <a:xfrm>
              <a:off x="649940" y="5829324"/>
              <a:ext cx="2093259" cy="591671"/>
            </a:xfrm>
            <a:prstGeom prst="round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718A311C-62F0-E6DE-F2AB-A6EEB650C83A}"/>
                </a:ext>
              </a:extLst>
            </p:cNvPr>
            <p:cNvSpPr/>
            <p:nvPr/>
          </p:nvSpPr>
          <p:spPr>
            <a:xfrm>
              <a:off x="3363507" y="5829324"/>
              <a:ext cx="1852894" cy="591671"/>
            </a:xfrm>
            <a:prstGeom prst="round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F05C55F-9824-D8E2-F5F4-7EFB5B3EE790}"/>
                </a:ext>
              </a:extLst>
            </p:cNvPr>
            <p:cNvSpPr txBox="1"/>
            <p:nvPr/>
          </p:nvSpPr>
          <p:spPr>
            <a:xfrm>
              <a:off x="12539382" y="6636124"/>
              <a:ext cx="184731" cy="369332"/>
            </a:xfrm>
            <a:prstGeom prst="rect">
              <a:avLst/>
            </a:prstGeom>
            <a:noFill/>
          </p:spPr>
          <p:txBody>
            <a:bodyPr wrap="none" rtlCol="0">
              <a:spAutoFit/>
            </a:bodyPr>
            <a:lstStyle/>
            <a:p>
              <a:endParaRPr lang="en-US" dirty="0"/>
            </a:p>
          </p:txBody>
        </p:sp>
      </p:grpSp>
      <p:sp>
        <p:nvSpPr>
          <p:cNvPr id="12" name="TextBox 11">
            <a:extLst>
              <a:ext uri="{FF2B5EF4-FFF2-40B4-BE49-F238E27FC236}">
                <a16:creationId xmlns:a16="http://schemas.microsoft.com/office/drawing/2014/main" id="{AB00B07E-155A-D194-06FD-ADB1C67F64DF}"/>
              </a:ext>
            </a:extLst>
          </p:cNvPr>
          <p:cNvSpPr txBox="1"/>
          <p:nvPr/>
        </p:nvSpPr>
        <p:spPr>
          <a:xfrm>
            <a:off x="9822375" y="1605435"/>
            <a:ext cx="2244118" cy="3970318"/>
          </a:xfrm>
          <a:prstGeom prst="rect">
            <a:avLst/>
          </a:prstGeom>
          <a:noFill/>
        </p:spPr>
        <p:txBody>
          <a:bodyPr wrap="square" rtlCol="0">
            <a:spAutoFit/>
          </a:bodyPr>
          <a:lstStyle/>
          <a:p>
            <a:pPr algn="ctr"/>
            <a:r>
              <a:rPr lang="en-US" b="1" dirty="0"/>
              <a:t>These are the ways cancer cells break the “rules”</a:t>
            </a:r>
          </a:p>
          <a:p>
            <a:r>
              <a:rPr lang="en-US" b="1" dirty="0"/>
              <a:t>Rule 1: </a:t>
            </a:r>
            <a:r>
              <a:rPr lang="en-US" dirty="0"/>
              <a:t>Grow when you are told</a:t>
            </a:r>
          </a:p>
          <a:p>
            <a:r>
              <a:rPr lang="en-US" b="1" dirty="0"/>
              <a:t>Rule 2: </a:t>
            </a:r>
            <a:r>
              <a:rPr lang="en-US" dirty="0"/>
              <a:t>Die when you should</a:t>
            </a:r>
          </a:p>
          <a:p>
            <a:r>
              <a:rPr lang="en-US" b="1" dirty="0"/>
              <a:t>Rule 3: </a:t>
            </a:r>
            <a:r>
              <a:rPr lang="en-US" dirty="0"/>
              <a:t>Replicate a limited number of times</a:t>
            </a:r>
          </a:p>
          <a:p>
            <a:r>
              <a:rPr lang="en-US" b="1" dirty="0"/>
              <a:t>Rule 4: </a:t>
            </a:r>
            <a:r>
              <a:rPr lang="en-US" dirty="0"/>
              <a:t>Stay where you belong</a:t>
            </a:r>
          </a:p>
          <a:p>
            <a:r>
              <a:rPr lang="en-US" b="1" dirty="0"/>
              <a:t>Rule 5: </a:t>
            </a:r>
            <a:r>
              <a:rPr lang="en-US" dirty="0"/>
              <a:t>Maintain cell identity</a:t>
            </a:r>
          </a:p>
        </p:txBody>
      </p:sp>
      <p:grpSp>
        <p:nvGrpSpPr>
          <p:cNvPr id="19" name="Group 18">
            <a:extLst>
              <a:ext uri="{FF2B5EF4-FFF2-40B4-BE49-F238E27FC236}">
                <a16:creationId xmlns:a16="http://schemas.microsoft.com/office/drawing/2014/main" id="{239DCC57-99D4-3E59-C6CB-643948F13727}"/>
              </a:ext>
            </a:extLst>
          </p:cNvPr>
          <p:cNvGrpSpPr/>
          <p:nvPr/>
        </p:nvGrpSpPr>
        <p:grpSpPr>
          <a:xfrm>
            <a:off x="64680" y="2131359"/>
            <a:ext cx="5246908" cy="2900690"/>
            <a:chOff x="64680" y="2131359"/>
            <a:chExt cx="5246908" cy="2900690"/>
          </a:xfrm>
        </p:grpSpPr>
        <p:sp>
          <p:nvSpPr>
            <p:cNvPr id="13" name="Rounded Rectangle 12">
              <a:extLst>
                <a:ext uri="{FF2B5EF4-FFF2-40B4-BE49-F238E27FC236}">
                  <a16:creationId xmlns:a16="http://schemas.microsoft.com/office/drawing/2014/main" id="{0F2406A3-D952-5F1D-3608-9E11DDE3EAB1}"/>
                </a:ext>
              </a:extLst>
            </p:cNvPr>
            <p:cNvSpPr/>
            <p:nvPr/>
          </p:nvSpPr>
          <p:spPr>
            <a:xfrm>
              <a:off x="125507" y="2131359"/>
              <a:ext cx="1024217" cy="66562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30F4A62F-9B7A-2C75-090A-FDEADB0ED740}"/>
                </a:ext>
              </a:extLst>
            </p:cNvPr>
            <p:cNvSpPr/>
            <p:nvPr/>
          </p:nvSpPr>
          <p:spPr>
            <a:xfrm>
              <a:off x="3964662" y="2161547"/>
              <a:ext cx="1024217" cy="66562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37EC8FF2-6DA4-1A5B-85CE-60E8AE894377}"/>
                </a:ext>
              </a:extLst>
            </p:cNvPr>
            <p:cNvSpPr/>
            <p:nvPr/>
          </p:nvSpPr>
          <p:spPr>
            <a:xfrm>
              <a:off x="64680" y="4330226"/>
              <a:ext cx="1024217" cy="66562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A051D45E-42B0-6DC5-36BF-CE2E85897884}"/>
                </a:ext>
              </a:extLst>
            </p:cNvPr>
            <p:cNvSpPr/>
            <p:nvPr/>
          </p:nvSpPr>
          <p:spPr>
            <a:xfrm>
              <a:off x="3964661" y="4366420"/>
              <a:ext cx="1346927" cy="66562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ounded Rectangle 17">
            <a:extLst>
              <a:ext uri="{FF2B5EF4-FFF2-40B4-BE49-F238E27FC236}">
                <a16:creationId xmlns:a16="http://schemas.microsoft.com/office/drawing/2014/main" id="{BA40B02C-6666-28D2-EEA4-216F88B890B9}"/>
              </a:ext>
            </a:extLst>
          </p:cNvPr>
          <p:cNvSpPr/>
          <p:nvPr/>
        </p:nvSpPr>
        <p:spPr>
          <a:xfrm>
            <a:off x="5428130" y="1126142"/>
            <a:ext cx="4333418" cy="466353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1590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AABBD-67CD-7E87-B183-A49D03132317}"/>
              </a:ext>
            </a:extLst>
          </p:cNvPr>
          <p:cNvSpPr>
            <a:spLocks noGrp="1"/>
          </p:cNvSpPr>
          <p:nvPr>
            <p:ph type="title"/>
          </p:nvPr>
        </p:nvSpPr>
        <p:spPr/>
        <p:txBody>
          <a:bodyPr/>
          <a:lstStyle/>
          <a:p>
            <a:r>
              <a:rPr lang="en-US" dirty="0"/>
              <a:t>Breaking rule #1: grow only when told</a:t>
            </a:r>
          </a:p>
        </p:txBody>
      </p:sp>
      <p:sp>
        <p:nvSpPr>
          <p:cNvPr id="4" name="Rounded Rectangle 3">
            <a:extLst>
              <a:ext uri="{FF2B5EF4-FFF2-40B4-BE49-F238E27FC236}">
                <a16:creationId xmlns:a16="http://schemas.microsoft.com/office/drawing/2014/main" id="{8BAFF679-44FA-1697-27E6-45C80A2D4D9F}"/>
              </a:ext>
            </a:extLst>
          </p:cNvPr>
          <p:cNvSpPr/>
          <p:nvPr/>
        </p:nvSpPr>
        <p:spPr>
          <a:xfrm>
            <a:off x="221877" y="2286001"/>
            <a:ext cx="2769347" cy="44155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dirty="0">
                <a:solidFill>
                  <a:srgbClr val="7030A0"/>
                </a:solidFill>
              </a:rPr>
              <a:t>Sustaining proliferative signaling</a:t>
            </a:r>
          </a:p>
          <a:p>
            <a:r>
              <a:rPr lang="en-US" sz="1400" dirty="0">
                <a:solidFill>
                  <a:schemeClr val="tx1"/>
                </a:solidFill>
              </a:rPr>
              <a:t>HOW: </a:t>
            </a:r>
          </a:p>
          <a:p>
            <a:r>
              <a:rPr lang="en-US" sz="1400" dirty="0">
                <a:solidFill>
                  <a:schemeClr val="tx1"/>
                </a:solidFill>
              </a:rPr>
              <a:t>Cancer cells produce their own growth signals (autocrine signaling) OR hyperactivate growth factor receptors</a:t>
            </a:r>
          </a:p>
          <a:p>
            <a:r>
              <a:rPr lang="en-US" sz="1400" dirty="0">
                <a:solidFill>
                  <a:schemeClr val="tx1"/>
                </a:solidFill>
              </a:rPr>
              <a:t>MECHANISM/GENES INVOLVED: </a:t>
            </a:r>
          </a:p>
          <a:p>
            <a:pPr marL="285750" indent="-285750">
              <a:buFontTx/>
              <a:buChar char="-"/>
            </a:pPr>
            <a:r>
              <a:rPr lang="en-US" sz="1400" dirty="0">
                <a:solidFill>
                  <a:schemeClr val="tx1"/>
                </a:solidFill>
              </a:rPr>
              <a:t>Mutate RAS/KRAS/</a:t>
            </a:r>
            <a:r>
              <a:rPr lang="en-US" sz="1400" dirty="0" err="1">
                <a:solidFill>
                  <a:schemeClr val="tx1"/>
                </a:solidFill>
              </a:rPr>
              <a:t>etc</a:t>
            </a:r>
            <a:r>
              <a:rPr lang="en-US" sz="1400" dirty="0">
                <a:solidFill>
                  <a:schemeClr val="tx1"/>
                </a:solidFill>
              </a:rPr>
              <a:t> to always be on</a:t>
            </a:r>
          </a:p>
          <a:p>
            <a:pPr marL="285750" indent="-285750">
              <a:buFontTx/>
              <a:buChar char="-"/>
            </a:pPr>
            <a:r>
              <a:rPr lang="en-US" sz="1400" dirty="0">
                <a:solidFill>
                  <a:schemeClr val="tx1"/>
                </a:solidFill>
              </a:rPr>
              <a:t>EGFR pathway upregulated</a:t>
            </a:r>
          </a:p>
          <a:p>
            <a:r>
              <a:rPr lang="en-US" sz="1400" dirty="0">
                <a:solidFill>
                  <a:schemeClr val="tx1"/>
                </a:solidFill>
              </a:rPr>
              <a:t>EXAMPLES: </a:t>
            </a:r>
          </a:p>
          <a:p>
            <a:pPr marL="285750" indent="-285750">
              <a:buFontTx/>
              <a:buChar char="-"/>
            </a:pPr>
            <a:r>
              <a:rPr lang="en-US" sz="1400" dirty="0">
                <a:solidFill>
                  <a:schemeClr val="tx1"/>
                </a:solidFill>
              </a:rPr>
              <a:t>Pancreatic cancer ~90% have KRAS mutations</a:t>
            </a:r>
          </a:p>
          <a:p>
            <a:pPr marL="285750" indent="-285750">
              <a:buFontTx/>
              <a:buChar char="-"/>
            </a:pPr>
            <a:r>
              <a:rPr lang="en-US" sz="1400" dirty="0">
                <a:solidFill>
                  <a:schemeClr val="tx1"/>
                </a:solidFill>
              </a:rPr>
              <a:t>Breast cancers often have HER2 upregulated (~30%)</a:t>
            </a:r>
          </a:p>
          <a:p>
            <a:pPr algn="ctr"/>
            <a:endParaRPr lang="en-US" sz="1400" dirty="0">
              <a:solidFill>
                <a:schemeClr val="tx1"/>
              </a:solidFill>
            </a:endParaRPr>
          </a:p>
        </p:txBody>
      </p:sp>
      <p:sp>
        <p:nvSpPr>
          <p:cNvPr id="5" name="Rounded Rectangle 4">
            <a:extLst>
              <a:ext uri="{FF2B5EF4-FFF2-40B4-BE49-F238E27FC236}">
                <a16:creationId xmlns:a16="http://schemas.microsoft.com/office/drawing/2014/main" id="{4DBC9A8D-7454-F069-3E53-DFE04862C1EC}"/>
              </a:ext>
            </a:extLst>
          </p:cNvPr>
          <p:cNvSpPr/>
          <p:nvPr/>
        </p:nvSpPr>
        <p:spPr>
          <a:xfrm>
            <a:off x="3210361" y="2286001"/>
            <a:ext cx="2769347" cy="44155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dirty="0">
                <a:solidFill>
                  <a:srgbClr val="7030A0"/>
                </a:solidFill>
              </a:rPr>
              <a:t>Evading growth suppression</a:t>
            </a:r>
          </a:p>
        </p:txBody>
      </p:sp>
      <p:sp>
        <p:nvSpPr>
          <p:cNvPr id="6" name="Rounded Rectangle 5">
            <a:extLst>
              <a:ext uri="{FF2B5EF4-FFF2-40B4-BE49-F238E27FC236}">
                <a16:creationId xmlns:a16="http://schemas.microsoft.com/office/drawing/2014/main" id="{94D300B6-18E4-5737-2503-F67A3E8F70A4}"/>
              </a:ext>
            </a:extLst>
          </p:cNvPr>
          <p:cNvSpPr/>
          <p:nvPr/>
        </p:nvSpPr>
        <p:spPr>
          <a:xfrm>
            <a:off x="6198845" y="2286001"/>
            <a:ext cx="2769347" cy="44155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dirty="0">
                <a:solidFill>
                  <a:schemeClr val="tx1"/>
                </a:solidFill>
              </a:rPr>
              <a:t>Reprogramming energy metabolism</a:t>
            </a:r>
          </a:p>
          <a:p>
            <a:pPr algn="ctr"/>
            <a:endParaRPr lang="en-US" dirty="0">
              <a:solidFill>
                <a:schemeClr val="tx1"/>
              </a:solidFill>
            </a:endParaRPr>
          </a:p>
        </p:txBody>
      </p:sp>
      <p:sp>
        <p:nvSpPr>
          <p:cNvPr id="7" name="Rounded Rectangle 6">
            <a:extLst>
              <a:ext uri="{FF2B5EF4-FFF2-40B4-BE49-F238E27FC236}">
                <a16:creationId xmlns:a16="http://schemas.microsoft.com/office/drawing/2014/main" id="{E42DE3BA-7EFC-F7D6-8192-9D432CD81C0E}"/>
              </a:ext>
            </a:extLst>
          </p:cNvPr>
          <p:cNvSpPr/>
          <p:nvPr/>
        </p:nvSpPr>
        <p:spPr>
          <a:xfrm>
            <a:off x="9187328" y="2286001"/>
            <a:ext cx="2769347" cy="44155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dirty="0">
                <a:solidFill>
                  <a:schemeClr val="tx1"/>
                </a:solidFill>
              </a:rPr>
              <a:t>Senescent cells promote growth</a:t>
            </a:r>
          </a:p>
          <a:p>
            <a:endParaRPr lang="en-US" dirty="0">
              <a:solidFill>
                <a:schemeClr val="tx1"/>
              </a:solidFill>
            </a:endParaRPr>
          </a:p>
          <a:p>
            <a:pPr algn="ctr"/>
            <a:endParaRPr lang="en-US" dirty="0">
              <a:solidFill>
                <a:schemeClr val="tx1"/>
              </a:solidFill>
            </a:endParaRPr>
          </a:p>
        </p:txBody>
      </p:sp>
      <p:pic>
        <p:nvPicPr>
          <p:cNvPr id="9" name="Picture 8" descr="A white arrow pointing to a green background&#10;&#10;AI-generated content may be incorrect.">
            <a:extLst>
              <a:ext uri="{FF2B5EF4-FFF2-40B4-BE49-F238E27FC236}">
                <a16:creationId xmlns:a16="http://schemas.microsoft.com/office/drawing/2014/main" id="{2E45C3EE-388A-2D97-EE1F-060F08F2C293}"/>
              </a:ext>
            </a:extLst>
          </p:cNvPr>
          <p:cNvPicPr>
            <a:picLocks noChangeAspect="1"/>
          </p:cNvPicPr>
          <p:nvPr/>
        </p:nvPicPr>
        <p:blipFill>
          <a:blip r:embed="rId2"/>
          <a:stretch>
            <a:fillRect/>
          </a:stretch>
        </p:blipFill>
        <p:spPr>
          <a:xfrm>
            <a:off x="1134409" y="1283821"/>
            <a:ext cx="1155700" cy="901700"/>
          </a:xfrm>
          <a:prstGeom prst="rect">
            <a:avLst/>
          </a:prstGeom>
        </p:spPr>
      </p:pic>
      <p:pic>
        <p:nvPicPr>
          <p:cNvPr id="11" name="Picture 10" descr="A white circle with a black background&#10;&#10;AI-generated content may be incorrect.">
            <a:extLst>
              <a:ext uri="{FF2B5EF4-FFF2-40B4-BE49-F238E27FC236}">
                <a16:creationId xmlns:a16="http://schemas.microsoft.com/office/drawing/2014/main" id="{9B89DD8C-1648-BBC2-5BC7-1BE34E499193}"/>
              </a:ext>
            </a:extLst>
          </p:cNvPr>
          <p:cNvPicPr>
            <a:picLocks noChangeAspect="1"/>
          </p:cNvPicPr>
          <p:nvPr/>
        </p:nvPicPr>
        <p:blipFill>
          <a:blip r:embed="rId3"/>
          <a:stretch>
            <a:fillRect/>
          </a:stretch>
        </p:blipFill>
        <p:spPr>
          <a:xfrm>
            <a:off x="4151406" y="1183831"/>
            <a:ext cx="893981" cy="1001690"/>
          </a:xfrm>
          <a:prstGeom prst="rect">
            <a:avLst/>
          </a:prstGeom>
        </p:spPr>
      </p:pic>
      <p:pic>
        <p:nvPicPr>
          <p:cNvPr id="15" name="Picture 14">
            <a:extLst>
              <a:ext uri="{FF2B5EF4-FFF2-40B4-BE49-F238E27FC236}">
                <a16:creationId xmlns:a16="http://schemas.microsoft.com/office/drawing/2014/main" id="{59179056-AA9E-12D6-1410-A20EE1D796AA}"/>
              </a:ext>
            </a:extLst>
          </p:cNvPr>
          <p:cNvPicPr>
            <a:picLocks noChangeAspect="1"/>
          </p:cNvPicPr>
          <p:nvPr/>
        </p:nvPicPr>
        <p:blipFill>
          <a:blip r:embed="rId4"/>
          <a:stretch>
            <a:fillRect/>
          </a:stretch>
        </p:blipFill>
        <p:spPr>
          <a:xfrm>
            <a:off x="9857565" y="1145048"/>
            <a:ext cx="1206500" cy="1003300"/>
          </a:xfrm>
          <a:prstGeom prst="rect">
            <a:avLst/>
          </a:prstGeom>
        </p:spPr>
      </p:pic>
      <p:pic>
        <p:nvPicPr>
          <p:cNvPr id="17" name="Picture 16" descr="A white circle with a circle in the middle&#10;&#10;AI-generated content may be incorrect.">
            <a:extLst>
              <a:ext uri="{FF2B5EF4-FFF2-40B4-BE49-F238E27FC236}">
                <a16:creationId xmlns:a16="http://schemas.microsoft.com/office/drawing/2014/main" id="{F10A1976-DEAD-76AB-B41F-DE3E08B5A65D}"/>
              </a:ext>
            </a:extLst>
          </p:cNvPr>
          <p:cNvPicPr>
            <a:picLocks noChangeAspect="1"/>
          </p:cNvPicPr>
          <p:nvPr/>
        </p:nvPicPr>
        <p:blipFill>
          <a:blip r:embed="rId5"/>
          <a:stretch>
            <a:fillRect/>
          </a:stretch>
        </p:blipFill>
        <p:spPr>
          <a:xfrm rot="16200000">
            <a:off x="7130933" y="991223"/>
            <a:ext cx="932876" cy="1381374"/>
          </a:xfrm>
          <a:prstGeom prst="rect">
            <a:avLst/>
          </a:prstGeom>
        </p:spPr>
      </p:pic>
      <p:sp>
        <p:nvSpPr>
          <p:cNvPr id="19" name="TextBox 18">
            <a:extLst>
              <a:ext uri="{FF2B5EF4-FFF2-40B4-BE49-F238E27FC236}">
                <a16:creationId xmlns:a16="http://schemas.microsoft.com/office/drawing/2014/main" id="{A425D8D7-69ED-540C-0D2D-5FB07D2349D5}"/>
              </a:ext>
            </a:extLst>
          </p:cNvPr>
          <p:cNvSpPr txBox="1"/>
          <p:nvPr/>
        </p:nvSpPr>
        <p:spPr>
          <a:xfrm>
            <a:off x="6588624" y="4018765"/>
            <a:ext cx="2138518" cy="2031325"/>
          </a:xfrm>
          <a:prstGeom prst="rect">
            <a:avLst/>
          </a:prstGeom>
          <a:solidFill>
            <a:schemeClr val="tx2">
              <a:lumMod val="10000"/>
              <a:lumOff val="90000"/>
            </a:schemeClr>
          </a:solidFill>
        </p:spPr>
        <p:txBody>
          <a:bodyPr wrap="square">
            <a:spAutoFit/>
          </a:bodyPr>
          <a:lstStyle/>
          <a:p>
            <a:r>
              <a:rPr lang="en-US" dirty="0">
                <a:hlinkClick r:id="rId6"/>
              </a:rPr>
              <a:t>https://www.figma.com/board/RyPLxKcCUJ3g46xwpIoNsv/The-Hallmarks-of-Cancer?node-id=0-1&amp;t=kuFV2fuiY1HE2mLT-1</a:t>
            </a:r>
            <a:r>
              <a:rPr lang="en-US" dirty="0"/>
              <a:t> </a:t>
            </a:r>
          </a:p>
        </p:txBody>
      </p:sp>
      <p:pic>
        <p:nvPicPr>
          <p:cNvPr id="21" name="Picture 20">
            <a:extLst>
              <a:ext uri="{FF2B5EF4-FFF2-40B4-BE49-F238E27FC236}">
                <a16:creationId xmlns:a16="http://schemas.microsoft.com/office/drawing/2014/main" id="{2B717042-A2E4-C616-FC23-C5115C06D27E}"/>
              </a:ext>
            </a:extLst>
          </p:cNvPr>
          <p:cNvPicPr>
            <a:picLocks noChangeAspect="1"/>
          </p:cNvPicPr>
          <p:nvPr/>
        </p:nvPicPr>
        <p:blipFill>
          <a:blip r:embed="rId7"/>
          <a:stretch>
            <a:fillRect/>
          </a:stretch>
        </p:blipFill>
        <p:spPr>
          <a:xfrm>
            <a:off x="9417048" y="3879476"/>
            <a:ext cx="2309905" cy="2309905"/>
          </a:xfrm>
          <a:prstGeom prst="rect">
            <a:avLst/>
          </a:prstGeom>
        </p:spPr>
      </p:pic>
    </p:spTree>
    <p:extLst>
      <p:ext uri="{BB962C8B-B14F-4D97-AF65-F5344CB8AC3E}">
        <p14:creationId xmlns:p14="http://schemas.microsoft.com/office/powerpoint/2010/main" val="394448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46202-CF2C-1F93-C04A-EC2C7DD99C26}"/>
              </a:ext>
            </a:extLst>
          </p:cNvPr>
          <p:cNvSpPr>
            <a:spLocks noGrp="1"/>
          </p:cNvSpPr>
          <p:nvPr>
            <p:ph type="title"/>
          </p:nvPr>
        </p:nvSpPr>
        <p:spPr/>
        <p:txBody>
          <a:bodyPr/>
          <a:lstStyle/>
          <a:p>
            <a:r>
              <a:rPr lang="en-US" dirty="0"/>
              <a:t>Breaking rule #2: Die when you should </a:t>
            </a:r>
          </a:p>
        </p:txBody>
      </p:sp>
      <p:sp>
        <p:nvSpPr>
          <p:cNvPr id="3" name="Content Placeholder 2">
            <a:extLst>
              <a:ext uri="{FF2B5EF4-FFF2-40B4-BE49-F238E27FC236}">
                <a16:creationId xmlns:a16="http://schemas.microsoft.com/office/drawing/2014/main" id="{5A80009F-905D-AFDC-64D2-9EF587DF9687}"/>
              </a:ext>
            </a:extLst>
          </p:cNvPr>
          <p:cNvSpPr>
            <a:spLocks noGrp="1"/>
          </p:cNvSpPr>
          <p:nvPr>
            <p:ph idx="1"/>
          </p:nvPr>
        </p:nvSpPr>
        <p:spPr/>
        <p:txBody>
          <a:bodyPr/>
          <a:lstStyle/>
          <a:p>
            <a:endParaRPr lang="en-US" dirty="0"/>
          </a:p>
          <a:p>
            <a:endParaRPr lang="en-US" dirty="0"/>
          </a:p>
        </p:txBody>
      </p:sp>
      <p:pic>
        <p:nvPicPr>
          <p:cNvPr id="5" name="Picture 4">
            <a:extLst>
              <a:ext uri="{FF2B5EF4-FFF2-40B4-BE49-F238E27FC236}">
                <a16:creationId xmlns:a16="http://schemas.microsoft.com/office/drawing/2014/main" id="{93DEF308-A45A-E3B9-98F5-BCAA242439A8}"/>
              </a:ext>
            </a:extLst>
          </p:cNvPr>
          <p:cNvPicPr>
            <a:picLocks noChangeAspect="1"/>
          </p:cNvPicPr>
          <p:nvPr/>
        </p:nvPicPr>
        <p:blipFill>
          <a:blip r:embed="rId2"/>
          <a:stretch>
            <a:fillRect/>
          </a:stretch>
        </p:blipFill>
        <p:spPr>
          <a:xfrm rot="5400000">
            <a:off x="4052047" y="1281455"/>
            <a:ext cx="914400" cy="901700"/>
          </a:xfrm>
          <a:prstGeom prst="rect">
            <a:avLst/>
          </a:prstGeom>
        </p:spPr>
      </p:pic>
      <p:pic>
        <p:nvPicPr>
          <p:cNvPr id="7" name="Picture 6">
            <a:extLst>
              <a:ext uri="{FF2B5EF4-FFF2-40B4-BE49-F238E27FC236}">
                <a16:creationId xmlns:a16="http://schemas.microsoft.com/office/drawing/2014/main" id="{C67DD7BE-336A-3FA6-80F6-7F6A58FEB6E1}"/>
              </a:ext>
            </a:extLst>
          </p:cNvPr>
          <p:cNvPicPr>
            <a:picLocks noChangeAspect="1"/>
          </p:cNvPicPr>
          <p:nvPr/>
        </p:nvPicPr>
        <p:blipFill>
          <a:blip r:embed="rId3"/>
          <a:stretch>
            <a:fillRect/>
          </a:stretch>
        </p:blipFill>
        <p:spPr>
          <a:xfrm>
            <a:off x="7027208" y="1275104"/>
            <a:ext cx="851339" cy="914401"/>
          </a:xfrm>
          <a:prstGeom prst="rect">
            <a:avLst/>
          </a:prstGeom>
        </p:spPr>
      </p:pic>
      <p:sp>
        <p:nvSpPr>
          <p:cNvPr id="8" name="Rounded Rectangle 7">
            <a:extLst>
              <a:ext uri="{FF2B5EF4-FFF2-40B4-BE49-F238E27FC236}">
                <a16:creationId xmlns:a16="http://schemas.microsoft.com/office/drawing/2014/main" id="{D42E8F61-5D5F-7B5A-EE31-7A288FCBC533}"/>
              </a:ext>
            </a:extLst>
          </p:cNvPr>
          <p:cNvSpPr/>
          <p:nvPr/>
        </p:nvSpPr>
        <p:spPr>
          <a:xfrm>
            <a:off x="3030568" y="2279277"/>
            <a:ext cx="2769347" cy="44155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dirty="0">
                <a:solidFill>
                  <a:srgbClr val="7030A0"/>
                </a:solidFill>
              </a:rPr>
              <a:t>Resist Cell Death</a:t>
            </a:r>
          </a:p>
          <a:p>
            <a:r>
              <a:rPr lang="en-US" sz="1400" dirty="0">
                <a:solidFill>
                  <a:schemeClr val="tx1"/>
                </a:solidFill>
              </a:rPr>
              <a:t>HOW:</a:t>
            </a:r>
          </a:p>
          <a:p>
            <a:r>
              <a:rPr lang="en-US" sz="1400" dirty="0">
                <a:solidFill>
                  <a:schemeClr val="tx1"/>
                </a:solidFill>
              </a:rPr>
              <a:t>MECHANISM/GENES INVOLVED:</a:t>
            </a:r>
          </a:p>
          <a:p>
            <a:r>
              <a:rPr lang="en-US" sz="1400" dirty="0">
                <a:solidFill>
                  <a:schemeClr val="tx1"/>
                </a:solidFill>
              </a:rPr>
              <a:t>EXAMPLE:</a:t>
            </a:r>
          </a:p>
          <a:p>
            <a:pPr algn="ctr"/>
            <a:endParaRPr lang="en-US" dirty="0">
              <a:solidFill>
                <a:srgbClr val="7030A0"/>
              </a:solidFill>
            </a:endParaRPr>
          </a:p>
        </p:txBody>
      </p:sp>
      <p:sp>
        <p:nvSpPr>
          <p:cNvPr id="9" name="Rounded Rectangle 8">
            <a:extLst>
              <a:ext uri="{FF2B5EF4-FFF2-40B4-BE49-F238E27FC236}">
                <a16:creationId xmlns:a16="http://schemas.microsoft.com/office/drawing/2014/main" id="{347AC967-4011-4435-8044-708E1AD007CB}"/>
              </a:ext>
            </a:extLst>
          </p:cNvPr>
          <p:cNvSpPr/>
          <p:nvPr/>
        </p:nvSpPr>
        <p:spPr>
          <a:xfrm>
            <a:off x="6019052" y="2279277"/>
            <a:ext cx="2769347" cy="44155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dirty="0">
                <a:solidFill>
                  <a:schemeClr val="tx1"/>
                </a:solidFill>
              </a:rPr>
              <a:t>Evade immune destruction</a:t>
            </a:r>
          </a:p>
          <a:p>
            <a:r>
              <a:rPr lang="en-US" sz="1400" dirty="0">
                <a:solidFill>
                  <a:schemeClr val="tx1"/>
                </a:solidFill>
              </a:rPr>
              <a:t>HOW:</a:t>
            </a:r>
          </a:p>
          <a:p>
            <a:r>
              <a:rPr lang="en-US" sz="1400" dirty="0">
                <a:solidFill>
                  <a:schemeClr val="tx1"/>
                </a:solidFill>
              </a:rPr>
              <a:t>MECHANISM/GENES INVOLVED:</a:t>
            </a:r>
          </a:p>
          <a:p>
            <a:r>
              <a:rPr lang="en-US" sz="1400" dirty="0">
                <a:solidFill>
                  <a:schemeClr val="tx1"/>
                </a:solidFill>
              </a:rPr>
              <a:t>EXAMPLE:</a:t>
            </a:r>
          </a:p>
          <a:p>
            <a:pPr algn="ctr"/>
            <a:endParaRPr lang="en-US" dirty="0">
              <a:solidFill>
                <a:schemeClr val="tx1"/>
              </a:solidFill>
            </a:endParaRPr>
          </a:p>
        </p:txBody>
      </p:sp>
    </p:spTree>
    <p:extLst>
      <p:ext uri="{BB962C8B-B14F-4D97-AF65-F5344CB8AC3E}">
        <p14:creationId xmlns:p14="http://schemas.microsoft.com/office/powerpoint/2010/main" val="3142823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E63F9-F4C8-6AF8-14CC-A12C519DFBD1}"/>
              </a:ext>
            </a:extLst>
          </p:cNvPr>
          <p:cNvSpPr>
            <a:spLocks noGrp="1"/>
          </p:cNvSpPr>
          <p:nvPr>
            <p:ph type="title"/>
          </p:nvPr>
        </p:nvSpPr>
        <p:spPr/>
        <p:txBody>
          <a:bodyPr>
            <a:normAutofit/>
          </a:bodyPr>
          <a:lstStyle/>
          <a:p>
            <a:r>
              <a:rPr lang="en-US" dirty="0"/>
              <a:t>Breaking rule #3: Replicate a limited number of times</a:t>
            </a:r>
          </a:p>
        </p:txBody>
      </p:sp>
      <p:pic>
        <p:nvPicPr>
          <p:cNvPr id="5" name="Picture 4">
            <a:extLst>
              <a:ext uri="{FF2B5EF4-FFF2-40B4-BE49-F238E27FC236}">
                <a16:creationId xmlns:a16="http://schemas.microsoft.com/office/drawing/2014/main" id="{35DD1D54-C131-D723-AF52-37C565DFEB2F}"/>
              </a:ext>
            </a:extLst>
          </p:cNvPr>
          <p:cNvPicPr>
            <a:picLocks noChangeAspect="1"/>
          </p:cNvPicPr>
          <p:nvPr/>
        </p:nvPicPr>
        <p:blipFill>
          <a:blip r:embed="rId2"/>
          <a:stretch>
            <a:fillRect/>
          </a:stretch>
        </p:blipFill>
        <p:spPr>
          <a:xfrm>
            <a:off x="5636681" y="1435031"/>
            <a:ext cx="977900" cy="762000"/>
          </a:xfrm>
          <a:prstGeom prst="rect">
            <a:avLst/>
          </a:prstGeom>
        </p:spPr>
      </p:pic>
      <p:sp>
        <p:nvSpPr>
          <p:cNvPr id="8" name="Rounded Rectangle 7">
            <a:extLst>
              <a:ext uri="{FF2B5EF4-FFF2-40B4-BE49-F238E27FC236}">
                <a16:creationId xmlns:a16="http://schemas.microsoft.com/office/drawing/2014/main" id="{DF4E877C-3503-A6CE-F85C-DE21D51FE4EC}"/>
              </a:ext>
            </a:extLst>
          </p:cNvPr>
          <p:cNvSpPr/>
          <p:nvPr/>
        </p:nvSpPr>
        <p:spPr>
          <a:xfrm>
            <a:off x="4740958" y="2252383"/>
            <a:ext cx="2769347" cy="44155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dirty="0">
                <a:solidFill>
                  <a:srgbClr val="7030A0"/>
                </a:solidFill>
              </a:rPr>
              <a:t>Enable replicative immortality</a:t>
            </a:r>
          </a:p>
          <a:p>
            <a:r>
              <a:rPr lang="en-US" sz="1400" dirty="0">
                <a:solidFill>
                  <a:schemeClr val="tx1"/>
                </a:solidFill>
              </a:rPr>
              <a:t>HOW:</a:t>
            </a:r>
          </a:p>
          <a:p>
            <a:r>
              <a:rPr lang="en-US" sz="1400" dirty="0">
                <a:solidFill>
                  <a:schemeClr val="tx1"/>
                </a:solidFill>
              </a:rPr>
              <a:t>MECHANISM/GENES INVOLVED:</a:t>
            </a:r>
          </a:p>
          <a:p>
            <a:r>
              <a:rPr lang="en-US" sz="1400" dirty="0">
                <a:solidFill>
                  <a:schemeClr val="tx1"/>
                </a:solidFill>
              </a:rPr>
              <a:t>EXAMPLE:</a:t>
            </a:r>
          </a:p>
          <a:p>
            <a:pPr algn="ctr"/>
            <a:endParaRPr lang="en-US" dirty="0">
              <a:solidFill>
                <a:srgbClr val="7030A0"/>
              </a:solidFill>
            </a:endParaRPr>
          </a:p>
        </p:txBody>
      </p:sp>
    </p:spTree>
    <p:extLst>
      <p:ext uri="{BB962C8B-B14F-4D97-AF65-F5344CB8AC3E}">
        <p14:creationId xmlns:p14="http://schemas.microsoft.com/office/powerpoint/2010/main" val="2510277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63863-DD10-0AE6-352A-C8A9CBEAF03B}"/>
              </a:ext>
            </a:extLst>
          </p:cNvPr>
          <p:cNvSpPr>
            <a:spLocks noGrp="1"/>
          </p:cNvSpPr>
          <p:nvPr>
            <p:ph type="title"/>
          </p:nvPr>
        </p:nvSpPr>
        <p:spPr/>
        <p:txBody>
          <a:bodyPr>
            <a:normAutofit/>
          </a:bodyPr>
          <a:lstStyle/>
          <a:p>
            <a:r>
              <a:rPr lang="en-US" dirty="0"/>
              <a:t>Breaking rule #4: Stay where you belong</a:t>
            </a:r>
          </a:p>
        </p:txBody>
      </p:sp>
      <p:pic>
        <p:nvPicPr>
          <p:cNvPr id="5" name="Picture 4" descr="A red and white logo&#10;&#10;AI-generated content may be incorrect.">
            <a:extLst>
              <a:ext uri="{FF2B5EF4-FFF2-40B4-BE49-F238E27FC236}">
                <a16:creationId xmlns:a16="http://schemas.microsoft.com/office/drawing/2014/main" id="{7A1A95D9-1526-56E1-37D8-7C57C3B77ED4}"/>
              </a:ext>
            </a:extLst>
          </p:cNvPr>
          <p:cNvPicPr>
            <a:picLocks noChangeAspect="1"/>
          </p:cNvPicPr>
          <p:nvPr/>
        </p:nvPicPr>
        <p:blipFill>
          <a:blip r:embed="rId2"/>
          <a:stretch>
            <a:fillRect/>
          </a:stretch>
        </p:blipFill>
        <p:spPr>
          <a:xfrm>
            <a:off x="3814858" y="1123508"/>
            <a:ext cx="1384300" cy="1066800"/>
          </a:xfrm>
          <a:prstGeom prst="rect">
            <a:avLst/>
          </a:prstGeom>
        </p:spPr>
      </p:pic>
      <p:pic>
        <p:nvPicPr>
          <p:cNvPr id="7" name="Picture 6">
            <a:extLst>
              <a:ext uri="{FF2B5EF4-FFF2-40B4-BE49-F238E27FC236}">
                <a16:creationId xmlns:a16="http://schemas.microsoft.com/office/drawing/2014/main" id="{0F035E33-B086-F08A-836F-E0C96F195A3F}"/>
              </a:ext>
            </a:extLst>
          </p:cNvPr>
          <p:cNvPicPr>
            <a:picLocks noChangeAspect="1"/>
          </p:cNvPicPr>
          <p:nvPr/>
        </p:nvPicPr>
        <p:blipFill>
          <a:blip r:embed="rId3"/>
          <a:stretch>
            <a:fillRect/>
          </a:stretch>
        </p:blipFill>
        <p:spPr>
          <a:xfrm>
            <a:off x="6844552" y="1123508"/>
            <a:ext cx="1384299" cy="1118088"/>
          </a:xfrm>
          <a:prstGeom prst="rect">
            <a:avLst/>
          </a:prstGeom>
        </p:spPr>
      </p:pic>
      <p:sp>
        <p:nvSpPr>
          <p:cNvPr id="8" name="Rounded Rectangle 7">
            <a:extLst>
              <a:ext uri="{FF2B5EF4-FFF2-40B4-BE49-F238E27FC236}">
                <a16:creationId xmlns:a16="http://schemas.microsoft.com/office/drawing/2014/main" id="{06A530E3-BEE8-3BFC-E467-27F767493FFC}"/>
              </a:ext>
            </a:extLst>
          </p:cNvPr>
          <p:cNvSpPr/>
          <p:nvPr/>
        </p:nvSpPr>
        <p:spPr>
          <a:xfrm>
            <a:off x="3030568" y="2279277"/>
            <a:ext cx="2769347" cy="44155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dirty="0">
                <a:solidFill>
                  <a:srgbClr val="7030A0"/>
                </a:solidFill>
              </a:rPr>
              <a:t>Induce angiogenesis</a:t>
            </a:r>
          </a:p>
          <a:p>
            <a:r>
              <a:rPr lang="en-US" sz="1400" dirty="0">
                <a:solidFill>
                  <a:schemeClr val="tx1"/>
                </a:solidFill>
              </a:rPr>
              <a:t>HOW:</a:t>
            </a:r>
          </a:p>
          <a:p>
            <a:r>
              <a:rPr lang="en-US" sz="1400" dirty="0">
                <a:solidFill>
                  <a:schemeClr val="tx1"/>
                </a:solidFill>
              </a:rPr>
              <a:t>MECHANISM/GENES INVOLVED:</a:t>
            </a:r>
          </a:p>
          <a:p>
            <a:r>
              <a:rPr lang="en-US" sz="1400" dirty="0">
                <a:solidFill>
                  <a:schemeClr val="tx1"/>
                </a:solidFill>
              </a:rPr>
              <a:t>EXAMPLE:</a:t>
            </a:r>
          </a:p>
          <a:p>
            <a:pPr algn="ctr"/>
            <a:endParaRPr lang="en-US" dirty="0">
              <a:solidFill>
                <a:srgbClr val="7030A0"/>
              </a:solidFill>
            </a:endParaRPr>
          </a:p>
          <a:p>
            <a:pPr algn="ctr"/>
            <a:endParaRPr lang="en-US" dirty="0">
              <a:solidFill>
                <a:srgbClr val="7030A0"/>
              </a:solidFill>
            </a:endParaRPr>
          </a:p>
        </p:txBody>
      </p:sp>
      <p:sp>
        <p:nvSpPr>
          <p:cNvPr id="9" name="Rounded Rectangle 8">
            <a:extLst>
              <a:ext uri="{FF2B5EF4-FFF2-40B4-BE49-F238E27FC236}">
                <a16:creationId xmlns:a16="http://schemas.microsoft.com/office/drawing/2014/main" id="{346A440E-BEF5-B8DA-D1C0-6FC4C37B88C7}"/>
              </a:ext>
            </a:extLst>
          </p:cNvPr>
          <p:cNvSpPr/>
          <p:nvPr/>
        </p:nvSpPr>
        <p:spPr>
          <a:xfrm>
            <a:off x="6019052" y="2279277"/>
            <a:ext cx="2769347" cy="44155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dirty="0">
                <a:solidFill>
                  <a:srgbClr val="7030A0"/>
                </a:solidFill>
              </a:rPr>
              <a:t>Activate invasion and metastasis</a:t>
            </a:r>
          </a:p>
          <a:p>
            <a:r>
              <a:rPr lang="en-US" sz="1400" dirty="0">
                <a:solidFill>
                  <a:schemeClr val="tx1"/>
                </a:solidFill>
              </a:rPr>
              <a:t>HOW:</a:t>
            </a:r>
          </a:p>
          <a:p>
            <a:r>
              <a:rPr lang="en-US" sz="1400" dirty="0">
                <a:solidFill>
                  <a:schemeClr val="tx1"/>
                </a:solidFill>
              </a:rPr>
              <a:t>MECHANISM/GENES INVOLVED:</a:t>
            </a:r>
          </a:p>
          <a:p>
            <a:r>
              <a:rPr lang="en-US" sz="1400" dirty="0">
                <a:solidFill>
                  <a:schemeClr val="tx1"/>
                </a:solidFill>
              </a:rPr>
              <a:t>EXAMPLE:</a:t>
            </a:r>
          </a:p>
          <a:p>
            <a:pPr algn="ctr"/>
            <a:endParaRPr lang="en-US" dirty="0">
              <a:solidFill>
                <a:srgbClr val="7030A0"/>
              </a:solidFill>
            </a:endParaRPr>
          </a:p>
          <a:p>
            <a:pPr algn="ctr"/>
            <a:endParaRPr lang="en-US" dirty="0">
              <a:solidFill>
                <a:srgbClr val="7030A0"/>
              </a:solidFill>
            </a:endParaRPr>
          </a:p>
        </p:txBody>
      </p:sp>
    </p:spTree>
    <p:extLst>
      <p:ext uri="{BB962C8B-B14F-4D97-AF65-F5344CB8AC3E}">
        <p14:creationId xmlns:p14="http://schemas.microsoft.com/office/powerpoint/2010/main" val="3604888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3849B-F985-2921-CBD6-7361D6E4C447}"/>
              </a:ext>
            </a:extLst>
          </p:cNvPr>
          <p:cNvSpPr>
            <a:spLocks noGrp="1"/>
          </p:cNvSpPr>
          <p:nvPr>
            <p:ph type="title"/>
          </p:nvPr>
        </p:nvSpPr>
        <p:spPr/>
        <p:txBody>
          <a:bodyPr>
            <a:normAutofit/>
          </a:bodyPr>
          <a:lstStyle/>
          <a:p>
            <a:r>
              <a:rPr lang="en-US" dirty="0"/>
              <a:t>Breaking rule #5: Maintain cell identity</a:t>
            </a:r>
          </a:p>
        </p:txBody>
      </p:sp>
      <p:pic>
        <p:nvPicPr>
          <p:cNvPr id="5" name="Picture 4" descr="A white outline of a key&#10;&#10;AI-generated content may be incorrect.">
            <a:extLst>
              <a:ext uri="{FF2B5EF4-FFF2-40B4-BE49-F238E27FC236}">
                <a16:creationId xmlns:a16="http://schemas.microsoft.com/office/drawing/2014/main" id="{ABA8C072-82EC-37C9-AB1C-4575505A3D35}"/>
              </a:ext>
            </a:extLst>
          </p:cNvPr>
          <p:cNvPicPr>
            <a:picLocks noChangeAspect="1"/>
          </p:cNvPicPr>
          <p:nvPr/>
        </p:nvPicPr>
        <p:blipFill>
          <a:blip r:embed="rId2"/>
          <a:stretch>
            <a:fillRect/>
          </a:stretch>
        </p:blipFill>
        <p:spPr>
          <a:xfrm>
            <a:off x="5800912" y="1007395"/>
            <a:ext cx="939800" cy="1155700"/>
          </a:xfrm>
          <a:prstGeom prst="rect">
            <a:avLst/>
          </a:prstGeom>
        </p:spPr>
      </p:pic>
      <p:sp>
        <p:nvSpPr>
          <p:cNvPr id="6" name="Rounded Rectangle 5">
            <a:extLst>
              <a:ext uri="{FF2B5EF4-FFF2-40B4-BE49-F238E27FC236}">
                <a16:creationId xmlns:a16="http://schemas.microsoft.com/office/drawing/2014/main" id="{23ACD51D-BE0E-934D-2D50-7985599106E4}"/>
              </a:ext>
            </a:extLst>
          </p:cNvPr>
          <p:cNvSpPr/>
          <p:nvPr/>
        </p:nvSpPr>
        <p:spPr>
          <a:xfrm>
            <a:off x="4740958" y="2252383"/>
            <a:ext cx="2769347" cy="44155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dirty="0">
                <a:solidFill>
                  <a:schemeClr val="tx1"/>
                </a:solidFill>
              </a:rPr>
              <a:t>Unlocking phenotypic plasticity</a:t>
            </a:r>
          </a:p>
          <a:p>
            <a:r>
              <a:rPr lang="en-US" sz="1400" dirty="0">
                <a:solidFill>
                  <a:schemeClr val="tx1"/>
                </a:solidFill>
              </a:rPr>
              <a:t>HOW:</a:t>
            </a:r>
          </a:p>
          <a:p>
            <a:r>
              <a:rPr lang="en-US" sz="1400" dirty="0">
                <a:solidFill>
                  <a:schemeClr val="tx1"/>
                </a:solidFill>
              </a:rPr>
              <a:t>MECHANISM/GENES INVOLVED:</a:t>
            </a:r>
          </a:p>
          <a:p>
            <a:r>
              <a:rPr lang="en-US" sz="1400" dirty="0">
                <a:solidFill>
                  <a:schemeClr val="tx1"/>
                </a:solidFill>
              </a:rPr>
              <a:t>EXAMPLE:</a:t>
            </a:r>
          </a:p>
          <a:p>
            <a:pPr algn="ctr"/>
            <a:endParaRPr lang="en-US" dirty="0">
              <a:solidFill>
                <a:schemeClr val="tx1"/>
              </a:solidFill>
            </a:endParaRPr>
          </a:p>
          <a:p>
            <a:pPr algn="ctr"/>
            <a:endParaRPr lang="en-US" dirty="0">
              <a:solidFill>
                <a:schemeClr val="tx1"/>
              </a:solidFill>
            </a:endParaRPr>
          </a:p>
        </p:txBody>
      </p:sp>
    </p:spTree>
    <p:extLst>
      <p:ext uri="{BB962C8B-B14F-4D97-AF65-F5344CB8AC3E}">
        <p14:creationId xmlns:p14="http://schemas.microsoft.com/office/powerpoint/2010/main" val="1958013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7FCFA-592F-E063-A9DA-A9F373B6EFBB}"/>
              </a:ext>
            </a:extLst>
          </p:cNvPr>
          <p:cNvSpPr>
            <a:spLocks noGrp="1"/>
          </p:cNvSpPr>
          <p:nvPr>
            <p:ph type="title"/>
          </p:nvPr>
        </p:nvSpPr>
        <p:spPr/>
        <p:txBody>
          <a:bodyPr>
            <a:normAutofit/>
          </a:bodyPr>
          <a:lstStyle/>
          <a:p>
            <a:r>
              <a:rPr lang="en-US" dirty="0"/>
              <a:t>Hallmarks that promote breaking all the rules</a:t>
            </a:r>
          </a:p>
        </p:txBody>
      </p:sp>
      <p:pic>
        <p:nvPicPr>
          <p:cNvPr id="4" name="Picture 3">
            <a:extLst>
              <a:ext uri="{FF2B5EF4-FFF2-40B4-BE49-F238E27FC236}">
                <a16:creationId xmlns:a16="http://schemas.microsoft.com/office/drawing/2014/main" id="{1D4D4CB4-3B9B-9E5B-3514-B258781DA1A8}"/>
              </a:ext>
            </a:extLst>
          </p:cNvPr>
          <p:cNvPicPr>
            <a:picLocks noChangeAspect="1"/>
          </p:cNvPicPr>
          <p:nvPr/>
        </p:nvPicPr>
        <p:blipFill>
          <a:blip r:embed="rId2"/>
          <a:stretch>
            <a:fillRect/>
          </a:stretch>
        </p:blipFill>
        <p:spPr>
          <a:xfrm>
            <a:off x="4002491" y="1148036"/>
            <a:ext cx="825500" cy="990600"/>
          </a:xfrm>
          <a:prstGeom prst="rect">
            <a:avLst/>
          </a:prstGeom>
        </p:spPr>
      </p:pic>
      <p:pic>
        <p:nvPicPr>
          <p:cNvPr id="6" name="Picture 5" descr="A blue and white logo&#10;&#10;AI-generated content may be incorrect.">
            <a:extLst>
              <a:ext uri="{FF2B5EF4-FFF2-40B4-BE49-F238E27FC236}">
                <a16:creationId xmlns:a16="http://schemas.microsoft.com/office/drawing/2014/main" id="{CF6F1197-5960-D6A5-FA5F-983937FE3E81}"/>
              </a:ext>
            </a:extLst>
          </p:cNvPr>
          <p:cNvPicPr>
            <a:picLocks noChangeAspect="1"/>
          </p:cNvPicPr>
          <p:nvPr/>
        </p:nvPicPr>
        <p:blipFill>
          <a:blip r:embed="rId3"/>
          <a:stretch>
            <a:fillRect/>
          </a:stretch>
        </p:blipFill>
        <p:spPr>
          <a:xfrm>
            <a:off x="6894417" y="1102196"/>
            <a:ext cx="1018616" cy="1082280"/>
          </a:xfrm>
          <a:prstGeom prst="rect">
            <a:avLst/>
          </a:prstGeom>
        </p:spPr>
      </p:pic>
      <p:sp>
        <p:nvSpPr>
          <p:cNvPr id="7" name="Rounded Rectangle 6">
            <a:extLst>
              <a:ext uri="{FF2B5EF4-FFF2-40B4-BE49-F238E27FC236}">
                <a16:creationId xmlns:a16="http://schemas.microsoft.com/office/drawing/2014/main" id="{3F9B0936-757B-3D7A-7B23-2DCBDF9502AF}"/>
              </a:ext>
            </a:extLst>
          </p:cNvPr>
          <p:cNvSpPr/>
          <p:nvPr/>
        </p:nvSpPr>
        <p:spPr>
          <a:xfrm>
            <a:off x="3030568" y="2279277"/>
            <a:ext cx="2769347" cy="44155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dirty="0">
                <a:solidFill>
                  <a:schemeClr val="tx1"/>
                </a:solidFill>
              </a:rPr>
              <a:t>Tumor-promoting inflammation</a:t>
            </a:r>
          </a:p>
          <a:p>
            <a:r>
              <a:rPr lang="en-US" sz="1400" dirty="0">
                <a:solidFill>
                  <a:schemeClr val="tx1"/>
                </a:solidFill>
              </a:rPr>
              <a:t>HOW:</a:t>
            </a:r>
          </a:p>
          <a:p>
            <a:r>
              <a:rPr lang="en-US" sz="1400" dirty="0">
                <a:solidFill>
                  <a:schemeClr val="tx1"/>
                </a:solidFill>
              </a:rPr>
              <a:t>MECHANISM/GENES INVOLVED:</a:t>
            </a:r>
          </a:p>
          <a:p>
            <a:r>
              <a:rPr lang="en-US" sz="1400" dirty="0">
                <a:solidFill>
                  <a:schemeClr val="tx1"/>
                </a:solidFill>
              </a:rPr>
              <a:t>EXAMPLE:</a:t>
            </a:r>
          </a:p>
          <a:p>
            <a:endParaRPr lang="en-US" dirty="0">
              <a:solidFill>
                <a:schemeClr val="tx1"/>
              </a:solidFill>
            </a:endParaRPr>
          </a:p>
          <a:p>
            <a:pPr algn="ctr"/>
            <a:endParaRPr lang="en-US" dirty="0">
              <a:solidFill>
                <a:schemeClr val="tx1"/>
              </a:solidFill>
            </a:endParaRPr>
          </a:p>
        </p:txBody>
      </p:sp>
      <p:sp>
        <p:nvSpPr>
          <p:cNvPr id="8" name="Rounded Rectangle 7">
            <a:extLst>
              <a:ext uri="{FF2B5EF4-FFF2-40B4-BE49-F238E27FC236}">
                <a16:creationId xmlns:a16="http://schemas.microsoft.com/office/drawing/2014/main" id="{9C913CE4-7549-742D-74BB-85E70BFD92E7}"/>
              </a:ext>
            </a:extLst>
          </p:cNvPr>
          <p:cNvSpPr/>
          <p:nvPr/>
        </p:nvSpPr>
        <p:spPr>
          <a:xfrm>
            <a:off x="6019052" y="2279277"/>
            <a:ext cx="2769347" cy="44155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US" dirty="0">
                <a:solidFill>
                  <a:schemeClr val="tx1"/>
                </a:solidFill>
              </a:rPr>
              <a:t>Genome instability and mutation</a:t>
            </a:r>
          </a:p>
          <a:p>
            <a:r>
              <a:rPr lang="en-US" sz="1400" dirty="0">
                <a:solidFill>
                  <a:schemeClr val="tx1"/>
                </a:solidFill>
              </a:rPr>
              <a:t>HOW:</a:t>
            </a:r>
          </a:p>
          <a:p>
            <a:r>
              <a:rPr lang="en-US" sz="1400" dirty="0">
                <a:solidFill>
                  <a:schemeClr val="tx1"/>
                </a:solidFill>
              </a:rPr>
              <a:t>MECHANISM/GENES INVOLVED:</a:t>
            </a:r>
          </a:p>
          <a:p>
            <a:r>
              <a:rPr lang="en-US" sz="1400" dirty="0">
                <a:solidFill>
                  <a:schemeClr val="tx1"/>
                </a:solidFill>
              </a:rPr>
              <a:t>EXAMPLE:</a:t>
            </a:r>
          </a:p>
          <a:p>
            <a:endParaRPr lang="en-US" sz="1400" dirty="0">
              <a:solidFill>
                <a:schemeClr val="tx1"/>
              </a:solidFill>
            </a:endParaRPr>
          </a:p>
          <a:p>
            <a:pPr algn="ctr"/>
            <a:endParaRPr lang="en-US" dirty="0">
              <a:solidFill>
                <a:schemeClr val="tx1"/>
              </a:solidFill>
            </a:endParaRPr>
          </a:p>
          <a:p>
            <a:pPr algn="ctr"/>
            <a:endParaRPr lang="en-US" dirty="0">
              <a:solidFill>
                <a:schemeClr val="tx1"/>
              </a:solidFill>
            </a:endParaRPr>
          </a:p>
        </p:txBody>
      </p:sp>
    </p:spTree>
    <p:extLst>
      <p:ext uri="{BB962C8B-B14F-4D97-AF65-F5344CB8AC3E}">
        <p14:creationId xmlns:p14="http://schemas.microsoft.com/office/powerpoint/2010/main" val="2949856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E6083-3CD6-4F86-043A-844CE7B50982}"/>
              </a:ext>
            </a:extLst>
          </p:cNvPr>
          <p:cNvSpPr>
            <a:spLocks noGrp="1"/>
          </p:cNvSpPr>
          <p:nvPr>
            <p:ph type="title"/>
          </p:nvPr>
        </p:nvSpPr>
        <p:spPr/>
        <p:txBody>
          <a:bodyPr/>
          <a:lstStyle/>
          <a:p>
            <a:r>
              <a:rPr lang="en-US" dirty="0"/>
              <a:t>Exploring the hallmarks: everything is connected!</a:t>
            </a:r>
          </a:p>
        </p:txBody>
      </p:sp>
      <p:sp>
        <p:nvSpPr>
          <p:cNvPr id="3" name="Content Placeholder 2">
            <a:extLst>
              <a:ext uri="{FF2B5EF4-FFF2-40B4-BE49-F238E27FC236}">
                <a16:creationId xmlns:a16="http://schemas.microsoft.com/office/drawing/2014/main" id="{07A59F74-B3DF-2F05-DB61-80A538752133}"/>
              </a:ext>
            </a:extLst>
          </p:cNvPr>
          <p:cNvSpPr>
            <a:spLocks noGrp="1"/>
          </p:cNvSpPr>
          <p:nvPr>
            <p:ph idx="1"/>
          </p:nvPr>
        </p:nvSpPr>
        <p:spPr>
          <a:xfrm>
            <a:off x="8399930" y="1232398"/>
            <a:ext cx="3671046" cy="5437344"/>
          </a:xfrm>
        </p:spPr>
        <p:txBody>
          <a:bodyPr>
            <a:normAutofit fontScale="77500" lnSpcReduction="20000"/>
          </a:bodyPr>
          <a:lstStyle/>
          <a:p>
            <a:r>
              <a:rPr lang="en-US" dirty="0"/>
              <a:t>Try running with </a:t>
            </a:r>
            <a:r>
              <a:rPr lang="en-US" b="1" dirty="0"/>
              <a:t>only one of the hallmarks “active.”</a:t>
            </a:r>
          </a:p>
          <a:p>
            <a:pPr lvl="1"/>
            <a:r>
              <a:rPr lang="en-US" dirty="0"/>
              <a:t>What happens when you only turn on “sustained growth signals” – and what keeps the cell from dividing?</a:t>
            </a:r>
          </a:p>
          <a:p>
            <a:pPr lvl="1"/>
            <a:r>
              <a:rPr lang="en-US" dirty="0"/>
              <a:t>If the cell can only “resist apoptosis,” does it eventually spread?</a:t>
            </a:r>
          </a:p>
          <a:p>
            <a:r>
              <a:rPr lang="en-US" dirty="0"/>
              <a:t>Try </a:t>
            </a:r>
            <a:r>
              <a:rPr lang="en-US" b="1" dirty="0"/>
              <a:t>different combinations</a:t>
            </a:r>
          </a:p>
          <a:p>
            <a:pPr lvl="1"/>
            <a:r>
              <a:rPr lang="en-US" dirty="0"/>
              <a:t>How many hallmarks do you need for the cancer to grow? </a:t>
            </a:r>
          </a:p>
          <a:p>
            <a:pPr lvl="1"/>
            <a:r>
              <a:rPr lang="en-US" dirty="0"/>
              <a:t>What about for it to metastasize (reach new sites)?</a:t>
            </a:r>
          </a:p>
          <a:p>
            <a:r>
              <a:rPr lang="en-US" dirty="0"/>
              <a:t>Once you feel comfortable with the first version, try the advanced version (extra six hallmarks added)</a:t>
            </a:r>
          </a:p>
        </p:txBody>
      </p:sp>
      <p:pic>
        <p:nvPicPr>
          <p:cNvPr id="1028" name="Picture 4" descr="Progression of Colorectal Cancer. Colorectal cancer undergoes a gradual progression marked by multiple steps, encompassing diverse genetic and epigenetic alterations. These changes involve mutations in critical genes responsible for regulating essential cellular processes. The initial step involves APC gene mutation, which disrupts cell proliferation leading to adenoma’s development. Subsequently, KRAS and BRAF mutations play a crucial role driving the shift towards advanced adenomas by affecting cell cycle progression, particularly cell growth and proliferation. Finally, TP53 loss of function occurs during the transition from advanced adenoma to adenocarcinoma. This progressive sequence of genetic alterations contributes to the transformation of normal colon cells into cancerous cells. Image created using BioRender.com (accessed on 7 May 2023).">
            <a:extLst>
              <a:ext uri="{FF2B5EF4-FFF2-40B4-BE49-F238E27FC236}">
                <a16:creationId xmlns:a16="http://schemas.microsoft.com/office/drawing/2014/main" id="{308DFAB2-26F9-DE2B-F0F4-2B95F079A4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928" y="3789508"/>
            <a:ext cx="7096125" cy="26130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562993F-509D-548E-830F-C21A4D1E09AD}"/>
              </a:ext>
            </a:extLst>
          </p:cNvPr>
          <p:cNvSpPr txBox="1"/>
          <p:nvPr/>
        </p:nvSpPr>
        <p:spPr>
          <a:xfrm>
            <a:off x="-48746" y="6488668"/>
            <a:ext cx="6249520" cy="276999"/>
          </a:xfrm>
          <a:prstGeom prst="rect">
            <a:avLst/>
          </a:prstGeom>
          <a:noFill/>
        </p:spPr>
        <p:txBody>
          <a:bodyPr wrap="square">
            <a:spAutoFit/>
          </a:bodyPr>
          <a:lstStyle/>
          <a:p>
            <a:r>
              <a:rPr lang="en-US" sz="1200" dirty="0"/>
              <a:t>https://</a:t>
            </a:r>
            <a:r>
              <a:rPr lang="en-US" sz="1200" dirty="0" err="1"/>
              <a:t>pmc.ncbi.nlm.nih.gov</a:t>
            </a:r>
            <a:r>
              <a:rPr lang="en-US" sz="1200" dirty="0"/>
              <a:t>/articles/PMC11714384/#bib14</a:t>
            </a:r>
          </a:p>
        </p:txBody>
      </p:sp>
      <p:pic>
        <p:nvPicPr>
          <p:cNvPr id="6" name="Picture 5">
            <a:extLst>
              <a:ext uri="{FF2B5EF4-FFF2-40B4-BE49-F238E27FC236}">
                <a16:creationId xmlns:a16="http://schemas.microsoft.com/office/drawing/2014/main" id="{83F9B5B6-3E8B-0784-9193-03FA095FDC2A}"/>
              </a:ext>
            </a:extLst>
          </p:cNvPr>
          <p:cNvPicPr>
            <a:picLocks noChangeAspect="1"/>
          </p:cNvPicPr>
          <p:nvPr/>
        </p:nvPicPr>
        <p:blipFill>
          <a:blip r:embed="rId3"/>
          <a:stretch>
            <a:fillRect/>
          </a:stretch>
        </p:blipFill>
        <p:spPr>
          <a:xfrm>
            <a:off x="5376024" y="1568811"/>
            <a:ext cx="3023906" cy="1727946"/>
          </a:xfrm>
          <a:prstGeom prst="rect">
            <a:avLst/>
          </a:prstGeom>
        </p:spPr>
      </p:pic>
      <p:sp>
        <p:nvSpPr>
          <p:cNvPr id="11" name="TextBox 10">
            <a:extLst>
              <a:ext uri="{FF2B5EF4-FFF2-40B4-BE49-F238E27FC236}">
                <a16:creationId xmlns:a16="http://schemas.microsoft.com/office/drawing/2014/main" id="{FC46CE04-FAE1-7437-515B-5C46275155E8}"/>
              </a:ext>
            </a:extLst>
          </p:cNvPr>
          <p:cNvSpPr txBox="1"/>
          <p:nvPr/>
        </p:nvSpPr>
        <p:spPr>
          <a:xfrm>
            <a:off x="4341719" y="6442501"/>
            <a:ext cx="6249520" cy="369332"/>
          </a:xfrm>
          <a:prstGeom prst="rect">
            <a:avLst/>
          </a:prstGeom>
          <a:noFill/>
        </p:spPr>
        <p:txBody>
          <a:bodyPr wrap="square">
            <a:spAutoFit/>
          </a:bodyPr>
          <a:lstStyle/>
          <a:p>
            <a:r>
              <a:rPr lang="en-US" dirty="0"/>
              <a:t>https://</a:t>
            </a:r>
            <a:r>
              <a:rPr lang="en-US" dirty="0" err="1"/>
              <a:t>www.hankgreen.com</a:t>
            </a:r>
            <a:r>
              <a:rPr lang="en-US" dirty="0"/>
              <a:t>/</a:t>
            </a:r>
            <a:r>
              <a:rPr lang="en-US" dirty="0" err="1"/>
              <a:t>crc</a:t>
            </a:r>
            <a:endParaRPr lang="en-US" dirty="0"/>
          </a:p>
        </p:txBody>
      </p:sp>
      <p:pic>
        <p:nvPicPr>
          <p:cNvPr id="13" name="Picture 12" descr="A graph showing the difference between a number of individuals&#10;&#10;AI-generated content may be incorrect.">
            <a:extLst>
              <a:ext uri="{FF2B5EF4-FFF2-40B4-BE49-F238E27FC236}">
                <a16:creationId xmlns:a16="http://schemas.microsoft.com/office/drawing/2014/main" id="{993CDA62-EACA-4FEF-364C-A6F167E86C16}"/>
              </a:ext>
            </a:extLst>
          </p:cNvPr>
          <p:cNvPicPr>
            <a:picLocks noChangeAspect="1"/>
          </p:cNvPicPr>
          <p:nvPr/>
        </p:nvPicPr>
        <p:blipFill>
          <a:blip r:embed="rId4"/>
          <a:stretch>
            <a:fillRect/>
          </a:stretch>
        </p:blipFill>
        <p:spPr>
          <a:xfrm>
            <a:off x="48932" y="1232398"/>
            <a:ext cx="5197106" cy="2470994"/>
          </a:xfrm>
          <a:prstGeom prst="rect">
            <a:avLst/>
          </a:prstGeom>
        </p:spPr>
      </p:pic>
      <p:sp>
        <p:nvSpPr>
          <p:cNvPr id="14" name="TextBox 13">
            <a:extLst>
              <a:ext uri="{FF2B5EF4-FFF2-40B4-BE49-F238E27FC236}">
                <a16:creationId xmlns:a16="http://schemas.microsoft.com/office/drawing/2014/main" id="{FB0E3E04-3C84-34EB-1A11-9DC8334EA296}"/>
              </a:ext>
            </a:extLst>
          </p:cNvPr>
          <p:cNvSpPr txBox="1"/>
          <p:nvPr/>
        </p:nvSpPr>
        <p:spPr>
          <a:xfrm>
            <a:off x="1323468" y="961616"/>
            <a:ext cx="2648033" cy="369332"/>
          </a:xfrm>
          <a:prstGeom prst="rect">
            <a:avLst/>
          </a:prstGeom>
          <a:noFill/>
        </p:spPr>
        <p:txBody>
          <a:bodyPr wrap="none" rtlCol="0">
            <a:spAutoFit/>
          </a:bodyPr>
          <a:lstStyle/>
          <a:p>
            <a:r>
              <a:rPr lang="en-US" dirty="0"/>
              <a:t>Colorectal Cancer (CRC)</a:t>
            </a:r>
          </a:p>
        </p:txBody>
      </p:sp>
    </p:spTree>
    <p:extLst>
      <p:ext uri="{BB962C8B-B14F-4D97-AF65-F5344CB8AC3E}">
        <p14:creationId xmlns:p14="http://schemas.microsoft.com/office/powerpoint/2010/main" val="371641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9D49F-39BC-8A6B-17FE-81AA6367AD07}"/>
              </a:ext>
            </a:extLst>
          </p:cNvPr>
          <p:cNvSpPr>
            <a:spLocks noGrp="1"/>
          </p:cNvSpPr>
          <p:nvPr>
            <p:ph type="title"/>
          </p:nvPr>
        </p:nvSpPr>
        <p:spPr/>
        <p:txBody>
          <a:bodyPr/>
          <a:lstStyle/>
          <a:p>
            <a:r>
              <a:rPr lang="en-US" dirty="0"/>
              <a:t>Tumor staging (clinical data)</a:t>
            </a:r>
          </a:p>
        </p:txBody>
      </p:sp>
      <p:sp>
        <p:nvSpPr>
          <p:cNvPr id="6" name="TextBox 5">
            <a:extLst>
              <a:ext uri="{FF2B5EF4-FFF2-40B4-BE49-F238E27FC236}">
                <a16:creationId xmlns:a16="http://schemas.microsoft.com/office/drawing/2014/main" id="{ED331F65-C638-9EE2-278B-F11E9F23F880}"/>
              </a:ext>
            </a:extLst>
          </p:cNvPr>
          <p:cNvSpPr txBox="1"/>
          <p:nvPr/>
        </p:nvSpPr>
        <p:spPr>
          <a:xfrm>
            <a:off x="6503274" y="1276999"/>
            <a:ext cx="5123793" cy="5355312"/>
          </a:xfrm>
          <a:prstGeom prst="rect">
            <a:avLst/>
          </a:prstGeom>
          <a:noFill/>
        </p:spPr>
        <p:txBody>
          <a:bodyPr wrap="square" rtlCol="0">
            <a:spAutoFit/>
          </a:bodyPr>
          <a:lstStyle/>
          <a:p>
            <a:pPr algn="ctr"/>
            <a:r>
              <a:rPr lang="en-US" b="1" i="0" dirty="0">
                <a:solidFill>
                  <a:srgbClr val="000000"/>
                </a:solidFill>
                <a:effectLst/>
                <a:latin typeface="Helvetica" pitchFamily="2" charset="0"/>
              </a:rPr>
              <a:t>STAGE</a:t>
            </a:r>
            <a:endParaRPr lang="en-US" b="1" dirty="0">
              <a:solidFill>
                <a:srgbClr val="000000"/>
              </a:solidFill>
              <a:effectLst/>
              <a:latin typeface="Helvetica" pitchFamily="2" charset="0"/>
            </a:endParaRPr>
          </a:p>
          <a:p>
            <a:r>
              <a:rPr lang="en-US" b="0" i="0" dirty="0">
                <a:solidFill>
                  <a:srgbClr val="000000"/>
                </a:solidFill>
                <a:effectLst/>
                <a:latin typeface="Helvetica" pitchFamily="2" charset="0"/>
              </a:rPr>
              <a:t>• Stage 0: Carcinoma in situ</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 Stage I, Stage II, and Stage III:</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Higher numbers indicate more extensive</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disease: greater tumor size, and/or spread</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of the cancer to nearby lymph nodes and/or</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organs adjacent to the primary tumor.</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 Stage IV The cancer has spread to</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another organ.</a:t>
            </a:r>
            <a:endParaRPr lang="en-US" dirty="0">
              <a:solidFill>
                <a:srgbClr val="000000"/>
              </a:solidFill>
              <a:effectLst/>
              <a:latin typeface="Helvetica" pitchFamily="2" charset="0"/>
            </a:endParaRPr>
          </a:p>
          <a:p>
            <a:pPr algn="ctr"/>
            <a:r>
              <a:rPr lang="en-US" b="1" i="0" dirty="0">
                <a:solidFill>
                  <a:srgbClr val="000000"/>
                </a:solidFill>
                <a:effectLst/>
                <a:latin typeface="Helvetica" pitchFamily="2" charset="0"/>
              </a:rPr>
              <a:t>SUMMARY STAGE</a:t>
            </a:r>
            <a:endParaRPr lang="en-US" b="1" dirty="0">
              <a:solidFill>
                <a:srgbClr val="000000"/>
              </a:solidFill>
              <a:effectLst/>
              <a:latin typeface="Helvetica" pitchFamily="2" charset="0"/>
            </a:endParaRPr>
          </a:p>
          <a:p>
            <a:r>
              <a:rPr lang="en-US" b="0" i="0" dirty="0">
                <a:solidFill>
                  <a:srgbClr val="000000"/>
                </a:solidFill>
                <a:effectLst/>
                <a:latin typeface="Helvetica" pitchFamily="2" charset="0"/>
              </a:rPr>
              <a:t>• In situ: early cancer present only in the</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layer of cells in which it began</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 Localized: limited to the organ in which it</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began</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 Regional: spread to nearby lymph nodes or</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organs and tissues.</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 Distant: spread to distant organs or distant</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lymph nodes.</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 Unknown</a:t>
            </a:r>
            <a:endParaRPr lang="en-US" dirty="0">
              <a:solidFill>
                <a:srgbClr val="000000"/>
              </a:solidFill>
              <a:effectLst/>
              <a:latin typeface="Helvetica" pitchFamily="2" charset="0"/>
            </a:endParaRPr>
          </a:p>
        </p:txBody>
      </p:sp>
      <p:sp>
        <p:nvSpPr>
          <p:cNvPr id="9" name="TextBox 8">
            <a:extLst>
              <a:ext uri="{FF2B5EF4-FFF2-40B4-BE49-F238E27FC236}">
                <a16:creationId xmlns:a16="http://schemas.microsoft.com/office/drawing/2014/main" id="{D219D0E1-1A78-B3E7-EFEE-AEADA1B33F72}"/>
              </a:ext>
            </a:extLst>
          </p:cNvPr>
          <p:cNvSpPr txBox="1"/>
          <p:nvPr/>
        </p:nvSpPr>
        <p:spPr>
          <a:xfrm>
            <a:off x="838200" y="1196537"/>
            <a:ext cx="4850527" cy="5355312"/>
          </a:xfrm>
          <a:prstGeom prst="rect">
            <a:avLst/>
          </a:prstGeom>
          <a:noFill/>
        </p:spPr>
        <p:txBody>
          <a:bodyPr wrap="square" rtlCol="0">
            <a:spAutoFit/>
          </a:bodyPr>
          <a:lstStyle/>
          <a:p>
            <a:pPr algn="ctr"/>
            <a:r>
              <a:rPr lang="en-US" b="1" i="0" dirty="0">
                <a:solidFill>
                  <a:srgbClr val="000000"/>
                </a:solidFill>
                <a:effectLst/>
                <a:latin typeface="Helvetica" pitchFamily="2" charset="0"/>
              </a:rPr>
              <a:t>TNM Staging</a:t>
            </a:r>
          </a:p>
          <a:p>
            <a:r>
              <a:rPr lang="en-US" b="1" i="0" dirty="0">
                <a:solidFill>
                  <a:srgbClr val="000000"/>
                </a:solidFill>
                <a:effectLst/>
                <a:latin typeface="Helvetica" pitchFamily="2" charset="0"/>
              </a:rPr>
              <a:t>T = Primary Tumor</a:t>
            </a:r>
            <a:endParaRPr lang="en-US" b="1" dirty="0">
              <a:solidFill>
                <a:srgbClr val="000000"/>
              </a:solidFill>
              <a:effectLst/>
              <a:latin typeface="Helvetica" pitchFamily="2" charset="0"/>
            </a:endParaRPr>
          </a:p>
          <a:p>
            <a:r>
              <a:rPr lang="en-US" b="0" i="0" dirty="0">
                <a:solidFill>
                  <a:srgbClr val="000000"/>
                </a:solidFill>
                <a:effectLst/>
                <a:latin typeface="Helvetica" pitchFamily="2" charset="0"/>
              </a:rPr>
              <a:t>TX Primary tumor cannot be evaluated</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T0 No evidence of primary tumor</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Tis Carcinoma in situ (early cancer that</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has not spread to neighboring tissue)</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T1, T2, T3, T4 Size and/or extent of the</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primary tumor</a:t>
            </a:r>
            <a:endParaRPr lang="en-US" dirty="0">
              <a:solidFill>
                <a:srgbClr val="000000"/>
              </a:solidFill>
              <a:effectLst/>
              <a:latin typeface="Helvetica" pitchFamily="2" charset="0"/>
            </a:endParaRPr>
          </a:p>
          <a:p>
            <a:r>
              <a:rPr lang="en-US" b="1" i="0" dirty="0">
                <a:solidFill>
                  <a:srgbClr val="000000"/>
                </a:solidFill>
                <a:effectLst/>
                <a:latin typeface="Helvetica" pitchFamily="2" charset="0"/>
              </a:rPr>
              <a:t>N = Regional Lymph Nodes</a:t>
            </a:r>
            <a:endParaRPr lang="en-US" b="1" dirty="0">
              <a:solidFill>
                <a:srgbClr val="000000"/>
              </a:solidFill>
              <a:effectLst/>
              <a:latin typeface="Helvetica" pitchFamily="2" charset="0"/>
            </a:endParaRPr>
          </a:p>
          <a:p>
            <a:r>
              <a:rPr lang="en-US" b="0" i="0" dirty="0">
                <a:solidFill>
                  <a:srgbClr val="000000"/>
                </a:solidFill>
                <a:effectLst/>
                <a:latin typeface="Helvetica" pitchFamily="2" charset="0"/>
              </a:rPr>
              <a:t>NX Regional lymph nodes cannot be</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evaluated</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N0 No regional lymph node involvement</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N1, N2, N3 Involvement of regional lymph</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nodes (number and/or extent of spread)</a:t>
            </a:r>
            <a:endParaRPr lang="en-US" dirty="0">
              <a:solidFill>
                <a:srgbClr val="000000"/>
              </a:solidFill>
              <a:effectLst/>
              <a:latin typeface="Helvetica" pitchFamily="2" charset="0"/>
            </a:endParaRPr>
          </a:p>
          <a:p>
            <a:r>
              <a:rPr lang="en-US" b="1" i="0" dirty="0">
                <a:solidFill>
                  <a:srgbClr val="000000"/>
                </a:solidFill>
                <a:effectLst/>
                <a:latin typeface="Helvetica" pitchFamily="2" charset="0"/>
              </a:rPr>
              <a:t>M = Distant Metastasis</a:t>
            </a:r>
            <a:endParaRPr lang="en-US" b="1" dirty="0">
              <a:solidFill>
                <a:srgbClr val="000000"/>
              </a:solidFill>
              <a:effectLst/>
              <a:latin typeface="Helvetica" pitchFamily="2" charset="0"/>
            </a:endParaRPr>
          </a:p>
          <a:p>
            <a:r>
              <a:rPr lang="en-US" b="0" i="0" dirty="0">
                <a:solidFill>
                  <a:srgbClr val="000000"/>
                </a:solidFill>
                <a:effectLst/>
                <a:latin typeface="Helvetica" pitchFamily="2" charset="0"/>
              </a:rPr>
              <a:t>MX Distant metastasis cannot be</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evaluated</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M0 No distant metastasis</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M1 Distant metastasis</a:t>
            </a:r>
            <a:endParaRPr lang="en-US" dirty="0">
              <a:solidFill>
                <a:srgbClr val="000000"/>
              </a:solidFill>
              <a:effectLst/>
              <a:latin typeface="Helvetica" pitchFamily="2" charset="0"/>
            </a:endParaRPr>
          </a:p>
        </p:txBody>
      </p:sp>
    </p:spTree>
    <p:extLst>
      <p:ext uri="{BB962C8B-B14F-4D97-AF65-F5344CB8AC3E}">
        <p14:creationId xmlns:p14="http://schemas.microsoft.com/office/powerpoint/2010/main" val="2640312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50D5-AFCF-8ECA-E924-04FFC85623F8}"/>
              </a:ext>
            </a:extLst>
          </p:cNvPr>
          <p:cNvSpPr>
            <a:spLocks noGrp="1"/>
          </p:cNvSpPr>
          <p:nvPr>
            <p:ph type="title"/>
          </p:nvPr>
        </p:nvSpPr>
        <p:spPr/>
        <p:txBody>
          <a:bodyPr/>
          <a:lstStyle/>
          <a:p>
            <a:r>
              <a:rPr lang="en-US" dirty="0"/>
              <a:t>Treatment options</a:t>
            </a:r>
          </a:p>
        </p:txBody>
      </p:sp>
      <p:sp>
        <p:nvSpPr>
          <p:cNvPr id="3" name="Content Placeholder 2">
            <a:extLst>
              <a:ext uri="{FF2B5EF4-FFF2-40B4-BE49-F238E27FC236}">
                <a16:creationId xmlns:a16="http://schemas.microsoft.com/office/drawing/2014/main" id="{084B8003-5FBC-A7F6-161D-77C4A901E946}"/>
              </a:ext>
            </a:extLst>
          </p:cNvPr>
          <p:cNvSpPr>
            <a:spLocks noGrp="1"/>
          </p:cNvSpPr>
          <p:nvPr>
            <p:ph idx="1"/>
          </p:nvPr>
        </p:nvSpPr>
        <p:spPr>
          <a:xfrm>
            <a:off x="164600" y="1253331"/>
            <a:ext cx="6490702" cy="5518944"/>
          </a:xfrm>
        </p:spPr>
        <p:txBody>
          <a:bodyPr>
            <a:normAutofit fontScale="92500"/>
          </a:bodyPr>
          <a:lstStyle/>
          <a:p>
            <a:r>
              <a:rPr lang="en-US" b="1" dirty="0"/>
              <a:t>Chemotherapy</a:t>
            </a:r>
            <a:r>
              <a:rPr lang="en-US" dirty="0"/>
              <a:t>: kills fast growing cells</a:t>
            </a:r>
          </a:p>
          <a:p>
            <a:r>
              <a:rPr lang="en-US" b="1" dirty="0"/>
              <a:t>Radiotherapy</a:t>
            </a:r>
            <a:r>
              <a:rPr lang="en-US" dirty="0"/>
              <a:t>: radiation applied to specific organ/region containing tumor</a:t>
            </a:r>
          </a:p>
          <a:p>
            <a:pPr lvl="1"/>
            <a:r>
              <a:rPr lang="en-US" dirty="0"/>
              <a:t>Causes DNA damage to kill proliferative cells</a:t>
            </a:r>
          </a:p>
          <a:p>
            <a:r>
              <a:rPr lang="en-US" b="1" dirty="0"/>
              <a:t>Targeted therapy</a:t>
            </a:r>
            <a:r>
              <a:rPr lang="en-US" dirty="0"/>
              <a:t>: Targeting a specific deregulated or mutated gene, like growth factor receptors that are overactive</a:t>
            </a:r>
          </a:p>
          <a:p>
            <a:pPr lvl="1"/>
            <a:r>
              <a:rPr lang="en-US" b="1" dirty="0"/>
              <a:t>Hormone therapy</a:t>
            </a:r>
            <a:r>
              <a:rPr lang="en-US" dirty="0"/>
              <a:t>: targeting hormones that drive tumor growth</a:t>
            </a:r>
          </a:p>
          <a:p>
            <a:pPr lvl="1"/>
            <a:r>
              <a:rPr lang="en-US" b="1" dirty="0"/>
              <a:t>Epigenetic therapy</a:t>
            </a:r>
            <a:r>
              <a:rPr lang="en-US" dirty="0"/>
              <a:t>: targeting epigenetic mechanisms like DNA methylation/gene silencing </a:t>
            </a:r>
          </a:p>
          <a:p>
            <a:r>
              <a:rPr lang="en-US" b="1" dirty="0"/>
              <a:t>Immunotherapy</a:t>
            </a:r>
            <a:r>
              <a:rPr lang="en-US" dirty="0"/>
              <a:t>: Enlisting immune cells to help kill the tumor</a:t>
            </a:r>
          </a:p>
          <a:p>
            <a:endParaRPr lang="en-US" dirty="0"/>
          </a:p>
        </p:txBody>
      </p:sp>
      <p:sp>
        <p:nvSpPr>
          <p:cNvPr id="5" name="TextBox 4">
            <a:extLst>
              <a:ext uri="{FF2B5EF4-FFF2-40B4-BE49-F238E27FC236}">
                <a16:creationId xmlns:a16="http://schemas.microsoft.com/office/drawing/2014/main" id="{68A58C71-8A47-2FC8-D9B3-E0EB4F176DBD}"/>
              </a:ext>
            </a:extLst>
          </p:cNvPr>
          <p:cNvSpPr txBox="1"/>
          <p:nvPr/>
        </p:nvSpPr>
        <p:spPr>
          <a:xfrm>
            <a:off x="7160460" y="6488668"/>
            <a:ext cx="6099342" cy="369332"/>
          </a:xfrm>
          <a:prstGeom prst="rect">
            <a:avLst/>
          </a:prstGeom>
          <a:noFill/>
        </p:spPr>
        <p:txBody>
          <a:bodyPr wrap="square">
            <a:spAutoFit/>
          </a:bodyPr>
          <a:lstStyle/>
          <a:p>
            <a:r>
              <a:rPr lang="en-US" dirty="0"/>
              <a:t>https://</a:t>
            </a:r>
            <a:r>
              <a:rPr lang="en-US" dirty="0" err="1"/>
              <a:t>doi.org</a:t>
            </a:r>
            <a:r>
              <a:rPr lang="en-US" dirty="0"/>
              <a:t>/10.1016/S0140-6736(20)30164-1</a:t>
            </a:r>
          </a:p>
        </p:txBody>
      </p:sp>
      <p:pic>
        <p:nvPicPr>
          <p:cNvPr id="4" name="Picture 3">
            <a:extLst>
              <a:ext uri="{FF2B5EF4-FFF2-40B4-BE49-F238E27FC236}">
                <a16:creationId xmlns:a16="http://schemas.microsoft.com/office/drawing/2014/main" id="{B789308D-36E9-CBBD-63A8-C4D2BEBC4494}"/>
              </a:ext>
            </a:extLst>
          </p:cNvPr>
          <p:cNvPicPr>
            <a:picLocks noChangeAspect="1"/>
          </p:cNvPicPr>
          <p:nvPr/>
        </p:nvPicPr>
        <p:blipFill>
          <a:blip r:embed="rId3"/>
          <a:stretch>
            <a:fillRect/>
          </a:stretch>
        </p:blipFill>
        <p:spPr>
          <a:xfrm>
            <a:off x="6655301" y="1686600"/>
            <a:ext cx="5372100" cy="4368800"/>
          </a:xfrm>
          <a:prstGeom prst="rect">
            <a:avLst/>
          </a:prstGeom>
        </p:spPr>
      </p:pic>
      <p:sp>
        <p:nvSpPr>
          <p:cNvPr id="6" name="TextBox 5">
            <a:extLst>
              <a:ext uri="{FF2B5EF4-FFF2-40B4-BE49-F238E27FC236}">
                <a16:creationId xmlns:a16="http://schemas.microsoft.com/office/drawing/2014/main" id="{CA910202-BA76-36A3-3437-A6BCEE487ABD}"/>
              </a:ext>
            </a:extLst>
          </p:cNvPr>
          <p:cNvSpPr txBox="1"/>
          <p:nvPr/>
        </p:nvSpPr>
        <p:spPr>
          <a:xfrm>
            <a:off x="7521814" y="1317268"/>
            <a:ext cx="3909019" cy="369332"/>
          </a:xfrm>
          <a:prstGeom prst="rect">
            <a:avLst/>
          </a:prstGeom>
          <a:noFill/>
        </p:spPr>
        <p:txBody>
          <a:bodyPr wrap="none" rtlCol="0">
            <a:spAutoFit/>
          </a:bodyPr>
          <a:lstStyle/>
          <a:p>
            <a:r>
              <a:rPr lang="en-US" dirty="0"/>
              <a:t>Targeted therapies by Hallmark Focus</a:t>
            </a:r>
          </a:p>
        </p:txBody>
      </p:sp>
    </p:spTree>
    <p:extLst>
      <p:ext uri="{BB962C8B-B14F-4D97-AF65-F5344CB8AC3E}">
        <p14:creationId xmlns:p14="http://schemas.microsoft.com/office/powerpoint/2010/main" val="1333079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70DFB-207E-6954-94F4-6A771CD96DED}"/>
              </a:ext>
            </a:extLst>
          </p:cNvPr>
          <p:cNvSpPr>
            <a:spLocks noGrp="1"/>
          </p:cNvSpPr>
          <p:nvPr>
            <p:ph type="title"/>
          </p:nvPr>
        </p:nvSpPr>
        <p:spPr/>
        <p:txBody>
          <a:bodyPr>
            <a:normAutofit fontScale="90000"/>
          </a:bodyPr>
          <a:lstStyle/>
          <a:p>
            <a:r>
              <a:rPr lang="en-US" dirty="0"/>
              <a:t>Preview of what’s coming… how do we know which rules are broken in different cancers?</a:t>
            </a:r>
          </a:p>
        </p:txBody>
      </p:sp>
      <p:sp>
        <p:nvSpPr>
          <p:cNvPr id="3" name="Content Placeholder 2">
            <a:extLst>
              <a:ext uri="{FF2B5EF4-FFF2-40B4-BE49-F238E27FC236}">
                <a16:creationId xmlns:a16="http://schemas.microsoft.com/office/drawing/2014/main" id="{8BDC4A59-8839-6B10-05EC-C4A30E34992A}"/>
              </a:ext>
            </a:extLst>
          </p:cNvPr>
          <p:cNvSpPr>
            <a:spLocks noGrp="1"/>
          </p:cNvSpPr>
          <p:nvPr>
            <p:ph idx="1"/>
          </p:nvPr>
        </p:nvSpPr>
        <p:spPr>
          <a:xfrm>
            <a:off x="542083" y="1232397"/>
            <a:ext cx="4342404" cy="5228914"/>
          </a:xfrm>
        </p:spPr>
        <p:txBody>
          <a:bodyPr>
            <a:normAutofit lnSpcReduction="10000"/>
          </a:bodyPr>
          <a:lstStyle/>
          <a:p>
            <a:r>
              <a:rPr lang="en-US" dirty="0"/>
              <a:t>We’ll use </a:t>
            </a:r>
            <a:r>
              <a:rPr lang="en-US" dirty="0" err="1"/>
              <a:t>RNAseq</a:t>
            </a:r>
            <a:r>
              <a:rPr lang="en-US" dirty="0"/>
              <a:t> data (gene expression data)</a:t>
            </a:r>
          </a:p>
          <a:p>
            <a:r>
              <a:rPr lang="en-US" dirty="0"/>
              <a:t>Mutations in oncogenes and tumor suppressors </a:t>
            </a:r>
            <a:r>
              <a:rPr lang="en-US" dirty="0">
                <a:sym typeface="Wingdings" pitchFamily="2" charset="2"/>
              </a:rPr>
              <a:t> abnormal gene expression patterns</a:t>
            </a:r>
          </a:p>
          <a:p>
            <a:r>
              <a:rPr lang="en-US" dirty="0">
                <a:sym typeface="Wingdings" pitchFamily="2" charset="2"/>
              </a:rPr>
              <a:t>Hallmarks organize data into “gene expression modules” = related genes that tend to be correlated or anti-correlated</a:t>
            </a:r>
          </a:p>
          <a:p>
            <a:pPr lvl="1"/>
            <a:r>
              <a:rPr lang="en-US" dirty="0">
                <a:sym typeface="Wingdings" pitchFamily="2" charset="2"/>
              </a:rPr>
              <a:t>Often upregulated (turned UP) or turned OFF altogether</a:t>
            </a:r>
            <a:endParaRPr lang="en-US" dirty="0"/>
          </a:p>
        </p:txBody>
      </p:sp>
      <p:pic>
        <p:nvPicPr>
          <p:cNvPr id="4" name="Picture 3">
            <a:extLst>
              <a:ext uri="{FF2B5EF4-FFF2-40B4-BE49-F238E27FC236}">
                <a16:creationId xmlns:a16="http://schemas.microsoft.com/office/drawing/2014/main" id="{5DBC4855-4D27-26D9-F3E4-703298198F51}"/>
              </a:ext>
            </a:extLst>
          </p:cNvPr>
          <p:cNvPicPr>
            <a:picLocks noChangeAspect="1"/>
          </p:cNvPicPr>
          <p:nvPr/>
        </p:nvPicPr>
        <p:blipFill>
          <a:blip r:embed="rId3"/>
          <a:stretch>
            <a:fillRect/>
          </a:stretch>
        </p:blipFill>
        <p:spPr>
          <a:xfrm>
            <a:off x="6972300" y="3566268"/>
            <a:ext cx="4472392" cy="3291732"/>
          </a:xfrm>
          <a:prstGeom prst="rect">
            <a:avLst/>
          </a:prstGeom>
        </p:spPr>
      </p:pic>
      <p:sp>
        <p:nvSpPr>
          <p:cNvPr id="5" name="TextBox 4">
            <a:extLst>
              <a:ext uri="{FF2B5EF4-FFF2-40B4-BE49-F238E27FC236}">
                <a16:creationId xmlns:a16="http://schemas.microsoft.com/office/drawing/2014/main" id="{96E9C1C5-EC6F-322D-E0A7-B7B544F63E7A}"/>
              </a:ext>
            </a:extLst>
          </p:cNvPr>
          <p:cNvSpPr txBox="1"/>
          <p:nvPr/>
        </p:nvSpPr>
        <p:spPr>
          <a:xfrm>
            <a:off x="5526741" y="4896639"/>
            <a:ext cx="2091018" cy="923330"/>
          </a:xfrm>
          <a:prstGeom prst="rect">
            <a:avLst/>
          </a:prstGeom>
          <a:noFill/>
        </p:spPr>
        <p:txBody>
          <a:bodyPr wrap="square" rtlCol="0">
            <a:spAutoFit/>
          </a:bodyPr>
          <a:lstStyle/>
          <a:p>
            <a:r>
              <a:rPr lang="en-US" dirty="0"/>
              <a:t>The Cancer Genome Atlas (TCGA)</a:t>
            </a:r>
          </a:p>
        </p:txBody>
      </p:sp>
      <p:pic>
        <p:nvPicPr>
          <p:cNvPr id="6" name="Picture 5">
            <a:extLst>
              <a:ext uri="{FF2B5EF4-FFF2-40B4-BE49-F238E27FC236}">
                <a16:creationId xmlns:a16="http://schemas.microsoft.com/office/drawing/2014/main" id="{4CC29309-15F2-0161-C7D5-5E91606719B2}"/>
              </a:ext>
            </a:extLst>
          </p:cNvPr>
          <p:cNvPicPr>
            <a:picLocks noChangeAspect="1"/>
          </p:cNvPicPr>
          <p:nvPr/>
        </p:nvPicPr>
        <p:blipFill>
          <a:blip r:embed="rId4"/>
          <a:stretch>
            <a:fillRect/>
          </a:stretch>
        </p:blipFill>
        <p:spPr>
          <a:xfrm>
            <a:off x="7410141" y="1159981"/>
            <a:ext cx="5527946" cy="2253701"/>
          </a:xfrm>
          <a:prstGeom prst="rect">
            <a:avLst/>
          </a:prstGeom>
        </p:spPr>
      </p:pic>
      <p:sp>
        <p:nvSpPr>
          <p:cNvPr id="7" name="TextBox 6">
            <a:extLst>
              <a:ext uri="{FF2B5EF4-FFF2-40B4-BE49-F238E27FC236}">
                <a16:creationId xmlns:a16="http://schemas.microsoft.com/office/drawing/2014/main" id="{74CA41B7-0B1D-8479-2EA6-737AAC3C4F70}"/>
              </a:ext>
            </a:extLst>
          </p:cNvPr>
          <p:cNvSpPr txBox="1"/>
          <p:nvPr/>
        </p:nvSpPr>
        <p:spPr>
          <a:xfrm>
            <a:off x="6125632" y="1490206"/>
            <a:ext cx="1779927" cy="523220"/>
          </a:xfrm>
          <a:prstGeom prst="rect">
            <a:avLst/>
          </a:prstGeom>
          <a:noFill/>
        </p:spPr>
        <p:txBody>
          <a:bodyPr wrap="square" rtlCol="0">
            <a:spAutoFit/>
          </a:bodyPr>
          <a:lstStyle/>
          <a:p>
            <a:pPr algn="ctr"/>
            <a:r>
              <a:rPr lang="en-US" sz="1400" dirty="0"/>
              <a:t>Mutations on this level (genome)</a:t>
            </a:r>
          </a:p>
        </p:txBody>
      </p:sp>
      <p:sp>
        <p:nvSpPr>
          <p:cNvPr id="8" name="TextBox 7">
            <a:extLst>
              <a:ext uri="{FF2B5EF4-FFF2-40B4-BE49-F238E27FC236}">
                <a16:creationId xmlns:a16="http://schemas.microsoft.com/office/drawing/2014/main" id="{7ACCEC05-9B06-3FC2-F9BE-9C31F30CFFF0}"/>
              </a:ext>
            </a:extLst>
          </p:cNvPr>
          <p:cNvSpPr txBox="1"/>
          <p:nvPr/>
        </p:nvSpPr>
        <p:spPr>
          <a:xfrm>
            <a:off x="5829300" y="2129517"/>
            <a:ext cx="2286000" cy="738664"/>
          </a:xfrm>
          <a:prstGeom prst="rect">
            <a:avLst/>
          </a:prstGeom>
          <a:noFill/>
        </p:spPr>
        <p:txBody>
          <a:bodyPr wrap="square" rtlCol="0">
            <a:spAutoFit/>
          </a:bodyPr>
          <a:lstStyle/>
          <a:p>
            <a:pPr algn="ctr"/>
            <a:r>
              <a:rPr lang="en-US" sz="1400" dirty="0"/>
              <a:t>Affect “cell identity” on RNA level (transcriptome) “Live feed”</a:t>
            </a:r>
          </a:p>
        </p:txBody>
      </p:sp>
      <p:sp>
        <p:nvSpPr>
          <p:cNvPr id="9" name="TextBox 8">
            <a:extLst>
              <a:ext uri="{FF2B5EF4-FFF2-40B4-BE49-F238E27FC236}">
                <a16:creationId xmlns:a16="http://schemas.microsoft.com/office/drawing/2014/main" id="{27D93574-BC3F-A529-FE7D-9A3D2F22D324}"/>
              </a:ext>
            </a:extLst>
          </p:cNvPr>
          <p:cNvSpPr txBox="1"/>
          <p:nvPr/>
        </p:nvSpPr>
        <p:spPr>
          <a:xfrm>
            <a:off x="5469933" y="2868181"/>
            <a:ext cx="3004734" cy="738664"/>
          </a:xfrm>
          <a:prstGeom prst="rect">
            <a:avLst/>
          </a:prstGeom>
          <a:noFill/>
        </p:spPr>
        <p:txBody>
          <a:bodyPr wrap="square" rtlCol="0">
            <a:spAutoFit/>
          </a:bodyPr>
          <a:lstStyle/>
          <a:p>
            <a:pPr algn="ctr"/>
            <a:r>
              <a:rPr lang="en-US" sz="1400" dirty="0"/>
              <a:t>Proteins are made and accumulate to act as little machines</a:t>
            </a:r>
          </a:p>
          <a:p>
            <a:pPr algn="ctr"/>
            <a:r>
              <a:rPr lang="en-US" sz="1400" dirty="0"/>
              <a:t>“Highlights reel”</a:t>
            </a:r>
          </a:p>
        </p:txBody>
      </p:sp>
    </p:spTree>
    <p:extLst>
      <p:ext uri="{BB962C8B-B14F-4D97-AF65-F5344CB8AC3E}">
        <p14:creationId xmlns:p14="http://schemas.microsoft.com/office/powerpoint/2010/main" val="2904137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7" grpId="0"/>
      <p:bldP spid="8"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F8635-6A8E-1F15-9163-C29AB1FAF1BA}"/>
              </a:ext>
            </a:extLst>
          </p:cNvPr>
          <p:cNvSpPr>
            <a:spLocks noGrp="1"/>
          </p:cNvSpPr>
          <p:nvPr>
            <p:ph type="title"/>
          </p:nvPr>
        </p:nvSpPr>
        <p:spPr/>
        <p:txBody>
          <a:bodyPr/>
          <a:lstStyle/>
          <a:p>
            <a:r>
              <a:rPr lang="en-US" dirty="0"/>
              <a:t>Deciding on a project goal: choices to make!</a:t>
            </a:r>
          </a:p>
        </p:txBody>
      </p:sp>
      <p:sp>
        <p:nvSpPr>
          <p:cNvPr id="3" name="Content Placeholder 2">
            <a:extLst>
              <a:ext uri="{FF2B5EF4-FFF2-40B4-BE49-F238E27FC236}">
                <a16:creationId xmlns:a16="http://schemas.microsoft.com/office/drawing/2014/main" id="{543EAC0C-3ACD-C647-8B5C-865A0D7BFBF8}"/>
              </a:ext>
            </a:extLst>
          </p:cNvPr>
          <p:cNvSpPr>
            <a:spLocks noGrp="1"/>
          </p:cNvSpPr>
          <p:nvPr>
            <p:ph idx="1"/>
          </p:nvPr>
        </p:nvSpPr>
        <p:spPr>
          <a:xfrm>
            <a:off x="135467" y="1185333"/>
            <a:ext cx="11861800" cy="4820051"/>
          </a:xfrm>
        </p:spPr>
        <p:txBody>
          <a:bodyPr>
            <a:normAutofit lnSpcReduction="10000"/>
          </a:bodyPr>
          <a:lstStyle/>
          <a:p>
            <a:r>
              <a:rPr lang="en-US" dirty="0"/>
              <a:t>What </a:t>
            </a:r>
            <a:r>
              <a:rPr lang="en-US" b="1" dirty="0"/>
              <a:t>hallmark</a:t>
            </a:r>
            <a:r>
              <a:rPr lang="en-US" dirty="0"/>
              <a:t> of cancer will you focus on? </a:t>
            </a:r>
          </a:p>
          <a:p>
            <a:r>
              <a:rPr lang="en-US" dirty="0"/>
              <a:t>Do you want to focus on a </a:t>
            </a:r>
            <a:r>
              <a:rPr lang="en-US" b="1" dirty="0"/>
              <a:t>single cancer type </a:t>
            </a:r>
            <a:r>
              <a:rPr lang="en-US" dirty="0"/>
              <a:t>or look for patterns </a:t>
            </a:r>
            <a:r>
              <a:rPr lang="en-US" b="1" dirty="0"/>
              <a:t>across cancer types</a:t>
            </a:r>
            <a:r>
              <a:rPr lang="en-US" dirty="0"/>
              <a:t>?</a:t>
            </a:r>
          </a:p>
          <a:p>
            <a:r>
              <a:rPr lang="en-US" dirty="0"/>
              <a:t>Start to think about what kind of question you want to ask. Example question “scaffolds”:</a:t>
            </a:r>
          </a:p>
          <a:p>
            <a:pPr lvl="1"/>
            <a:r>
              <a:rPr lang="en-US" dirty="0"/>
              <a:t>Is hallmark X predictive of survival in Y cancer type?</a:t>
            </a:r>
          </a:p>
          <a:p>
            <a:pPr lvl="1"/>
            <a:r>
              <a:rPr lang="en-US" dirty="0"/>
              <a:t>Is hallmark X related to hallmark Y in Z cancer type?</a:t>
            </a:r>
          </a:p>
          <a:p>
            <a:pPr lvl="1"/>
            <a:r>
              <a:rPr lang="en-US" dirty="0"/>
              <a:t>Can different cancer types be distinguished by X hallmark alone?</a:t>
            </a:r>
          </a:p>
          <a:p>
            <a:pPr lvl="1"/>
            <a:r>
              <a:rPr lang="en-US" dirty="0"/>
              <a:t>Are there distinct groups of cancer types with hallmark X expression that respond to treatment in different ways?</a:t>
            </a:r>
          </a:p>
          <a:p>
            <a:pPr lvl="1"/>
            <a:r>
              <a:rPr lang="en-US" dirty="0"/>
              <a:t>Does patient history of X predict expression of hallmark Y in Z cancer?</a:t>
            </a:r>
          </a:p>
          <a:p>
            <a:pPr lvl="1"/>
            <a:r>
              <a:rPr lang="en-US" dirty="0"/>
              <a:t>Does expression of X hallmark predict Y tumor stage or Z treatment response?</a:t>
            </a:r>
          </a:p>
        </p:txBody>
      </p:sp>
      <p:sp>
        <p:nvSpPr>
          <p:cNvPr id="5" name="TextBox 4">
            <a:extLst>
              <a:ext uri="{FF2B5EF4-FFF2-40B4-BE49-F238E27FC236}">
                <a16:creationId xmlns:a16="http://schemas.microsoft.com/office/drawing/2014/main" id="{A4D0945F-D93C-83B4-DF6E-41F222A4287D}"/>
              </a:ext>
            </a:extLst>
          </p:cNvPr>
          <p:cNvSpPr txBox="1"/>
          <p:nvPr/>
        </p:nvSpPr>
        <p:spPr>
          <a:xfrm>
            <a:off x="735705" y="6093736"/>
            <a:ext cx="11456295" cy="646331"/>
          </a:xfrm>
          <a:prstGeom prst="rect">
            <a:avLst/>
          </a:prstGeom>
          <a:noFill/>
        </p:spPr>
        <p:txBody>
          <a:bodyPr wrap="square" rtlCol="0">
            <a:spAutoFit/>
          </a:bodyPr>
          <a:lstStyle/>
          <a:p>
            <a:r>
              <a:rPr lang="en-US" dirty="0">
                <a:solidFill>
                  <a:srgbClr val="FF0000"/>
                </a:solidFill>
              </a:rPr>
              <a:t>Due Friday by midnight:</a:t>
            </a:r>
          </a:p>
          <a:p>
            <a:r>
              <a:rPr lang="en-US" dirty="0">
                <a:solidFill>
                  <a:srgbClr val="FF0000"/>
                </a:solidFill>
              </a:rPr>
              <a:t>First GitHub Check-in with disease background, data background, and first pass at a question/project goal</a:t>
            </a:r>
          </a:p>
        </p:txBody>
      </p:sp>
    </p:spTree>
    <p:extLst>
      <p:ext uri="{BB962C8B-B14F-4D97-AF65-F5344CB8AC3E}">
        <p14:creationId xmlns:p14="http://schemas.microsoft.com/office/powerpoint/2010/main" val="230358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2207</TotalTime>
  <Words>2855</Words>
  <Application>Microsoft Macintosh PowerPoint</Application>
  <PresentationFormat>Widescreen</PresentationFormat>
  <Paragraphs>337</Paragraphs>
  <Slides>26</Slides>
  <Notes>9</Notes>
  <HiddenSlides>5</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-apple-system</vt:lpstr>
      <vt:lpstr>Aptos</vt:lpstr>
      <vt:lpstr>Aptos Display</vt:lpstr>
      <vt:lpstr>Arial</vt:lpstr>
      <vt:lpstr>Calibri</vt:lpstr>
      <vt:lpstr>Helvetica</vt:lpstr>
      <vt:lpstr>1_Office Theme</vt:lpstr>
      <vt:lpstr>Module 4  Lecture 1 Introduction to Cancer</vt:lpstr>
      <vt:lpstr>PowerPoint Presentation</vt:lpstr>
      <vt:lpstr>Learning Objectives for Module 3: Cancer</vt:lpstr>
      <vt:lpstr>Cancer center seminar on Fridays!</vt:lpstr>
      <vt:lpstr>Module 3 – Step-by-Step process for each set of pairs</vt:lpstr>
      <vt:lpstr>The problem of cancer</vt:lpstr>
      <vt:lpstr>Let’s think about what normal cells do</vt:lpstr>
      <vt:lpstr>Core rules of normal cells</vt:lpstr>
      <vt:lpstr>Cancer occurs when a cell breaks multiple rules via mutations. </vt:lpstr>
      <vt:lpstr>What if you were copying the genome?</vt:lpstr>
      <vt:lpstr>Gain-of-function mutations &amp; overactivation of oncogenes</vt:lpstr>
      <vt:lpstr>Inactivating mutations in tumor suppressors</vt:lpstr>
      <vt:lpstr>We only need 4-10 mutations to cause cancer!!  But they need to be in the “right genes”</vt:lpstr>
      <vt:lpstr>Cancer development progresses over years and years  Cells accumulate mutations from the environment + inherited + random errors</vt:lpstr>
      <vt:lpstr>Mutations in oncogenes and tumor suppressors lead to cancer cells with certain “hallmarks”</vt:lpstr>
      <vt:lpstr>Breaking rule #1: grow only when told</vt:lpstr>
      <vt:lpstr>Breaking rule #2: Die when you should </vt:lpstr>
      <vt:lpstr>Breaking rule #3: Replicate a limited number of times</vt:lpstr>
      <vt:lpstr>Breaking rule #4: Stay where you belong</vt:lpstr>
      <vt:lpstr>Breaking rule #5: Maintain cell identity</vt:lpstr>
      <vt:lpstr>Hallmarks that promote breaking all the rules</vt:lpstr>
      <vt:lpstr>Exploring the hallmarks: everything is connected!</vt:lpstr>
      <vt:lpstr>Tumor staging (clinical data)</vt:lpstr>
      <vt:lpstr>Treatment options</vt:lpstr>
      <vt:lpstr>Preview of what’s coming… how do we know which rules are broken in different cancers?</vt:lpstr>
      <vt:lpstr>Deciding on a project goal: choices to make!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3 - Cancer</dc:title>
  <dc:creator>Microsoft Office User</dc:creator>
  <cp:lastModifiedBy>Microsoft Office User</cp:lastModifiedBy>
  <cp:revision>248</cp:revision>
  <dcterms:created xsi:type="dcterms:W3CDTF">2025-10-13T17:07:27Z</dcterms:created>
  <dcterms:modified xsi:type="dcterms:W3CDTF">2026-04-09T00:38:39Z</dcterms:modified>
</cp:coreProperties>
</file>