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384" r:id="rId2"/>
    <p:sldId id="632" r:id="rId3"/>
    <p:sldId id="619" r:id="rId4"/>
    <p:sldId id="624" r:id="rId5"/>
    <p:sldId id="625" r:id="rId6"/>
    <p:sldId id="626" r:id="rId7"/>
    <p:sldId id="631" r:id="rId8"/>
    <p:sldId id="628" r:id="rId9"/>
    <p:sldId id="629" r:id="rId10"/>
    <p:sldId id="630" r:id="rId11"/>
    <p:sldId id="633" r:id="rId12"/>
    <p:sldId id="63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4A96"/>
    <a:srgbClr val="41758E"/>
    <a:srgbClr val="63A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9"/>
    <p:restoredTop sz="85054"/>
  </p:normalViewPr>
  <p:slideViewPr>
    <p:cSldViewPr snapToGrid="0">
      <p:cViewPr varScale="1">
        <p:scale>
          <a:sx n="128" d="100"/>
          <a:sy n="128" d="100"/>
        </p:scale>
        <p:origin x="1256" y="304"/>
      </p:cViewPr>
      <p:guideLst/>
    </p:cSldViewPr>
  </p:slideViewPr>
  <p:outlineViewPr>
    <p:cViewPr>
      <p:scale>
        <a:sx n="33" d="100"/>
        <a:sy n="33" d="100"/>
      </p:scale>
      <p:origin x="0" y="-445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C103-1834-A643-AA44-57D5BC6D3D43}" type="datetimeFigureOut">
              <a:rPr lang="en-US" smtClean="0"/>
              <a:t>3/12/26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75E-F909-B648-8039-B89F8284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1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60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81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A9CEBE-6952-4299-97A7-052260E4DAD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78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92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A9CEBE-6952-4299-97A7-052260E4DAD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50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A9CEBE-6952-4299-97A7-052260E4DAD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96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A9CEBE-6952-4299-97A7-052260E4DAD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63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82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84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B45D-D147-8897-02D4-759D8D54D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BA8F-266A-84AA-AC1F-334D96AB8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37FE-22F6-6828-D950-F4CAAB16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AB8C2-DCA9-C310-26EF-5E139C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2C45B-D047-BEE3-5B58-30B5DE30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1267" cy="10073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D1ADDD9E-3CAF-4403-78ED-FB4378391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3076" r="309" b="9091"/>
          <a:stretch>
            <a:fillRect/>
          </a:stretch>
        </p:blipFill>
        <p:spPr>
          <a:xfrm rot="5400000">
            <a:off x="5592304" y="-5592303"/>
            <a:ext cx="1007393" cy="1219200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017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DEDE-8A62-08A6-421A-F230E8A8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C2E6F-3203-4B11-9337-84418618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8B312-F8F4-6820-F09B-23B2B19F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67FE-C459-E69B-31BC-C6BAF921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4AF5E-9963-9E89-5231-D7416B7C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B265-2A2D-46CF-4193-C3F0372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7CCB5-97F6-0430-5054-0CBB8ADFC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F93DA-6178-6838-921A-D6FB37E7D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EDC8-AEE3-2D61-BDF7-3F9FBA7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A6C1-7C4D-224A-F781-D6386061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335AA-0A6A-5655-BD0B-76402F0C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BE98-5FC8-ABF6-925A-DACA29BB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2CC9-0A17-BD93-955B-03E90EE41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7A5A-7A55-0B58-02EC-58104A14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9CBFE-1C86-D6E9-71AF-1BD10A9E5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69F8D-A082-87A0-7EC9-7D2819492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BEE0-4C4D-C877-79FE-B6508D0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8CB0E7-5FEA-1B52-0402-58167E4A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1C78B-0BB9-87A1-C59B-2322A331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8271-A8C8-3129-3E46-26C9159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A0458-5B61-ADCA-B9A3-073C802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C6B71-3597-1C81-2B7B-A17EBB1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EBB9C-4A53-1E06-76FD-21527EC7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8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FCA75-7D29-BD23-6506-18D0199D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CF04B-7F1E-183F-5294-4209548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F5AC5-2556-5A05-96F6-B3044613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EB17-617E-70DE-1F1A-B83832AC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DBF2-36BA-7D77-00BD-A1AE00DA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70DA-842A-CD48-443B-36245149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62D7-724B-F4B9-B210-AA7935F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2751-9043-E7E0-CBC5-223A47D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4AAF-6F23-BFA2-856C-E12FA3B8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A7D9-8380-8114-6DC1-C535BDC6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300AA-E963-E2B3-7C07-D2952476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8EB7-9C70-CCA9-5BA5-8A83AC22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528F6-A0B8-4E27-A475-8B58732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5D52-E24C-FEB0-5A32-F6FD0F8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4D77-3C67-681E-5B54-183942AA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EB71-4F45-3661-B2ED-C0F3FFA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E3A27-673A-011B-EA5A-AC6124BFF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E9434-86AE-3650-83FF-DACEB6D5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ACC83-B773-978E-6BA7-B6CDF10B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FAA-9FB6-22BE-3381-4038AC21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BD2E5C-C9D4-0063-5D09-7F2469824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3EE0E-386C-A8E6-B251-FF2E3350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07F-DB5D-4072-C4F0-555B05ED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00148-8062-9A9D-6E6A-201194A8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73C5-4418-421C-6EBC-8D7AB287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AC195-AA5B-CA66-10DC-A6213795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5E35-1AD0-6A20-E2AB-6303683D1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66F20-957A-0996-3D32-069DB868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E468B-E7DB-1244-8914-F7B7F6133B99}" type="datetimeFigureOut">
              <a:rPr lang="en-US" smtClean="0"/>
              <a:t>3/12/26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10B0D-B4A5-1039-287D-28F3BE1B8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B42-044A-869C-D3BB-A7797A3F5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scipy.org/doc/scipy/reference/generated/scipy.integrate.solve_ivp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1A8E1854-276F-9DFB-AB93-FCAFE794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29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6B336-B8B3-CEA6-0B4E-374B9C705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5037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Module 4 </a:t>
            </a:r>
            <a:br>
              <a:rPr lang="en-US" sz="4800" dirty="0"/>
            </a:br>
            <a:r>
              <a:rPr lang="en-US" sz="2400" dirty="0"/>
              <a:t>Lecture 5</a:t>
            </a:r>
            <a:br>
              <a:rPr lang="en-US" sz="4800" dirty="0"/>
            </a:br>
            <a:r>
              <a:rPr lang="en-US" sz="4800" dirty="0"/>
              <a:t>More accurate numerical solvers for ODEs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B4456-8C04-FCD9-5636-5C60A9DDD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Sarah Groves, Ph.D.</a:t>
            </a:r>
          </a:p>
          <a:p>
            <a:pPr algn="l"/>
            <a:r>
              <a:rPr lang="en-US" sz="2000"/>
              <a:t>Shayn Peirce-Cottler, </a:t>
            </a:r>
            <a:r>
              <a:rPr lang="en-US" sz="2000" dirty="0"/>
              <a:t>Ph.D.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9E6B7E-D08F-2A99-F462-48160AD6C4DF}"/>
              </a:ext>
            </a:extLst>
          </p:cNvPr>
          <p:cNvSpPr/>
          <p:nvPr/>
        </p:nvSpPr>
        <p:spPr>
          <a:xfrm>
            <a:off x="433953" y="573437"/>
            <a:ext cx="821410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DC94-2387-2E01-77ED-D28D25200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have numerical error?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C0E9E-FDEA-8451-B8A7-A9B78CE49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3360788"/>
          </a:xfrm>
        </p:spPr>
        <p:txBody>
          <a:bodyPr/>
          <a:lstStyle/>
          <a:p>
            <a:r>
              <a:rPr lang="en-US" dirty="0"/>
              <a:t>When we can’t solve an ODE analytically, we must approximate a solution numerically </a:t>
            </a:r>
          </a:p>
          <a:p>
            <a:r>
              <a:rPr lang="en-US" dirty="0"/>
              <a:t>We can think back to calculus of how to approximate a function: Taylor series!</a:t>
            </a:r>
          </a:p>
          <a:p>
            <a:r>
              <a:rPr lang="en-US" dirty="0"/>
              <a:t>F(x) is </a:t>
            </a:r>
            <a:r>
              <a:rPr lang="en-US" b="1" dirty="0"/>
              <a:t>equal to</a:t>
            </a:r>
            <a:r>
              <a:rPr lang="en-US" dirty="0"/>
              <a:t> an </a:t>
            </a:r>
            <a:r>
              <a:rPr lang="en-US" b="1" dirty="0"/>
              <a:t>infinite sum </a:t>
            </a:r>
            <a:r>
              <a:rPr lang="en-US" dirty="0"/>
              <a:t>of terms including the </a:t>
            </a:r>
            <a:r>
              <a:rPr lang="en-US" b="1" dirty="0"/>
              <a:t>derivatives</a:t>
            </a:r>
            <a:r>
              <a:rPr lang="en-US" dirty="0"/>
              <a:t> of the function: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A2CAF6-FC13-266A-2733-183441138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644" y="3819260"/>
            <a:ext cx="6731000" cy="8128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1166F-6321-9A81-5B55-A154102600CE}"/>
              </a:ext>
            </a:extLst>
          </p:cNvPr>
          <p:cNvCxnSpPr/>
          <p:nvPr/>
        </p:nvCxnSpPr>
        <p:spPr>
          <a:xfrm flipV="1">
            <a:off x="5200269" y="4025635"/>
            <a:ext cx="4181475" cy="3714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D80270B-76C4-1835-E4C7-558AE1F11E2C}"/>
                  </a:ext>
                </a:extLst>
              </p:cNvPr>
              <p:cNvSpPr txBox="1"/>
              <p:nvPr/>
            </p:nvSpPr>
            <p:spPr>
              <a:xfrm>
                <a:off x="3805044" y="5395668"/>
                <a:ext cx="21913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D80270B-76C4-1835-E4C7-558AE1F11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044" y="5395668"/>
                <a:ext cx="2191369" cy="276999"/>
              </a:xfrm>
              <a:prstGeom prst="rect">
                <a:avLst/>
              </a:prstGeom>
              <a:blipFill>
                <a:blip r:embed="rId4"/>
                <a:stretch>
                  <a:fillRect l="-2299" t="-8696" r="-3448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18C6E04-1673-63EB-9D6B-4D444815398D}"/>
              </a:ext>
            </a:extLst>
          </p:cNvPr>
          <p:cNvSpPr txBox="1"/>
          <p:nvPr/>
        </p:nvSpPr>
        <p:spPr>
          <a:xfrm>
            <a:off x="3727129" y="4670530"/>
            <a:ext cx="1952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Interval (h=x</a:t>
            </a:r>
            <a:r>
              <a:rPr lang="en-US" baseline="-25000" dirty="0"/>
              <a:t>i+1</a:t>
            </a:r>
            <a:r>
              <a:rPr lang="en-US" dirty="0"/>
              <a:t>-x</a:t>
            </a:r>
            <a:r>
              <a:rPr lang="en-US" baseline="-25000" dirty="0"/>
              <a:t>i</a:t>
            </a:r>
            <a:r>
              <a:rPr lang="en-US" dirty="0"/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CF2252B-7E5B-25C6-DF99-072901E8AC7F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4626864" y="4397110"/>
            <a:ext cx="76622" cy="2734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E7BA7F-357A-376A-5138-AC9647B5ACF3}"/>
                  </a:ext>
                </a:extLst>
              </p:cNvPr>
              <p:cNvSpPr txBox="1"/>
              <p:nvPr/>
            </p:nvSpPr>
            <p:spPr>
              <a:xfrm>
                <a:off x="2277754" y="4059963"/>
                <a:ext cx="9237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BE7BA7F-357A-376A-5138-AC9647B5A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754" y="4059963"/>
                <a:ext cx="923779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9CF360-9762-BBA9-56FE-3D0B69AB434A}"/>
                  </a:ext>
                </a:extLst>
              </p:cNvPr>
              <p:cNvSpPr txBox="1"/>
              <p:nvPr/>
            </p:nvSpPr>
            <p:spPr>
              <a:xfrm>
                <a:off x="3550218" y="3551255"/>
                <a:ext cx="11888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9CF360-9762-BBA9-56FE-3D0B69AB4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218" y="3551255"/>
                <a:ext cx="1188852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6847EC-46C4-3B75-5EFA-CD8CC2E3D48F}"/>
                  </a:ext>
                </a:extLst>
              </p:cNvPr>
              <p:cNvSpPr txBox="1"/>
              <p:nvPr/>
            </p:nvSpPr>
            <p:spPr>
              <a:xfrm>
                <a:off x="2037143" y="3557527"/>
                <a:ext cx="14050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6847EC-46C4-3B75-5EFA-CD8CC2E3D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143" y="3557527"/>
                <a:ext cx="1405000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71A834A-E357-9AF4-23A3-BE57525F6707}"/>
              </a:ext>
            </a:extLst>
          </p:cNvPr>
          <p:cNvSpPr txBox="1"/>
          <p:nvPr/>
        </p:nvSpPr>
        <p:spPr>
          <a:xfrm>
            <a:off x="214944" y="5803470"/>
            <a:ext cx="10748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Better approximating higher order terms = lower (truncation) error from numerical method</a:t>
            </a:r>
          </a:p>
        </p:txBody>
      </p:sp>
    </p:spTree>
    <p:extLst>
      <p:ext uri="{BB962C8B-B14F-4D97-AF65-F5344CB8AC3E}">
        <p14:creationId xmlns:p14="http://schemas.microsoft.com/office/powerpoint/2010/main" val="221400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2" grpId="0"/>
      <p:bldP spid="14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655F-3691-45CA-1ABE-2F6649A1D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855DB-CF77-B79B-4146-75011B381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error associated with our predictions?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49FEE1-8C93-3A99-1A36-72AB7352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33" y="2210192"/>
            <a:ext cx="4571999" cy="4144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1AC706-B11C-3DCB-D3BE-02BD4108E5FB}"/>
              </a:ext>
            </a:extLst>
          </p:cNvPr>
          <p:cNvSpPr txBox="1"/>
          <p:nvPr/>
        </p:nvSpPr>
        <p:spPr>
          <a:xfrm>
            <a:off x="5030661" y="2560649"/>
            <a:ext cx="625744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Euler’s Method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Approximate solution </a:t>
            </a:r>
            <a:r>
              <a:rPr lang="en-US" sz="2800" b="1" dirty="0">
                <a:solidFill>
                  <a:schemeClr val="accent2"/>
                </a:solidFill>
              </a:rPr>
              <a:t>using slope at current location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Error depends on step size, and we decrease error with smaller step size</a:t>
            </a:r>
          </a:p>
        </p:txBody>
      </p:sp>
    </p:spTree>
    <p:extLst>
      <p:ext uri="{BB962C8B-B14F-4D97-AF65-F5344CB8AC3E}">
        <p14:creationId xmlns:p14="http://schemas.microsoft.com/office/powerpoint/2010/main" val="97980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79DC1-487A-3811-78CD-DFBD815A1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1533F97-0011-3E9E-52E6-C7BF9D22CFF6}"/>
              </a:ext>
            </a:extLst>
          </p:cNvPr>
          <p:cNvSpPr txBox="1">
            <a:spLocks/>
          </p:cNvSpPr>
          <p:nvPr/>
        </p:nvSpPr>
        <p:spPr>
          <a:xfrm>
            <a:off x="57788" y="17326"/>
            <a:ext cx="11296012" cy="1082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Choosing step size and comparing error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789C5BCE-C379-B4D6-7D52-9389BDD0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8388" y="5811838"/>
            <a:ext cx="2743200" cy="365125"/>
          </a:xfrm>
        </p:spPr>
        <p:txBody>
          <a:bodyPr/>
          <a:lstStyle/>
          <a:p>
            <a:fld id="{0E444EA6-CD79-4FE2-886B-CF7D1366C000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D1EBFB-EAC7-5EEA-9DEB-DEBCC8A2E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8" y="1514020"/>
            <a:ext cx="6311900" cy="4662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879C58-A7D0-84E1-0376-265BDE451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449" y="1436895"/>
            <a:ext cx="5813846" cy="46629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7768F3-6F72-4063-A461-731CB3970055}"/>
                  </a:ext>
                </a:extLst>
              </p:cNvPr>
              <p:cNvSpPr txBox="1"/>
              <p:nvPr/>
            </p:nvSpPr>
            <p:spPr>
              <a:xfrm>
                <a:off x="3681845" y="3144273"/>
                <a:ext cx="1291444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7768F3-6F72-4063-A461-731CB3970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845" y="3144273"/>
                <a:ext cx="1291444" cy="701218"/>
              </a:xfrm>
              <a:prstGeom prst="rect">
                <a:avLst/>
              </a:prstGeom>
              <a:blipFill>
                <a:blip r:embed="rId4"/>
                <a:stretch>
                  <a:fillRect l="-6796" t="-5357" r="-97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1BFC778E-132B-2F01-DB2C-793C165DEE6E}"/>
              </a:ext>
            </a:extLst>
          </p:cNvPr>
          <p:cNvSpPr txBox="1"/>
          <p:nvPr/>
        </p:nvSpPr>
        <p:spPr>
          <a:xfrm>
            <a:off x="1085901" y="6176962"/>
            <a:ext cx="10020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Why are the predictions for y</a:t>
            </a:r>
            <a:r>
              <a:rPr lang="en-US" sz="2800" baseline="-25000" dirty="0"/>
              <a:t>i+1</a:t>
            </a:r>
            <a:r>
              <a:rPr lang="en-US" sz="2800" dirty="0"/>
              <a:t> underestimating the true value?</a:t>
            </a:r>
          </a:p>
        </p:txBody>
      </p:sp>
    </p:spTree>
    <p:extLst>
      <p:ext uri="{BB962C8B-B14F-4D97-AF65-F5344CB8AC3E}">
        <p14:creationId xmlns:p14="http://schemas.microsoft.com/office/powerpoint/2010/main" val="291426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9865A92-8C5C-6449-7355-CC4090C30072}"/>
              </a:ext>
            </a:extLst>
          </p:cNvPr>
          <p:cNvSpPr txBox="1">
            <a:spLocks/>
          </p:cNvSpPr>
          <p:nvPr/>
        </p:nvSpPr>
        <p:spPr>
          <a:xfrm>
            <a:off x="135467" y="-2829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We can get a better estimate by approximating the slope differently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CA86BF6-9EC4-44CD-56F0-51BD6150C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</p:spPr>
        <p:txBody>
          <a:bodyPr/>
          <a:lstStyle/>
          <a:p>
            <a:fld id="{0E444EA6-CD79-4FE2-886B-CF7D1366C000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13C6AF5-3A64-174B-A83E-3523705E5D91}"/>
                  </a:ext>
                </a:extLst>
              </p:cNvPr>
              <p:cNvSpPr txBox="1"/>
              <p:nvPr/>
            </p:nvSpPr>
            <p:spPr>
              <a:xfrm>
                <a:off x="1206276" y="2291047"/>
                <a:ext cx="4963885" cy="2993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ODE Form: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2800" b="0" dirty="0"/>
              </a:p>
              <a:p>
                <a:endParaRPr lang="en-US" sz="2800" dirty="0">
                  <a:latin typeface="Roboto Thin" panose="02000000000000000000" pitchFamily="2" charset="0"/>
                  <a:ea typeface="Roboto Thin" panose="02000000000000000000" pitchFamily="2" charset="0"/>
                  <a:cs typeface="Roboto Thin" panose="02000000000000000000" pitchFamily="2" charset="0"/>
                </a:endParaRPr>
              </a:p>
              <a:p>
                <a:r>
                  <a:rPr lang="en-US" sz="28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General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h</m:t>
                      </m:r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m:rPr>
                          <m:aln/>
                        </m:rP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/>
              </a:p>
              <a:p>
                <a:endParaRPr lang="en-US" sz="2800" b="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13C6AF5-3A64-174B-A83E-3523705E5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276" y="2291047"/>
                <a:ext cx="4963885" cy="2993192"/>
              </a:xfrm>
              <a:prstGeom prst="rect">
                <a:avLst/>
              </a:prstGeom>
              <a:blipFill>
                <a:blip r:embed="rId3"/>
                <a:stretch>
                  <a:fillRect l="-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4B5A004-98D1-A7F7-7197-35FCA01E6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0161" y="1647385"/>
            <a:ext cx="4823294" cy="356322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4468D0-09DF-9FEF-91F7-F970DD0D28B4}"/>
              </a:ext>
            </a:extLst>
          </p:cNvPr>
          <p:cNvCxnSpPr>
            <a:cxnSpLocks/>
          </p:cNvCxnSpPr>
          <p:nvPr/>
        </p:nvCxnSpPr>
        <p:spPr>
          <a:xfrm flipV="1">
            <a:off x="6828188" y="1904204"/>
            <a:ext cx="3761573" cy="28194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717DD72-8636-3552-124A-F76EB59F2BE9}"/>
              </a:ext>
            </a:extLst>
          </p:cNvPr>
          <p:cNvSpPr txBox="1"/>
          <p:nvPr/>
        </p:nvSpPr>
        <p:spPr>
          <a:xfrm>
            <a:off x="6932161" y="2742404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Want to approximate this slope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C00D1B-070B-4891-6170-A96E9A2F6F00}"/>
              </a:ext>
            </a:extLst>
          </p:cNvPr>
          <p:cNvSpPr txBox="1"/>
          <p:nvPr/>
        </p:nvSpPr>
        <p:spPr>
          <a:xfrm>
            <a:off x="5122502" y="5143071"/>
            <a:ext cx="47916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 we usually only know (</a:t>
            </a:r>
            <a:r>
              <a:rPr lang="en-US" dirty="0" err="1"/>
              <a:t>x</a:t>
            </a:r>
            <a:r>
              <a:rPr lang="en-US" baseline="-25000" dirty="0" err="1"/>
              <a:t>i</a:t>
            </a:r>
            <a:r>
              <a:rPr lang="en-US" dirty="0" err="1"/>
              <a:t>,y</a:t>
            </a:r>
            <a:r>
              <a:rPr lang="en-US" baseline="-25000" dirty="0" err="1"/>
              <a:t>i</a:t>
            </a:r>
            <a:r>
              <a:rPr lang="en-US" dirty="0"/>
              <a:t>) and x</a:t>
            </a:r>
            <a:r>
              <a:rPr lang="en-US" baseline="-25000" dirty="0"/>
              <a:t>i+1</a:t>
            </a:r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endParaRPr lang="en-US" baseline="-25000" dirty="0"/>
          </a:p>
          <a:p>
            <a:r>
              <a:rPr lang="en-US" dirty="0"/>
              <a:t>If we knew y</a:t>
            </a:r>
            <a:r>
              <a:rPr lang="en-US" baseline="-25000" dirty="0"/>
              <a:t>i+1</a:t>
            </a:r>
            <a:r>
              <a:rPr lang="en-US" dirty="0"/>
              <a:t>, the problem would be solved!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C86BFCB-7340-E7C0-9BB1-83370C3D2E76}"/>
                  </a:ext>
                </a:extLst>
              </p:cNvPr>
              <p:cNvSpPr txBox="1"/>
              <p:nvPr/>
            </p:nvSpPr>
            <p:spPr>
              <a:xfrm>
                <a:off x="6507434" y="5630081"/>
                <a:ext cx="1883272" cy="694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C86BFCB-7340-E7C0-9BB1-83370C3D2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434" y="5630081"/>
                <a:ext cx="1883272" cy="694806"/>
              </a:xfrm>
              <a:prstGeom prst="rect">
                <a:avLst/>
              </a:prstGeom>
              <a:blipFill>
                <a:blip r:embed="rId5"/>
                <a:stretch>
                  <a:fillRect l="-1342" r="-671"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028501-B6B3-DF52-8D05-97DFEF83BA85}"/>
                  </a:ext>
                </a:extLst>
              </p:cNvPr>
              <p:cNvSpPr txBox="1"/>
              <p:nvPr/>
            </p:nvSpPr>
            <p:spPr>
              <a:xfrm>
                <a:off x="530281" y="4777155"/>
                <a:ext cx="25536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Let’s use a different function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sz="2400" b="1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028501-B6B3-DF52-8D05-97DFEF83B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81" y="4777155"/>
                <a:ext cx="2553650" cy="1200329"/>
              </a:xfrm>
              <a:prstGeom prst="rect">
                <a:avLst/>
              </a:prstGeom>
              <a:blipFill>
                <a:blip r:embed="rId6"/>
                <a:stretch>
                  <a:fillRect l="-3465" t="-4211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F364B05-BAC6-FA78-B1C2-B04656A9D1E1}"/>
              </a:ext>
            </a:extLst>
          </p:cNvPr>
          <p:cNvSpPr txBox="1"/>
          <p:nvPr/>
        </p:nvSpPr>
        <p:spPr>
          <a:xfrm>
            <a:off x="9914198" y="5340857"/>
            <a:ext cx="15905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this case,</a:t>
            </a:r>
          </a:p>
          <a:p>
            <a:r>
              <a:rPr lang="en-US" dirty="0"/>
              <a:t>S</a:t>
            </a:r>
            <a:r>
              <a:rPr lang="en-US" baseline="-25000" dirty="0"/>
              <a:t>i</a:t>
            </a:r>
            <a:r>
              <a:rPr lang="en-US" dirty="0"/>
              <a:t> is too small</a:t>
            </a:r>
          </a:p>
          <a:p>
            <a:r>
              <a:rPr lang="en-US" dirty="0"/>
              <a:t>S</a:t>
            </a:r>
            <a:r>
              <a:rPr lang="en-US" baseline="-25000" dirty="0"/>
              <a:t>i+1</a:t>
            </a:r>
            <a:r>
              <a:rPr lang="en-US" dirty="0"/>
              <a:t> is too big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2F35705-EEF8-47E4-D146-0B67FD55071D}"/>
              </a:ext>
            </a:extLst>
          </p:cNvPr>
          <p:cNvCxnSpPr/>
          <p:nvPr/>
        </p:nvCxnSpPr>
        <p:spPr>
          <a:xfrm>
            <a:off x="8581808" y="3428999"/>
            <a:ext cx="638392" cy="838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7B4D5F3-41FD-4E50-793E-98B75BB31CFF}"/>
              </a:ext>
            </a:extLst>
          </p:cNvPr>
          <p:cNvCxnSpPr>
            <a:cxnSpLocks/>
          </p:cNvCxnSpPr>
          <p:nvPr/>
        </p:nvCxnSpPr>
        <p:spPr>
          <a:xfrm flipV="1">
            <a:off x="7449070" y="2783276"/>
            <a:ext cx="3761573" cy="28194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4455EB-4272-DA68-253F-9E414CAA4E9C}"/>
              </a:ext>
            </a:extLst>
          </p:cNvPr>
          <p:cNvCxnSpPr>
            <a:cxnSpLocks/>
          </p:cNvCxnSpPr>
          <p:nvPr/>
        </p:nvCxnSpPr>
        <p:spPr>
          <a:xfrm flipV="1">
            <a:off x="1371600" y="4572000"/>
            <a:ext cx="152400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01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1F75A-61BB-67DB-7EDC-117E23B37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Midpoint Method (2</a:t>
            </a:r>
            <a:r>
              <a:rPr lang="en-US" baseline="30000" dirty="0"/>
              <a:t>nd</a:t>
            </a:r>
            <a:r>
              <a:rPr lang="en-US" dirty="0"/>
              <a:t> order Runge </a:t>
            </a:r>
            <a:r>
              <a:rPr lang="en-US" dirty="0" err="1"/>
              <a:t>Kutta</a:t>
            </a:r>
            <a:r>
              <a:rPr lang="en-US" dirty="0"/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A49346-EDDF-60A3-6238-A0E100DE5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4EA6-CD79-4FE2-886B-CF7D1366C000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22586A-2DF9-A48C-CF63-771AB1F4C29E}"/>
                  </a:ext>
                </a:extLst>
              </p:cNvPr>
              <p:cNvSpPr txBox="1"/>
              <p:nvPr/>
            </p:nvSpPr>
            <p:spPr>
              <a:xfrm>
                <a:off x="990600" y="1755566"/>
                <a:ext cx="6219701" cy="4827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ODE Form: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2800" b="0" dirty="0"/>
              </a:p>
              <a:p>
                <a:endParaRPr lang="en-US" sz="2800" dirty="0">
                  <a:latin typeface="Roboto Thin" panose="02000000000000000000" pitchFamily="2" charset="0"/>
                  <a:ea typeface="Roboto Thin" panose="02000000000000000000" pitchFamily="2" charset="0"/>
                  <a:cs typeface="Roboto Thin" panose="02000000000000000000" pitchFamily="2" charset="0"/>
                </a:endParaRPr>
              </a:p>
              <a:p>
                <a:r>
                  <a:rPr lang="en-US" sz="28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General Form: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𝜙</m:t>
                    </m:r>
                    <m:r>
                      <m:rPr>
                        <m:aln/>
                      </m:rP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+1/2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+1/2</m:t>
                            </m:r>
                          </m:sub>
                        </m:sSub>
                      </m:e>
                    </m:d>
                  </m:oMath>
                </a14:m>
                <a:endParaRPr lang="en-US" sz="2800" i="1" dirty="0">
                  <a:latin typeface="Cambria Math" panose="02040503050406030204" pitchFamily="18" charset="0"/>
                </a:endParaRPr>
              </a:p>
              <a:p>
                <a:endParaRPr lang="en-US" sz="2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+1/2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</a:endParaRPr>
              </a:p>
              <a:p>
                <a:endParaRPr lang="en-US" sz="2800" i="1" dirty="0">
                  <a:latin typeface="Cambria Math" panose="02040503050406030204" pitchFamily="18" charset="0"/>
                </a:endParaRPr>
              </a:p>
              <a:p>
                <a:pPr algn="ctr"/>
                <a:r>
                  <a:rPr lang="en-US" sz="2800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m:rPr>
                        <m:aln/>
                      </m:rP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+1/2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br>
                  <a:rPr lang="en-US" sz="2800" i="1" dirty="0">
                    <a:latin typeface="Cambria Math" panose="02040503050406030204" pitchFamily="18" charset="0"/>
                  </a:rPr>
                </a:br>
                <a:endParaRPr lang="en-US" sz="2800" dirty="0"/>
              </a:p>
              <a:p>
                <a:endParaRPr lang="en-US" sz="2800" b="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C22586A-2DF9-A48C-CF63-771AB1F4C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755566"/>
                <a:ext cx="6219701" cy="4827796"/>
              </a:xfrm>
              <a:prstGeom prst="rect">
                <a:avLst/>
              </a:prstGeom>
              <a:blipFill>
                <a:blip r:embed="rId3"/>
                <a:stretch>
                  <a:fillRect l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4BCF37F-CD1F-EA8B-8177-18ADC429C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099" y="1557338"/>
            <a:ext cx="4042011" cy="530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9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9B2C0-DB6D-5B45-0E7B-ECF17C486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Recap: Euler’s method (RK1) and Midpoint method (RK2)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CFB2E-D057-975E-C8F3-0F07F9B8D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5093758" cy="4991630"/>
          </a:xfrm>
        </p:spPr>
        <p:txBody>
          <a:bodyPr/>
          <a:lstStyle/>
          <a:p>
            <a:r>
              <a:rPr lang="en-US" sz="2800" b="1" dirty="0"/>
              <a:t>Euler’s Method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Approximate solution </a:t>
            </a:r>
            <a:r>
              <a:rPr lang="en-US" sz="2800" b="1" dirty="0">
                <a:solidFill>
                  <a:schemeClr val="accent2"/>
                </a:solidFill>
              </a:rPr>
              <a:t>using slope at current location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Error depends on step size</a:t>
            </a:r>
          </a:p>
          <a:p>
            <a:pPr marL="914400" lvl="1" indent="-457200">
              <a:buFontTx/>
              <a:buChar char="-"/>
            </a:pPr>
            <a:r>
              <a:rPr lang="en-US" dirty="0"/>
              <a:t>Throws out Taylor series terms higher than 1</a:t>
            </a:r>
            <a:r>
              <a:rPr lang="en-US" baseline="30000" dirty="0"/>
              <a:t>st</a:t>
            </a:r>
            <a:r>
              <a:rPr lang="en-US" dirty="0"/>
              <a:t> order</a:t>
            </a:r>
          </a:p>
          <a:p>
            <a:pPr marL="914400" lvl="1" indent="-457200">
              <a:buFontTx/>
              <a:buChar char="-"/>
            </a:pPr>
            <a:r>
              <a:rPr lang="en-US" dirty="0"/>
              <a:t>Decrease step size by 2 </a:t>
            </a:r>
            <a:r>
              <a:rPr lang="en-US" dirty="0">
                <a:sym typeface="Wingdings" pitchFamily="2" charset="2"/>
              </a:rPr>
              <a:t> decrease error by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AEABF6-9B32-BA9F-14AB-AB3AD17174B6}"/>
                  </a:ext>
                </a:extLst>
              </p:cNvPr>
              <p:cNvSpPr txBox="1"/>
              <p:nvPr/>
            </p:nvSpPr>
            <p:spPr>
              <a:xfrm>
                <a:off x="730025" y="4951188"/>
                <a:ext cx="4963885" cy="2074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ODE Form: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2000" b="0" dirty="0"/>
              </a:p>
              <a:p>
                <a:endParaRPr lang="en-US" sz="2000" dirty="0">
                  <a:latin typeface="Roboto Thin" panose="02000000000000000000" pitchFamily="2" charset="0"/>
                  <a:ea typeface="Roboto Thin" panose="02000000000000000000" pitchFamily="2" charset="0"/>
                  <a:cs typeface="Roboto Thin" panose="02000000000000000000" pitchFamily="2" charset="0"/>
                </a:endParaRPr>
              </a:p>
              <a:p>
                <a:r>
                  <a:rPr lang="en-US" sz="20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General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h</m:t>
                      </m:r>
                    </m:oMath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m:rPr>
                          <m:aln/>
                        </m:rP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/>
              </a:p>
              <a:p>
                <a:endParaRPr lang="en-US" sz="2000" b="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AEABF6-9B32-BA9F-14AB-AB3AD1717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025" y="4951188"/>
                <a:ext cx="4963885" cy="2074542"/>
              </a:xfrm>
              <a:prstGeom prst="rect">
                <a:avLst/>
              </a:prstGeom>
              <a:blipFill>
                <a:blip r:embed="rId3"/>
                <a:stretch>
                  <a:fillRect l="-1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A25A7F2-CE19-5AB6-F10B-745AFC018202}"/>
              </a:ext>
            </a:extLst>
          </p:cNvPr>
          <p:cNvSpPr txBox="1">
            <a:spLocks/>
          </p:cNvSpPr>
          <p:nvPr/>
        </p:nvSpPr>
        <p:spPr>
          <a:xfrm>
            <a:off x="5693910" y="1185333"/>
            <a:ext cx="5755139" cy="4991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Midpoint Method</a:t>
            </a:r>
          </a:p>
          <a:p>
            <a:pPr marL="457200" indent="-457200">
              <a:buFontTx/>
              <a:buChar char="-"/>
            </a:pPr>
            <a:r>
              <a:rPr lang="en-US" dirty="0"/>
              <a:t>Approximate solution </a:t>
            </a:r>
            <a:r>
              <a:rPr lang="en-US" b="1" dirty="0">
                <a:solidFill>
                  <a:schemeClr val="accent2"/>
                </a:solidFill>
              </a:rPr>
              <a:t>using slope at current location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2"/>
                </a:solidFill>
              </a:rPr>
              <a:t> approximate slope at midpoint of h interval</a:t>
            </a:r>
          </a:p>
          <a:p>
            <a:pPr marL="457200" indent="-457200">
              <a:buFontTx/>
              <a:buChar char="-"/>
            </a:pPr>
            <a:r>
              <a:rPr lang="en-US" dirty="0"/>
              <a:t>Decrease step size by 2 </a:t>
            </a:r>
            <a:r>
              <a:rPr lang="en-US" dirty="0">
                <a:sym typeface="Wingdings" pitchFamily="2" charset="2"/>
              </a:rPr>
              <a:t> decrease error by 4!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676932-1F44-0BD0-3DA6-B5B17FAE5AF4}"/>
                  </a:ext>
                </a:extLst>
              </p:cNvPr>
              <p:cNvSpPr txBox="1"/>
              <p:nvPr/>
            </p:nvSpPr>
            <p:spPr>
              <a:xfrm>
                <a:off x="6288468" y="4241545"/>
                <a:ext cx="6219701" cy="31365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ODE Form: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>
                  <a:latin typeface="Roboto Thin" panose="02000000000000000000" pitchFamily="2" charset="0"/>
                  <a:ea typeface="Roboto Thin" panose="02000000000000000000" pitchFamily="2" charset="0"/>
                  <a:cs typeface="Roboto Thin" panose="02000000000000000000" pitchFamily="2" charset="0"/>
                </a:endParaRPr>
              </a:p>
              <a:p>
                <a:r>
                  <a:rPr lang="en-US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General Form: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m:rPr>
                        <m:aln/>
                      </m:rP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+1/2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+1/2</m:t>
                            </m:r>
                          </m:sub>
                        </m:sSub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+1/2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 algn="ctr"/>
                <a:r>
                  <a:rPr lang="en-US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m:rPr>
                        <m:aln/>
                      </m:rP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+1/2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br>
                  <a:rPr lang="en-US" i="1" dirty="0">
                    <a:latin typeface="Cambria Math" panose="02040503050406030204" pitchFamily="18" charset="0"/>
                  </a:rPr>
                </a:br>
                <a:endParaRPr lang="en-US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676932-1F44-0BD0-3DA6-B5B17FAE5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468" y="4241545"/>
                <a:ext cx="6219701" cy="3136564"/>
              </a:xfrm>
              <a:prstGeom prst="rect">
                <a:avLst/>
              </a:prstGeom>
              <a:blipFill>
                <a:blip r:embed="rId4"/>
                <a:stretch>
                  <a:fillRect l="-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925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uiExpand="1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69A0A-75C5-1BD2-86FC-D2EC701F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Runge </a:t>
            </a:r>
            <a:r>
              <a:rPr lang="en-US" dirty="0" err="1"/>
              <a:t>Kutta</a:t>
            </a:r>
            <a:r>
              <a:rPr lang="en-US" dirty="0"/>
              <a:t> Methods: generalized form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A2935D-F88A-D2A0-482F-A8B4553D5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44800"/>
            <a:ext cx="3238500" cy="584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7BFEB1-0B09-2043-C9F1-D6706259C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217" y="3327401"/>
            <a:ext cx="6870700" cy="2489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27A725-7E68-377E-70B2-AC73DBB1BDE6}"/>
              </a:ext>
            </a:extLst>
          </p:cNvPr>
          <p:cNvSpPr txBox="1"/>
          <p:nvPr/>
        </p:nvSpPr>
        <p:spPr>
          <a:xfrm>
            <a:off x="6848300" y="1701106"/>
            <a:ext cx="39324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= 1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Euler’s method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itchFamily="2" charset="2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n = 2 with a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=1  Midpoint method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D1D0E8-2E55-151F-2106-9B7F0BF15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287" y="2714069"/>
            <a:ext cx="4000500" cy="2616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9F2193-694C-82A0-8999-A8AB284C5763}"/>
                  </a:ext>
                </a:extLst>
              </p:cNvPr>
              <p:cNvSpPr txBox="1"/>
              <p:nvPr/>
            </p:nvSpPr>
            <p:spPr>
              <a:xfrm>
                <a:off x="506479" y="1583733"/>
                <a:ext cx="483722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9F2193-694C-82A0-8999-A8AB284C57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79" y="1583733"/>
                <a:ext cx="4837222" cy="553998"/>
              </a:xfrm>
              <a:prstGeom prst="rect">
                <a:avLst/>
              </a:prstGeom>
              <a:blipFill>
                <a:blip r:embed="rId6"/>
                <a:stretch>
                  <a:fillRect l="-1832" r="-1832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04217B1-CB32-14ED-EA4A-0B30B493C251}"/>
              </a:ext>
            </a:extLst>
          </p:cNvPr>
          <p:cNvSpPr txBox="1"/>
          <p:nvPr/>
        </p:nvSpPr>
        <p:spPr>
          <a:xfrm>
            <a:off x="4256277" y="2967335"/>
            <a:ext cx="2524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= weight</a:t>
            </a:r>
          </a:p>
          <a:p>
            <a:r>
              <a:rPr lang="en-US" dirty="0"/>
              <a:t>k = derivative evaluated at some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F15795B-3F4C-5513-E2C5-3F7BC241678F}"/>
                  </a:ext>
                </a:extLst>
              </p:cNvPr>
              <p:cNvSpPr txBox="1"/>
              <p:nvPr/>
            </p:nvSpPr>
            <p:spPr>
              <a:xfrm>
                <a:off x="7285482" y="1562606"/>
                <a:ext cx="624992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h</m:t>
                      </m:r>
                    </m:oMath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m:rPr>
                          <m:aln/>
                        </m:rP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F15795B-3F4C-5513-E2C5-3F7BC2416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482" y="1562606"/>
                <a:ext cx="6249924" cy="646331"/>
              </a:xfrm>
              <a:prstGeom prst="rect">
                <a:avLst/>
              </a:prstGeom>
              <a:blipFill>
                <a:blip r:embed="rId7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64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3A731-94B0-B783-D43C-DB1C1BFA1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order Runge </a:t>
            </a:r>
            <a:r>
              <a:rPr lang="en-US" dirty="0" err="1"/>
              <a:t>Kutta</a:t>
            </a:r>
            <a:r>
              <a:rPr lang="en-US" dirty="0"/>
              <a:t> Method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170FF-F78C-8DAD-0D31-0BE557A8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4EA6-CD79-4FE2-886B-CF7D1366C000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CF9AF-3173-E486-22F2-EE8F0A0E46DE}"/>
              </a:ext>
            </a:extLst>
          </p:cNvPr>
          <p:cNvSpPr txBox="1"/>
          <p:nvPr/>
        </p:nvSpPr>
        <p:spPr>
          <a:xfrm>
            <a:off x="186852" y="1341951"/>
            <a:ext cx="54092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ea typeface="Cambria Math" panose="02040503050406030204" pitchFamily="18" charset="0"/>
              </a:rPr>
              <a:t>Most popular method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ea typeface="Cambria Math" panose="02040503050406030204" pitchFamily="18" charset="0"/>
              </a:rPr>
              <a:t>Infinite number of versions, but the most common is the </a:t>
            </a:r>
            <a:r>
              <a:rPr lang="en-US" sz="2800" b="1" dirty="0">
                <a:ea typeface="Cambria Math" panose="02040503050406030204" pitchFamily="18" charset="0"/>
              </a:rPr>
              <a:t>classical 4</a:t>
            </a:r>
            <a:r>
              <a:rPr lang="en-US" sz="2800" b="1" baseline="30000" dirty="0">
                <a:ea typeface="Cambria Math" panose="02040503050406030204" pitchFamily="18" charset="0"/>
              </a:rPr>
              <a:t>th</a:t>
            </a:r>
            <a:r>
              <a:rPr lang="en-US" sz="2800" b="1" dirty="0">
                <a:ea typeface="Cambria Math" panose="02040503050406030204" pitchFamily="18" charset="0"/>
              </a:rPr>
              <a:t> order RK method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ea typeface="Cambria Math" panose="02040503050406030204" pitchFamily="18" charset="0"/>
              </a:rPr>
              <a:t>a</a:t>
            </a:r>
            <a:r>
              <a:rPr lang="en-US" sz="2800" baseline="-25000" dirty="0">
                <a:ea typeface="Cambria Math" panose="02040503050406030204" pitchFamily="18" charset="0"/>
              </a:rPr>
              <a:t>i</a:t>
            </a:r>
            <a:r>
              <a:rPr lang="en-US" sz="2800" dirty="0">
                <a:ea typeface="Cambria Math" panose="02040503050406030204" pitchFamily="18" charset="0"/>
              </a:rPr>
              <a:t> weights and k functions are chosen to cancel out terms in the Taylor series, giving lower error for the approximation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A5B634-D8B3-3C33-64DB-7C0C39E0F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41951"/>
            <a:ext cx="5207000" cy="3124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819597-9F80-AC37-50A5-555B42B6F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073" y="4434483"/>
            <a:ext cx="36195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3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FD062-CD71-BC7E-E531-519156B8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Runge-</a:t>
            </a:r>
            <a:r>
              <a:rPr lang="en-US" dirty="0" err="1"/>
              <a:t>Kutta</a:t>
            </a:r>
            <a:r>
              <a:rPr lang="en-US" dirty="0"/>
              <a:t> 4</a:t>
            </a:r>
            <a:r>
              <a:rPr lang="en-US" baseline="30000" dirty="0"/>
              <a:t>th</a:t>
            </a:r>
            <a:r>
              <a:rPr lang="en-US" dirty="0"/>
              <a:t> Order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954881-86EF-2C95-2CCD-812DD48F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4EA6-CD79-4FE2-886B-CF7D1366C000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9786D8-3665-A9A9-D40F-DEF855ADA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0519"/>
            <a:ext cx="4025847" cy="5200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6126C8-56D1-DDEE-39A1-3F04D4E28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403783"/>
            <a:ext cx="6248400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31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878E9-6177-0BD7-6D3F-8C81BA4EB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RK4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C270F-059C-904E-4576-1D3986CB6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9923" y="1207009"/>
            <a:ext cx="5747343" cy="2523744"/>
          </a:xfrm>
        </p:spPr>
        <p:txBody>
          <a:bodyPr/>
          <a:lstStyle/>
          <a:p>
            <a:r>
              <a:rPr lang="en-US" dirty="0"/>
              <a:t>fun: system of ODEs</a:t>
            </a:r>
          </a:p>
          <a:p>
            <a:r>
              <a:rPr lang="en-US" dirty="0" err="1"/>
              <a:t>t_span</a:t>
            </a:r>
            <a:r>
              <a:rPr lang="en-US" dirty="0"/>
              <a:t>: Interval of integration (two numbers, t0 and </a:t>
            </a:r>
            <a:r>
              <a:rPr lang="en-US" dirty="0" err="1"/>
              <a:t>tf</a:t>
            </a:r>
            <a:r>
              <a:rPr lang="en-US" dirty="0"/>
              <a:t>)</a:t>
            </a:r>
          </a:p>
          <a:p>
            <a:r>
              <a:rPr lang="en-US" dirty="0"/>
              <a:t>y0: Initial state for system (S0, I0, and R0) in an array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29ED1A-31E9-E0F9-D4BE-63CE9B845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7" y="1082101"/>
            <a:ext cx="5829763" cy="26486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9CF94B-191B-8DD1-E48F-44419572EB8E}"/>
              </a:ext>
            </a:extLst>
          </p:cNvPr>
          <p:cNvSpPr txBox="1"/>
          <p:nvPr/>
        </p:nvSpPr>
        <p:spPr>
          <a:xfrm>
            <a:off x="0" y="6581001"/>
            <a:ext cx="6249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https://docs.scipy.org/doc/scipy/reference/generated/scipy.integrate.solve_ivp.html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CCEEBB-8B09-5D87-6B10-BA0B5ED203C4}"/>
              </a:ext>
            </a:extLst>
          </p:cNvPr>
          <p:cNvSpPr txBox="1"/>
          <p:nvPr/>
        </p:nvSpPr>
        <p:spPr>
          <a:xfrm>
            <a:off x="2157984" y="1826336"/>
            <a:ext cx="246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Default method is RK4!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A6617B-6F2E-4ED9-B8A7-E8AA7D90CA24}"/>
              </a:ext>
            </a:extLst>
          </p:cNvPr>
          <p:cNvSpPr txBox="1"/>
          <p:nvPr/>
        </p:nvSpPr>
        <p:spPr>
          <a:xfrm>
            <a:off x="338328" y="4270248"/>
            <a:ext cx="5458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could call </a:t>
            </a:r>
            <a:r>
              <a:rPr lang="en-US" dirty="0" err="1"/>
              <a:t>solve_ivp</a:t>
            </a:r>
            <a:r>
              <a:rPr lang="en-US" dirty="0"/>
              <a:t> a functional: function of a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 is a function that takes in t, S, I and, R and outputs </a:t>
            </a:r>
            <a:r>
              <a:rPr lang="en-US" dirty="0" err="1"/>
              <a:t>dS</a:t>
            </a:r>
            <a:r>
              <a:rPr lang="en-US" dirty="0"/>
              <a:t>, </a:t>
            </a:r>
            <a:r>
              <a:rPr lang="en-US" dirty="0" err="1"/>
              <a:t>dI</a:t>
            </a:r>
            <a:r>
              <a:rPr lang="en-US" dirty="0"/>
              <a:t>, and </a:t>
            </a:r>
            <a:r>
              <a:rPr lang="en-US" dirty="0" err="1"/>
              <a:t>dR</a:t>
            </a:r>
            <a:r>
              <a:rPr lang="en-US" dirty="0"/>
              <a:t> (i.e. the system of ODEs)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F5DF6B-F501-239A-2E67-024AACE2CF04}"/>
              </a:ext>
            </a:extLst>
          </p:cNvPr>
          <p:cNvSpPr txBox="1"/>
          <p:nvPr/>
        </p:nvSpPr>
        <p:spPr>
          <a:xfrm>
            <a:off x="6249923" y="4408747"/>
            <a:ext cx="53629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#EXAMPLE</a:t>
            </a:r>
          </a:p>
          <a:p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 </a:t>
            </a:r>
            <a:r>
              <a:rPr lang="en-US" sz="12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numpy</a:t>
            </a:r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as np</a:t>
            </a:r>
          </a:p>
          <a:p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from </a:t>
            </a:r>
            <a:r>
              <a:rPr lang="en-US" sz="12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scipy.integrate</a:t>
            </a:r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import </a:t>
            </a:r>
            <a:r>
              <a:rPr lang="en-US" sz="12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solve_ivp</a:t>
            </a:r>
            <a:endParaRPr lang="en-US" sz="1200" dirty="0">
              <a:solidFill>
                <a:schemeClr val="accent2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def </a:t>
            </a:r>
            <a:r>
              <a:rPr lang="en-US" sz="12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exponential_decay</a:t>
            </a:r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(t, y): return -0.5 * y</a:t>
            </a:r>
          </a:p>
          <a:p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sol = </a:t>
            </a:r>
            <a:r>
              <a:rPr lang="en-US" sz="12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solve_ivp</a:t>
            </a:r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2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exponential_decay</a:t>
            </a:r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[0, 10], [2])</a:t>
            </a:r>
          </a:p>
          <a:p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print(</a:t>
            </a:r>
            <a:r>
              <a:rPr lang="en-US" sz="12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sol.t</a:t>
            </a:r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print(</a:t>
            </a:r>
            <a:r>
              <a:rPr lang="en-US" sz="12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sol.y</a:t>
            </a:r>
            <a:r>
              <a:rPr lang="en-US" sz="12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D9786-2DE7-1AE2-E3FA-7399019B2C71}"/>
              </a:ext>
            </a:extLst>
          </p:cNvPr>
          <p:cNvSpPr txBox="1"/>
          <p:nvPr/>
        </p:nvSpPr>
        <p:spPr>
          <a:xfrm>
            <a:off x="10574230" y="534298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3BCBBD-50FF-8DE4-9A91-9A0492C7C4FD}"/>
              </a:ext>
            </a:extLst>
          </p:cNvPr>
          <p:cNvSpPr txBox="1"/>
          <p:nvPr/>
        </p:nvSpPr>
        <p:spPr>
          <a:xfrm>
            <a:off x="9263676" y="5342988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t_span</a:t>
            </a:r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C9E654-2A14-6835-4A57-F4977707FCA4}"/>
              </a:ext>
            </a:extLst>
          </p:cNvPr>
          <p:cNvCxnSpPr>
            <a:cxnSpLocks/>
          </p:cNvCxnSpPr>
          <p:nvPr/>
        </p:nvCxnSpPr>
        <p:spPr>
          <a:xfrm flipV="1">
            <a:off x="9811512" y="5193252"/>
            <a:ext cx="91440" cy="2040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4E18035-AB03-6A75-B93C-9EFB7A3421BB}"/>
              </a:ext>
            </a:extLst>
          </p:cNvPr>
          <p:cNvCxnSpPr>
            <a:cxnSpLocks/>
          </p:cNvCxnSpPr>
          <p:nvPr/>
        </p:nvCxnSpPr>
        <p:spPr>
          <a:xfrm flipH="1" flipV="1">
            <a:off x="10574230" y="5174055"/>
            <a:ext cx="160426" cy="2619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23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875BC-347A-4B9E-2C02-FE9159BC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work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38B25-ADD9-1798-9C3E-30ACFD9F2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Tuesday at midnight: </a:t>
            </a:r>
            <a:r>
              <a:rPr lang="en-US" dirty="0"/>
              <a:t>All code for your final project (</a:t>
            </a:r>
            <a:r>
              <a:rPr lang="en-US" dirty="0" err="1"/>
              <a:t>ipynb</a:t>
            </a:r>
            <a:r>
              <a:rPr lang="en-US" dirty="0"/>
              <a:t> and pdf) should be SUBMITTED TO CANVAS (both file types)</a:t>
            </a:r>
          </a:p>
          <a:p>
            <a:pPr lvl="1"/>
            <a:r>
              <a:rPr lang="en-US" dirty="0"/>
              <a:t>You do not need to submit other python files, but everything should already be run so we can see your output</a:t>
            </a:r>
          </a:p>
          <a:p>
            <a:r>
              <a:rPr lang="en-US" dirty="0"/>
              <a:t>This module “tells a story” rather than explores a single aim, and you can structure your project report that way as well</a:t>
            </a:r>
          </a:p>
          <a:p>
            <a:pPr lvl="1"/>
            <a:r>
              <a:rPr lang="en-US" dirty="0"/>
              <a:t>Ensure your conclusions recommend interventions, report any errors calculated, guess viral family, and report epidemic parameters from your best fit model</a:t>
            </a:r>
          </a:p>
        </p:txBody>
      </p:sp>
    </p:spTree>
    <p:extLst>
      <p:ext uri="{BB962C8B-B14F-4D97-AF65-F5344CB8AC3E}">
        <p14:creationId xmlns:p14="http://schemas.microsoft.com/office/powerpoint/2010/main" val="40296419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7048</TotalTime>
  <Words>833</Words>
  <Application>Microsoft Macintosh PowerPoint</Application>
  <PresentationFormat>Widescreen</PresentationFormat>
  <Paragraphs>118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Cambria Math</vt:lpstr>
      <vt:lpstr>Menlo</vt:lpstr>
      <vt:lpstr>Roboto Thin</vt:lpstr>
      <vt:lpstr>Times New Roman</vt:lpstr>
      <vt:lpstr>1_Office Theme</vt:lpstr>
      <vt:lpstr>Module 4  Lecture 5 More accurate numerical solvers for ODEs</vt:lpstr>
      <vt:lpstr>Why do we have numerical error?</vt:lpstr>
      <vt:lpstr>Predicting the future</vt:lpstr>
      <vt:lpstr>PowerPoint Presentation</vt:lpstr>
      <vt:lpstr>PowerPoint Presentation</vt:lpstr>
      <vt:lpstr>Midpoint Method (2nd order Runge Kutta)</vt:lpstr>
      <vt:lpstr>Recap: Euler’s method (RK1) and Midpoint method (RK2)</vt:lpstr>
      <vt:lpstr>Runge Kutta Methods: generalized form</vt:lpstr>
      <vt:lpstr>4th order Runge Kutta Method</vt:lpstr>
      <vt:lpstr>Runge-Kutta 4th Order</vt:lpstr>
      <vt:lpstr>Implementing RK4 in Python</vt:lpstr>
      <vt:lpstr>In class work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Cancer</dc:title>
  <dc:creator>Microsoft Office User</dc:creator>
  <cp:lastModifiedBy>Microsoft Office User</cp:lastModifiedBy>
  <cp:revision>510</cp:revision>
  <dcterms:created xsi:type="dcterms:W3CDTF">2025-10-13T17:07:27Z</dcterms:created>
  <dcterms:modified xsi:type="dcterms:W3CDTF">2026-03-12T17:30:57Z</dcterms:modified>
</cp:coreProperties>
</file>