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384" r:id="rId2"/>
    <p:sldId id="385" r:id="rId3"/>
    <p:sldId id="387" r:id="rId4"/>
    <p:sldId id="399" r:id="rId5"/>
    <p:sldId id="400" r:id="rId6"/>
    <p:sldId id="386" r:id="rId7"/>
    <p:sldId id="405" r:id="rId8"/>
    <p:sldId id="403" r:id="rId9"/>
    <p:sldId id="404" r:id="rId10"/>
    <p:sldId id="401" r:id="rId11"/>
    <p:sldId id="40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4A96"/>
    <a:srgbClr val="41758E"/>
    <a:srgbClr val="63A3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16"/>
    <p:restoredTop sz="71935"/>
  </p:normalViewPr>
  <p:slideViewPr>
    <p:cSldViewPr snapToGrid="0">
      <p:cViewPr>
        <p:scale>
          <a:sx n="99" d="100"/>
          <a:sy n="99" d="100"/>
        </p:scale>
        <p:origin x="1008" y="448"/>
      </p:cViewPr>
      <p:guideLst/>
    </p:cSldViewPr>
  </p:slideViewPr>
  <p:outlineViewPr>
    <p:cViewPr>
      <p:scale>
        <a:sx n="33" d="100"/>
        <a:sy n="33" d="100"/>
      </p:scale>
      <p:origin x="0" y="-445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131.95876" units="1/cm"/>
          <inkml:channelProperty channel="Y" name="resolution" value="65.85366" units="1/cm"/>
          <inkml:channelProperty channel="T" name="resolution" value="1" units="1/dev"/>
        </inkml:channelProperties>
      </inkml:inkSource>
      <inkml:timestamp xml:id="ts0" timeString="2014-09-01T16:42:22.605"/>
    </inkml:context>
    <inkml:brush xml:id="br0">
      <inkml:brushProperty name="width" value="0.05292" units="cm"/>
      <inkml:brushProperty name="height" value="0.05292" units="cm"/>
      <inkml:brushProperty name="color" value="#FF0000"/>
    </inkml:brush>
  </inkml:definitions>
  <inkml:trace contextRef="#ctx0" brushRef="#br0">23530 13617 0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01C103-1834-A643-AA44-57D5BC6D3D43}" type="datetimeFigureOut">
              <a:rPr lang="en-US" smtClean="0"/>
              <a:t>3/9/26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FA75E-F909-B648-8039-B89F82847968}" type="slidenum">
              <a:rPr lang="en-US" smtClean="0"/>
              <a:t>‹#›</a:t>
            </a:fld>
            <a:endParaRPr lang="en-US"/>
          </a:p>
        </p:txBody>
      </p:sp>
    </p:spTree>
    <p:extLst>
      <p:ext uri="{BB962C8B-B14F-4D97-AF65-F5344CB8AC3E}">
        <p14:creationId xmlns:p14="http://schemas.microsoft.com/office/powerpoint/2010/main" val="1345923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a:t>
            </a:fld>
            <a:endParaRPr lang="en-US"/>
          </a:p>
        </p:txBody>
      </p:sp>
    </p:spTree>
    <p:extLst>
      <p:ext uri="{BB962C8B-B14F-4D97-AF65-F5344CB8AC3E}">
        <p14:creationId xmlns:p14="http://schemas.microsoft.com/office/powerpoint/2010/main" val="1764518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2</a:t>
            </a:fld>
            <a:endParaRPr lang="en-US"/>
          </a:p>
        </p:txBody>
      </p:sp>
    </p:spTree>
    <p:extLst>
      <p:ext uri="{BB962C8B-B14F-4D97-AF65-F5344CB8AC3E}">
        <p14:creationId xmlns:p14="http://schemas.microsoft.com/office/powerpoint/2010/main" val="3742533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3</a:t>
            </a:fld>
            <a:endParaRPr lang="en-US"/>
          </a:p>
        </p:txBody>
      </p:sp>
    </p:spTree>
    <p:extLst>
      <p:ext uri="{BB962C8B-B14F-4D97-AF65-F5344CB8AC3E}">
        <p14:creationId xmlns:p14="http://schemas.microsoft.com/office/powerpoint/2010/main" val="391711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6</a:t>
            </a:fld>
            <a:endParaRPr lang="en-US"/>
          </a:p>
        </p:txBody>
      </p:sp>
    </p:spTree>
    <p:extLst>
      <p:ext uri="{BB962C8B-B14F-4D97-AF65-F5344CB8AC3E}">
        <p14:creationId xmlns:p14="http://schemas.microsoft.com/office/powerpoint/2010/main" val="382768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Humans produce droplets in various ways (e.g. sneezing, coughing, singing) and these droplets vary in size. Large droplets (&gt; 5 µm) comprise most of the volume of expelled respiratory droplets and they tend to fall rapidly to the ground. Droplets smaller than 5 µm are referred to as droplet nuclei and may remain suspended in the air for significant periods of time and move with air currents. Respiratory viruses, including COVID-19 viruses are usually transported in large particle droplets. As enveloped viruses, they are usually not viable in small droplet-nuclei. Droplet transmission occurs when bacteria or viruses travel on relatively large respiratory droplets that people sneeze, cough, or exhale. They travel only short distances (usually less than 2 meters) before settling. These droplets may be loaded with infectious particles and can infect another person if the bacteria/viruses contact their eyes, nose or mouth. They may also fall on surfaces and then be transferred onto someone’s hand who then rubs their eyes, nose or mouth. Airborne transmission occurs when bacteria or viruses travel in droplet nuclei that become aerosolized. Healthy people can inhale the infectious droplet nuclei into their lungs.</a:t>
            </a:r>
          </a:p>
        </p:txBody>
      </p:sp>
      <p:sp>
        <p:nvSpPr>
          <p:cNvPr id="4" name="Slide Number Placeholder 3"/>
          <p:cNvSpPr>
            <a:spLocks noGrp="1"/>
          </p:cNvSpPr>
          <p:nvPr>
            <p:ph type="sldNum" sz="quarter" idx="5"/>
          </p:nvPr>
        </p:nvSpPr>
        <p:spPr/>
        <p:txBody>
          <a:bodyPr/>
          <a:lstStyle/>
          <a:p>
            <a:fld id="{3FDFA75E-F909-B648-8039-B89F82847968}" type="slidenum">
              <a:rPr lang="en-US" smtClean="0"/>
              <a:t>7</a:t>
            </a:fld>
            <a:endParaRPr lang="en-US"/>
          </a:p>
        </p:txBody>
      </p:sp>
    </p:spTree>
    <p:extLst>
      <p:ext uri="{BB962C8B-B14F-4D97-AF65-F5344CB8AC3E}">
        <p14:creationId xmlns:p14="http://schemas.microsoft.com/office/powerpoint/2010/main" val="4077994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hour period</a:t>
            </a:r>
          </a:p>
        </p:txBody>
      </p:sp>
      <p:sp>
        <p:nvSpPr>
          <p:cNvPr id="4" name="Slide Number Placeholder 3"/>
          <p:cNvSpPr>
            <a:spLocks noGrp="1"/>
          </p:cNvSpPr>
          <p:nvPr>
            <p:ph type="sldNum" sz="quarter" idx="5"/>
          </p:nvPr>
        </p:nvSpPr>
        <p:spPr/>
        <p:txBody>
          <a:bodyPr/>
          <a:lstStyle/>
          <a:p>
            <a:fld id="{3FDFA75E-F909-B648-8039-B89F82847968}" type="slidenum">
              <a:rPr lang="en-US" smtClean="0"/>
              <a:t>8</a:t>
            </a:fld>
            <a:endParaRPr lang="en-US"/>
          </a:p>
        </p:txBody>
      </p:sp>
    </p:spTree>
    <p:extLst>
      <p:ext uri="{BB962C8B-B14F-4D97-AF65-F5344CB8AC3E}">
        <p14:creationId xmlns:p14="http://schemas.microsoft.com/office/powerpoint/2010/main" val="619586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effectLst/>
                <a:latin typeface="Arial" panose="020B0604020202020204" pitchFamily="34" charset="0"/>
              </a:rPr>
              <a:t>Fig. 1 | Model components. a, Schematic illustration of the weighted multilayer synthetic population built from mobility data in the metropolitan</a:t>
            </a:r>
            <a:endParaRPr lang="en-US" b="0" i="0" dirty="0">
              <a:effectLst/>
              <a:latin typeface="Roboto" panose="02000000000000000000" pitchFamily="2" charset="0"/>
            </a:endParaRPr>
          </a:p>
          <a:p>
            <a:pPr algn="l"/>
            <a:r>
              <a:rPr lang="en-US" b="0" i="0" dirty="0">
                <a:effectLst/>
                <a:latin typeface="Arial" panose="020B0604020202020204" pitchFamily="34" charset="0"/>
              </a:rPr>
              <a:t>area of Boston. The agent-based system comprises around 64,000 adults and 21,000 children. b, Geographical distribution of the agents in a. MA,</a:t>
            </a:r>
            <a:endParaRPr lang="en-US" b="0" i="0" dirty="0">
              <a:effectLst/>
              <a:latin typeface="Roboto" panose="02000000000000000000" pitchFamily="2" charset="0"/>
            </a:endParaRPr>
          </a:p>
          <a:p>
            <a:pPr algn="l"/>
            <a:r>
              <a:rPr lang="en-US" b="0" i="0" dirty="0">
                <a:effectLst/>
                <a:latin typeface="Arial" panose="020B0604020202020204" pitchFamily="34" charset="0"/>
              </a:rPr>
              <a:t>Massachusetts. Nodes in a are connected by more than five million weighted edges. Community layers (which include workplaces), are further classified</a:t>
            </a:r>
            <a:endParaRPr lang="en-US" b="0" i="0" dirty="0">
              <a:effectLst/>
              <a:latin typeface="Roboto" panose="02000000000000000000" pitchFamily="2" charset="0"/>
            </a:endParaRPr>
          </a:p>
          <a:p>
            <a:pPr algn="l"/>
            <a:r>
              <a:rPr lang="en-US" b="0" i="0" dirty="0">
                <a:effectLst/>
                <a:latin typeface="Arial" panose="020B0604020202020204" pitchFamily="34" charset="0"/>
              </a:rPr>
              <a:t>into categories according to Foursquare’s taxonomy of places. c, The compartmental model used to describe the natural history of the disease and the</a:t>
            </a:r>
            <a:endParaRPr lang="en-US" b="0" i="0" dirty="0">
              <a:effectLst/>
              <a:latin typeface="Roboto" panose="02000000000000000000" pitchFamily="2" charset="0"/>
            </a:endParaRPr>
          </a:p>
          <a:p>
            <a:pPr algn="l"/>
            <a:r>
              <a:rPr lang="en-US" b="0" i="0" dirty="0">
                <a:effectLst/>
                <a:latin typeface="Arial" panose="020B0604020202020204" pitchFamily="34" charset="0"/>
              </a:rPr>
              <a:t>transition rates (represented alongside the connecting arrows, and described in Methods, “Stochastic simulations of COVID-19 dynamics”) between</a:t>
            </a:r>
            <a:endParaRPr lang="en-US" b="0" i="0" dirty="0">
              <a:effectLst/>
              <a:latin typeface="Roboto" panose="02000000000000000000" pitchFamily="2" charset="0"/>
            </a:endParaRPr>
          </a:p>
          <a:p>
            <a:pPr algn="l"/>
            <a:r>
              <a:rPr lang="en-US" b="0" i="0" dirty="0">
                <a:effectLst/>
                <a:latin typeface="Arial" panose="020B0604020202020204" pitchFamily="34" charset="0"/>
              </a:rPr>
              <a:t>the different states. Specifically, we consider </a:t>
            </a:r>
            <a:r>
              <a:rPr lang="en-US" b="1" i="0" dirty="0">
                <a:effectLst/>
                <a:latin typeface="Arial" panose="020B0604020202020204" pitchFamily="34" charset="0"/>
              </a:rPr>
              <a:t>susceptible</a:t>
            </a:r>
            <a:r>
              <a:rPr lang="en-US" b="0" i="0" dirty="0">
                <a:effectLst/>
                <a:latin typeface="Arial" panose="020B0604020202020204" pitchFamily="34" charset="0"/>
              </a:rPr>
              <a:t> (S</a:t>
            </a:r>
            <a:r>
              <a:rPr lang="en-US" b="1" i="0" dirty="0">
                <a:effectLst/>
                <a:latin typeface="Arial" panose="020B0604020202020204" pitchFamily="34" charset="0"/>
              </a:rPr>
              <a:t>), latent asymptoma</a:t>
            </a:r>
            <a:r>
              <a:rPr lang="en-US" b="0" i="0" dirty="0">
                <a:effectLst/>
                <a:latin typeface="Arial" panose="020B0604020202020204" pitchFamily="34" charset="0"/>
              </a:rPr>
              <a:t>tic (LA), </a:t>
            </a:r>
            <a:r>
              <a:rPr lang="en-US" b="1" i="0" dirty="0">
                <a:effectLst/>
                <a:latin typeface="Arial" panose="020B0604020202020204" pitchFamily="34" charset="0"/>
              </a:rPr>
              <a:t>latent symptomatic </a:t>
            </a:r>
            <a:r>
              <a:rPr lang="en-US" b="0" i="0" dirty="0">
                <a:effectLst/>
                <a:latin typeface="Arial" panose="020B0604020202020204" pitchFamily="34" charset="0"/>
              </a:rPr>
              <a:t>(LS), </a:t>
            </a:r>
            <a:r>
              <a:rPr lang="en-US" b="1" i="0" dirty="0" err="1">
                <a:effectLst/>
                <a:latin typeface="Arial" panose="020B0604020202020204" pitchFamily="34" charset="0"/>
              </a:rPr>
              <a:t>presymptomatic</a:t>
            </a:r>
            <a:r>
              <a:rPr lang="en-US" b="0" i="0" dirty="0">
                <a:effectLst/>
                <a:latin typeface="Arial" panose="020B0604020202020204" pitchFamily="34" charset="0"/>
              </a:rPr>
              <a:t> (PS), </a:t>
            </a:r>
            <a:r>
              <a:rPr lang="en-US" b="1" i="0" dirty="0">
                <a:effectLst/>
                <a:latin typeface="Arial" panose="020B0604020202020204" pitchFamily="34" charset="0"/>
              </a:rPr>
              <a:t>infectious</a:t>
            </a:r>
            <a:endParaRPr lang="en-US" b="1" i="0" dirty="0">
              <a:effectLst/>
              <a:latin typeface="Roboto" panose="02000000000000000000" pitchFamily="2" charset="0"/>
            </a:endParaRPr>
          </a:p>
          <a:p>
            <a:pPr algn="l"/>
            <a:r>
              <a:rPr lang="en-US" b="1" i="0" dirty="0">
                <a:effectLst/>
                <a:latin typeface="Arial" panose="020B0604020202020204" pitchFamily="34" charset="0"/>
              </a:rPr>
              <a:t>asymptomatic</a:t>
            </a:r>
            <a:r>
              <a:rPr lang="en-US" b="0" i="0" dirty="0">
                <a:effectLst/>
                <a:latin typeface="Arial" panose="020B0604020202020204" pitchFamily="34" charset="0"/>
              </a:rPr>
              <a:t> (IA), </a:t>
            </a:r>
            <a:r>
              <a:rPr lang="en-US" b="1" i="0" dirty="0">
                <a:effectLst/>
                <a:latin typeface="Arial" panose="020B0604020202020204" pitchFamily="34" charset="0"/>
              </a:rPr>
              <a:t>infectious symptomatic </a:t>
            </a:r>
            <a:r>
              <a:rPr lang="en-US" b="0" i="0" dirty="0">
                <a:effectLst/>
                <a:latin typeface="Arial" panose="020B0604020202020204" pitchFamily="34" charset="0"/>
              </a:rPr>
              <a:t>(IS), </a:t>
            </a:r>
            <a:r>
              <a:rPr lang="en-US" b="1" i="0" dirty="0">
                <a:effectLst/>
                <a:latin typeface="Arial" panose="020B0604020202020204" pitchFamily="34" charset="0"/>
              </a:rPr>
              <a:t>hospitalized</a:t>
            </a:r>
            <a:r>
              <a:rPr lang="en-US" b="0" i="0" dirty="0">
                <a:effectLst/>
                <a:latin typeface="Arial" panose="020B0604020202020204" pitchFamily="34" charset="0"/>
              </a:rPr>
              <a:t> (H), hospitalized in intensive care (</a:t>
            </a:r>
            <a:r>
              <a:rPr lang="en-US" b="1" i="0" dirty="0">
                <a:effectLst/>
                <a:latin typeface="Arial" panose="020B0604020202020204" pitchFamily="34" charset="0"/>
              </a:rPr>
              <a:t>ICU</a:t>
            </a:r>
            <a:r>
              <a:rPr lang="en-US" b="0" i="0" dirty="0">
                <a:effectLst/>
                <a:latin typeface="Arial" panose="020B0604020202020204" pitchFamily="34" charset="0"/>
              </a:rPr>
              <a:t>) and </a:t>
            </a:r>
            <a:r>
              <a:rPr lang="en-US" b="1" i="0" dirty="0">
                <a:effectLst/>
                <a:latin typeface="Arial" panose="020B0604020202020204" pitchFamily="34" charset="0"/>
              </a:rPr>
              <a:t>recovered</a:t>
            </a:r>
            <a:r>
              <a:rPr lang="en-US" b="0" i="0" dirty="0">
                <a:effectLst/>
                <a:latin typeface="Arial" panose="020B0604020202020204" pitchFamily="34" charset="0"/>
              </a:rPr>
              <a:t> (R) individuals. More details of the</a:t>
            </a:r>
            <a:endParaRPr lang="en-US" b="0" i="0" dirty="0">
              <a:effectLst/>
              <a:latin typeface="Roboto" panose="02000000000000000000" pitchFamily="2" charset="0"/>
            </a:endParaRPr>
          </a:p>
          <a:p>
            <a:r>
              <a:rPr lang="en-US" b="0" i="0" dirty="0">
                <a:effectLst/>
                <a:latin typeface="Arial" panose="020B0604020202020204" pitchFamily="34" charset="0"/>
              </a:rPr>
              <a:t>model and the transitions between compartments are provided in Methods and the Supplementary Information.</a:t>
            </a:r>
          </a:p>
          <a:p>
            <a:endParaRPr lang="en-US" b="0" i="0" dirty="0">
              <a:effectLst/>
              <a:latin typeface="Arial" panose="020B0604020202020204" pitchFamily="34" charset="0"/>
            </a:endParaRPr>
          </a:p>
          <a:p>
            <a:endParaRPr lang="en-US" b="0" i="0" dirty="0">
              <a:effectLst/>
              <a:latin typeface="Arial" panose="020B0604020202020204" pitchFamily="34" charset="0"/>
            </a:endParaRPr>
          </a:p>
          <a:p>
            <a:pPr algn="l"/>
            <a:r>
              <a:rPr lang="en-US" b="0" i="0" dirty="0">
                <a:effectLst/>
                <a:latin typeface="Arial" panose="020B0604020202020204" pitchFamily="34" charset="0"/>
              </a:rPr>
              <a:t>unmitigated scenario (a–c) and the two social-distancing interventions considered: LIFT (d–f) and LET (</a:t>
            </a:r>
            <a:r>
              <a:rPr lang="en-US" b="0" i="0" dirty="0" err="1">
                <a:effectLst/>
                <a:latin typeface="Arial" panose="020B0604020202020204" pitchFamily="34" charset="0"/>
              </a:rPr>
              <a:t>g,h</a:t>
            </a:r>
            <a:r>
              <a:rPr lang="en-US" b="0" i="0" dirty="0">
                <a:effectLst/>
                <a:latin typeface="Arial" panose="020B0604020202020204" pitchFamily="34" charset="0"/>
              </a:rPr>
              <a:t>) scenarios. In both LIFT and LET scenarios, we</a:t>
            </a:r>
            <a:endParaRPr lang="en-US" b="0" i="0" dirty="0">
              <a:effectLst/>
              <a:latin typeface="Roboto" panose="02000000000000000000" pitchFamily="2" charset="0"/>
            </a:endParaRPr>
          </a:p>
          <a:p>
            <a:pPr algn="l"/>
            <a:r>
              <a:rPr lang="en-US" b="0" i="0" dirty="0">
                <a:effectLst/>
                <a:latin typeface="Arial" panose="020B0604020202020204" pitchFamily="34" charset="0"/>
              </a:rPr>
              <a:t>considered the closure of schools and non-essential places for eight weeks. This is the strictest lockdown period, which is followed by a partial lifting of the</a:t>
            </a:r>
            <a:endParaRPr lang="en-US" b="0" i="0" dirty="0">
              <a:effectLst/>
              <a:latin typeface="Roboto" panose="02000000000000000000" pitchFamily="2" charset="0"/>
            </a:endParaRPr>
          </a:p>
          <a:p>
            <a:pPr algn="l"/>
            <a:r>
              <a:rPr lang="en-US" b="0" i="0" dirty="0">
                <a:effectLst/>
                <a:latin typeface="Arial" panose="020B0604020202020204" pitchFamily="34" charset="0"/>
              </a:rPr>
              <a:t>stay-at-home policy, the duration of which is set to four weeks. During the partial lifting, all places in the community layer are open except mass-gathering</a:t>
            </a:r>
            <a:endParaRPr lang="en-US" b="0" i="0" dirty="0">
              <a:effectLst/>
              <a:latin typeface="Roboto" panose="02000000000000000000" pitchFamily="2" charset="0"/>
            </a:endParaRPr>
          </a:p>
          <a:p>
            <a:pPr algn="l"/>
            <a:r>
              <a:rPr lang="en-US" b="0" i="0" dirty="0">
                <a:effectLst/>
                <a:latin typeface="Arial" panose="020B0604020202020204" pitchFamily="34" charset="0"/>
              </a:rPr>
              <a:t>locations (such as restaurants, theatres, and others; see Supplementary Information). Finally, a full reopening takes place after the period of partial lifting</a:t>
            </a:r>
            <a:endParaRPr lang="en-US" b="0" i="0" dirty="0">
              <a:effectLst/>
              <a:latin typeface="Roboto" panose="02000000000000000000" pitchFamily="2" charset="0"/>
            </a:endParaRPr>
          </a:p>
          <a:p>
            <a:pPr algn="l"/>
            <a:r>
              <a:rPr lang="en-US" b="0" i="0" dirty="0">
                <a:effectLst/>
                <a:latin typeface="Arial" panose="020B0604020202020204" pitchFamily="34" charset="0"/>
              </a:rPr>
              <a:t>ends (relevant events are marked with vertical lines). In d–f, no other measures are adopted concurrently to the lifting of the restrictions, whereas in g–</a:t>
            </a:r>
            <a:r>
              <a:rPr lang="en-US" b="0" i="0" dirty="0" err="1">
                <a:effectLst/>
                <a:latin typeface="Arial" panose="020B0604020202020204" pitchFamily="34" charset="0"/>
              </a:rPr>
              <a:t>i</a:t>
            </a:r>
            <a:r>
              <a:rPr lang="en-US" b="0" i="0" dirty="0">
                <a:effectLst/>
                <a:latin typeface="Arial" panose="020B0604020202020204" pitchFamily="34" charset="0"/>
              </a:rPr>
              <a:t>,</a:t>
            </a:r>
            <a:endParaRPr lang="en-US" b="0" i="0" dirty="0">
              <a:effectLst/>
              <a:latin typeface="Roboto" panose="02000000000000000000" pitchFamily="2" charset="0"/>
            </a:endParaRPr>
          </a:p>
          <a:p>
            <a:pPr algn="l"/>
            <a:r>
              <a:rPr lang="en-US" b="0" i="0" dirty="0">
                <a:effectLst/>
                <a:latin typeface="Arial" panose="020B0604020202020204" pitchFamily="34" charset="0"/>
              </a:rPr>
              <a:t>the reopening is accompanied by an active policy consisting of testing the symptomatic individuals, home isolating them and quarantining (Q.) their</a:t>
            </a:r>
            <a:endParaRPr lang="en-US" b="0" i="0" dirty="0">
              <a:effectLst/>
              <a:latin typeface="Roboto" panose="02000000000000000000" pitchFamily="2" charset="0"/>
            </a:endParaRPr>
          </a:p>
          <a:p>
            <a:pPr algn="l"/>
            <a:r>
              <a:rPr lang="en-US" b="0" i="0" dirty="0">
                <a:effectLst/>
                <a:latin typeface="Arial" panose="020B0604020202020204" pitchFamily="34" charset="0"/>
              </a:rPr>
              <a:t>household and the households of a fraction of their contacts, as indicated. Note that the vertical scales of graphs in </a:t>
            </a:r>
            <a:r>
              <a:rPr lang="en-US" b="0" i="0" dirty="0" err="1">
                <a:effectLst/>
                <a:latin typeface="Arial" panose="020B0604020202020204" pitchFamily="34" charset="0"/>
              </a:rPr>
              <a:t>a,d,g</a:t>
            </a:r>
            <a:r>
              <a:rPr lang="en-US" b="0" i="0" dirty="0">
                <a:effectLst/>
                <a:latin typeface="Arial" panose="020B0604020202020204" pitchFamily="34" charset="0"/>
              </a:rPr>
              <a:t> are not the same and that both the</a:t>
            </a:r>
            <a:endParaRPr lang="en-US" b="0" i="0" dirty="0">
              <a:effectLst/>
              <a:latin typeface="Roboto" panose="02000000000000000000" pitchFamily="2" charset="0"/>
            </a:endParaRPr>
          </a:p>
          <a:p>
            <a:pPr algn="l"/>
            <a:r>
              <a:rPr lang="en-US" b="0" i="0" dirty="0">
                <a:effectLst/>
                <a:latin typeface="Arial" panose="020B0604020202020204" pitchFamily="34" charset="0"/>
              </a:rPr>
              <a:t>number of new cases and total cases are per 1,000 inhabitants. x-axes show dates in 2020. Feb, February; Mar, March; Apr, April; Jun, June; Jul, July; Aug,</a:t>
            </a:r>
            <a:endParaRPr lang="en-US" b="0" i="0" dirty="0">
              <a:effectLst/>
              <a:latin typeface="Roboto" panose="02000000000000000000" pitchFamily="2" charset="0"/>
            </a:endParaRPr>
          </a:p>
          <a:p>
            <a:pPr algn="l"/>
            <a:r>
              <a:rPr lang="en-US" b="0" i="0" dirty="0">
                <a:effectLst/>
                <a:latin typeface="Arial" panose="020B0604020202020204" pitchFamily="34" charset="0"/>
              </a:rPr>
              <a:t>August; Sep, September; Oct, October; Nov, November; Dec, December. In all panels, the solid line represents the average over 10,000 simulations and the</a:t>
            </a:r>
            <a:endParaRPr lang="en-US" b="0" i="0" dirty="0">
              <a:effectLst/>
              <a:latin typeface="Roboto" panose="02000000000000000000" pitchFamily="2" charset="0"/>
            </a:endParaRPr>
          </a:p>
          <a:p>
            <a:r>
              <a:rPr lang="en-US" b="0" i="0" dirty="0">
                <a:effectLst/>
                <a:latin typeface="Arial" panose="020B0604020202020204" pitchFamily="34" charset="0"/>
              </a:rPr>
              <a:t>shaded region represents the 95% CI.</a:t>
            </a:r>
          </a:p>
          <a:p>
            <a:endParaRPr lang="en-US" b="0" i="0" dirty="0">
              <a:effectLst/>
              <a:latin typeface="Arial" panose="020B0604020202020204" pitchFamily="34" charset="0"/>
            </a:endParaRPr>
          </a:p>
          <a:p>
            <a:endParaRPr lang="en-US" b="0" i="0" dirty="0">
              <a:effectLst/>
              <a:latin typeface="Arial" panose="020B0604020202020204" pitchFamily="34" charset="0"/>
            </a:endParaRPr>
          </a:p>
          <a:p>
            <a:endParaRPr lang="en-US" b="0" i="0" dirty="0">
              <a:effectLst/>
              <a:latin typeface="Arial" panose="020B0604020202020204" pitchFamily="34" charset="0"/>
            </a:endParaRPr>
          </a:p>
          <a:p>
            <a:pPr algn="l"/>
            <a:r>
              <a:rPr lang="en-US" b="0" i="0" dirty="0">
                <a:effectLst/>
                <a:latin typeface="Times New Roman" panose="02020603050405020304" pitchFamily="18" charset="0"/>
              </a:rPr>
              <a:t>Lift scenario (LIFT): the stay-at-home order is lifted after eight</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weeks by reopening all work and community places, except for</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mass-gathering locations such as restaurants, theatres and simi-</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lar locations (see Supplementary Information). The latter partial</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reopening is enforced for another four weeks, which is followed</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by a full lifting of all the remaining restrictions. We consider</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that schools will remain closed, given the impending summer</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break in July and August 2020. Indeed, some school systems,</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such as the Boston public schools, have announced that they</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will remain closed for the rest of the 2019–2020 school year.</a:t>
            </a:r>
          </a:p>
          <a:p>
            <a:pPr algn="l"/>
            <a:endParaRPr lang="en-US" b="0" i="0" dirty="0">
              <a:effectLst/>
              <a:latin typeface="Roboto" panose="02000000000000000000" pitchFamily="2" charset="0"/>
            </a:endParaRPr>
          </a:p>
          <a:p>
            <a:pPr algn="l"/>
            <a:r>
              <a:rPr lang="en-US" b="0" i="0" dirty="0">
                <a:effectLst/>
                <a:latin typeface="Times New Roman" panose="02020603050405020304" pitchFamily="18" charset="0"/>
              </a:rPr>
              <a:t>• Lift and enhanced tracing (LET) scenario: The stay-at-home</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order is lifted as in the previous scenario. Once partial reopening</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is implemented, we assume that 50% of symptomatic COVID-</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19 cases can be diagnosed with SARS-CoV-2 infection, on aver-</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age, within 2 d after the onset of symptoms and that they are</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isolated at home and their household members are quarantined</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successfully for 2 weeks (a sensitivity analysis for lower rates</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of isolation and quarantine is presented in the Supplementary</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Information). Although COVID-19 tests are highly specific, our</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50% detection rate also accounts for imperfect testing. We also</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assume that a fraction of the non-household contacts (we show</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results for 20% and 40%) of the symptomatic infections can be</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traced and quarantined along with their household—note that</a:t>
            </a:r>
            <a:endParaRPr lang="en-US" b="0" i="0" dirty="0">
              <a:effectLst/>
              <a:latin typeface="Roboto" panose="02000000000000000000" pitchFamily="2" charset="0"/>
            </a:endParaRPr>
          </a:p>
          <a:p>
            <a:pPr algn="l"/>
            <a:r>
              <a:rPr lang="en-US" b="0" i="0" dirty="0">
                <a:effectLst/>
                <a:latin typeface="Times New Roman" panose="02020603050405020304" pitchFamily="18" charset="0"/>
              </a:rPr>
              <a:t>we consider that the contacts are identified with a rate </a:t>
            </a:r>
            <a:r>
              <a:rPr lang="en-US" b="0" i="0" dirty="0" err="1">
                <a:effectLst/>
                <a:latin typeface="Times New Roman" panose="02020603050405020304" pitchFamily="18" charset="0"/>
              </a:rPr>
              <a:t>propor</a:t>
            </a:r>
            <a:r>
              <a:rPr lang="en-US" b="0" i="0" dirty="0">
                <a:effectLst/>
                <a:latin typeface="Times New Roman" panose="02020603050405020304" pitchFamily="18" charset="0"/>
              </a:rPr>
              <a:t>-</a:t>
            </a:r>
            <a:endParaRPr lang="en-US" b="0" i="0" dirty="0">
              <a:effectLst/>
              <a:latin typeface="Roboto" panose="02000000000000000000" pitchFamily="2" charset="0"/>
            </a:endParaRPr>
          </a:p>
          <a:p>
            <a:pPr algn="l"/>
            <a:r>
              <a:rPr lang="en-US" b="0" i="0" dirty="0" err="1">
                <a:effectLst/>
                <a:latin typeface="Times New Roman" panose="02020603050405020304" pitchFamily="18" charset="0"/>
              </a:rPr>
              <a:t>tional</a:t>
            </a:r>
            <a:r>
              <a:rPr lang="en-US" b="0" i="0" dirty="0">
                <a:effectLst/>
                <a:latin typeface="Times New Roman" panose="02020603050405020304" pitchFamily="18" charset="0"/>
              </a:rPr>
              <a:t> to the duration of the interaction with the symptomatic</a:t>
            </a:r>
            <a:endParaRPr lang="en-US" b="0" i="0" dirty="0">
              <a:effectLst/>
              <a:latin typeface="Roboto" panose="02000000000000000000" pitchFamily="2" charset="0"/>
            </a:endParaRPr>
          </a:p>
          <a:p>
            <a:r>
              <a:rPr lang="en-US" b="0" i="0" dirty="0">
                <a:effectLst/>
                <a:latin typeface="Times New Roman" panose="02020603050405020304" pitchFamily="18" charset="0"/>
              </a:rPr>
              <a:t>individual.</a:t>
            </a:r>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9</a:t>
            </a:fld>
            <a:endParaRPr lang="en-US"/>
          </a:p>
        </p:txBody>
      </p:sp>
    </p:spTree>
    <p:extLst>
      <p:ext uri="{BB962C8B-B14F-4D97-AF65-F5344CB8AC3E}">
        <p14:creationId xmlns:p14="http://schemas.microsoft.com/office/powerpoint/2010/main" val="2467281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DFA75E-F909-B648-8039-B89F82847968}" type="slidenum">
              <a:rPr lang="en-US" smtClean="0"/>
              <a:t>10</a:t>
            </a:fld>
            <a:endParaRPr lang="en-US"/>
          </a:p>
        </p:txBody>
      </p:sp>
    </p:spTree>
    <p:extLst>
      <p:ext uri="{BB962C8B-B14F-4D97-AF65-F5344CB8AC3E}">
        <p14:creationId xmlns:p14="http://schemas.microsoft.com/office/powerpoint/2010/main" val="824191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B45D-D147-8897-02D4-759D8D54D5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2EBA8F-266A-84AA-AC1F-334D96AB81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FC37FE-22F6-6828-D950-F4CAAB16B970}"/>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5" name="Footer Placeholder 4">
            <a:extLst>
              <a:ext uri="{FF2B5EF4-FFF2-40B4-BE49-F238E27FC236}">
                <a16:creationId xmlns:a16="http://schemas.microsoft.com/office/drawing/2014/main" id="{161AB8C2-DCA9-C310-26EF-5E139CEA53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2C45B-D047-BEE3-5B58-30B5DE30499B}"/>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83513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1A59-E960-BFC0-CD2F-DB2377D510BF}"/>
              </a:ext>
            </a:extLst>
          </p:cNvPr>
          <p:cNvSpPr>
            <a:spLocks noGrp="1"/>
          </p:cNvSpPr>
          <p:nvPr>
            <p:ph type="title"/>
          </p:nvPr>
        </p:nvSpPr>
        <p:spPr>
          <a:xfrm>
            <a:off x="-1" y="0"/>
            <a:ext cx="12251267" cy="100739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2B3EC99-CDCB-4760-BD96-B4656EA76A14}"/>
              </a:ext>
            </a:extLst>
          </p:cNvPr>
          <p:cNvSpPr>
            <a:spLocks noGrp="1"/>
          </p:cNvSpPr>
          <p:nvPr>
            <p:ph idx="1"/>
          </p:nvPr>
        </p:nvSpPr>
        <p:spPr>
          <a:xfrm>
            <a:off x="135467" y="1185333"/>
            <a:ext cx="11861800" cy="49916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FBA64-F57A-782D-2796-F0A0D022C197}"/>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5" name="Footer Placeholder 4">
            <a:extLst>
              <a:ext uri="{FF2B5EF4-FFF2-40B4-BE49-F238E27FC236}">
                <a16:creationId xmlns:a16="http://schemas.microsoft.com/office/drawing/2014/main" id="{E012D53F-84CC-AE8C-CF72-FC5C693D48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1D91F5-9418-E6D6-ED2E-1779F3035920}"/>
              </a:ext>
            </a:extLst>
          </p:cNvPr>
          <p:cNvSpPr>
            <a:spLocks noGrp="1"/>
          </p:cNvSpPr>
          <p:nvPr>
            <p:ph type="sldNum" sz="quarter" idx="12"/>
          </p:nvPr>
        </p:nvSpPr>
        <p:spPr/>
        <p:txBody>
          <a:bodyPr/>
          <a:lstStyle/>
          <a:p>
            <a:fld id="{1B0B4BCF-82CE-1142-8F86-CDBDFCE07149}" type="slidenum">
              <a:rPr lang="en-US" smtClean="0"/>
              <a:t>‹#›</a:t>
            </a:fld>
            <a:endParaRPr lang="en-US"/>
          </a:p>
        </p:txBody>
      </p:sp>
      <p:pic>
        <p:nvPicPr>
          <p:cNvPr id="7" name="Picture 6" descr="A computer screen with numbers&#10;&#10;AI-generated content may be incorrect.">
            <a:extLst>
              <a:ext uri="{FF2B5EF4-FFF2-40B4-BE49-F238E27FC236}">
                <a16:creationId xmlns:a16="http://schemas.microsoft.com/office/drawing/2014/main" id="{D1ADDD9E-3CAF-4403-78ED-FB4378391514}"/>
              </a:ext>
            </a:extLst>
          </p:cNvPr>
          <p:cNvPicPr>
            <a:picLocks noChangeAspect="1"/>
          </p:cNvPicPr>
          <p:nvPr userDrawn="1"/>
        </p:nvPicPr>
        <p:blipFill>
          <a:blip r:embed="rId2">
            <a:alphaModFix amt="41000"/>
            <a:extLst>
              <a:ext uri="{BEBA8EAE-BF5A-486C-A8C5-ECC9F3942E4B}">
                <a14:imgProps xmlns:a14="http://schemas.microsoft.com/office/drawing/2010/main">
                  <a14:imgLayer r:embed="rId3">
                    <a14:imgEffect>
                      <a14:brightnessContrast bright="40000"/>
                    </a14:imgEffect>
                  </a14:imgLayer>
                </a14:imgProps>
              </a:ext>
            </a:extLst>
          </a:blip>
          <a:srcRect l="63076" r="309" b="9091"/>
          <a:stretch>
            <a:fillRect/>
          </a:stretch>
        </p:blipFill>
        <p:spPr>
          <a:xfrm rot="5400000">
            <a:off x="5592304" y="-5592303"/>
            <a:ext cx="1007393" cy="12192002"/>
          </a:xfrm>
          <a:prstGeom prst="rect">
            <a:avLst/>
          </a:prstGeom>
          <a:scene3d>
            <a:camera prst="orthographicFront">
              <a:rot lat="0" lon="10800000" rev="0"/>
            </a:camera>
            <a:lightRig rig="threePt" dir="t"/>
          </a:scene3d>
        </p:spPr>
      </p:pic>
    </p:spTree>
    <p:extLst>
      <p:ext uri="{BB962C8B-B14F-4D97-AF65-F5344CB8AC3E}">
        <p14:creationId xmlns:p14="http://schemas.microsoft.com/office/powerpoint/2010/main" val="3901733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DEDE-8A62-08A6-421A-F230E8A81E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C2E6F-3203-4B11-9337-8441861860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38B312-F8F4-6820-F09B-23B2B19FFBA0}"/>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5" name="Footer Placeholder 4">
            <a:extLst>
              <a:ext uri="{FF2B5EF4-FFF2-40B4-BE49-F238E27FC236}">
                <a16:creationId xmlns:a16="http://schemas.microsoft.com/office/drawing/2014/main" id="{A78E67FE-C459-E69B-31BC-C6BAF9214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4AF5E-9963-9E89-5231-D7416B7C1E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6234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FB265-2A2D-46CF-4193-C3F0372795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C7CCB5-97F6-0430-5054-0CBB8ADFC9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5F93DA-6178-6838-921A-D6FB37E7D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FDEDC8-AEE3-2D61-BDF7-3F9FBA7BA831}"/>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6" name="Footer Placeholder 5">
            <a:extLst>
              <a:ext uri="{FF2B5EF4-FFF2-40B4-BE49-F238E27FC236}">
                <a16:creationId xmlns:a16="http://schemas.microsoft.com/office/drawing/2014/main" id="{89C5A6C1-7C4D-224A-F781-D6386061BD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335AA-0A6A-5655-BD0B-76402F0CF55F}"/>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0484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BE98-5FC8-ABF6-925A-DACA29BB3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FB2CC9-0A17-BD93-955B-03E90EE41C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A87A5A-7A55-0B58-02EC-58104A14A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D59CBFE-1C86-D6E9-71AF-1BD10A9E5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069F8D-A082-87A0-7EC9-7D281949290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12BEE0-4C4D-C877-79FE-B6508D0DCD1D}"/>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8" name="Footer Placeholder 7">
            <a:extLst>
              <a:ext uri="{FF2B5EF4-FFF2-40B4-BE49-F238E27FC236}">
                <a16:creationId xmlns:a16="http://schemas.microsoft.com/office/drawing/2014/main" id="{848CB0E7-5FEA-1B52-0402-58167E4AF4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71C78B-0BB9-87A1-C59B-2322A3312EE8}"/>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370926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8271-A8C8-3129-3E46-26C9159ED3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CA0458-5B61-ADCA-B9A3-073C802DF73A}"/>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4" name="Footer Placeholder 3">
            <a:extLst>
              <a:ext uri="{FF2B5EF4-FFF2-40B4-BE49-F238E27FC236}">
                <a16:creationId xmlns:a16="http://schemas.microsoft.com/office/drawing/2014/main" id="{548C6B71-3597-1C81-2B7B-A17EBB1497A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2EBB9C-4A53-1E06-76FD-21527EC7DD15}"/>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63281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5FCA75-7D29-BD23-6506-18D0199D9F15}"/>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3" name="Footer Placeholder 2">
            <a:extLst>
              <a:ext uri="{FF2B5EF4-FFF2-40B4-BE49-F238E27FC236}">
                <a16:creationId xmlns:a16="http://schemas.microsoft.com/office/drawing/2014/main" id="{4EFCF04B-7F1E-183F-5294-4209548812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AF5AC5-2556-5A05-96F6-B3044613A216}"/>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284568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7EB17-617E-70DE-1F1A-B83832AC77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70DBF2-36BA-7D77-00BD-A1AE00DA0B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C870DA-842A-CD48-443B-362451498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9162D7-724B-F4B9-B210-AA7935F8AF14}"/>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6" name="Footer Placeholder 5">
            <a:extLst>
              <a:ext uri="{FF2B5EF4-FFF2-40B4-BE49-F238E27FC236}">
                <a16:creationId xmlns:a16="http://schemas.microsoft.com/office/drawing/2014/main" id="{8CED2751-9043-E7E0-CBC5-223A47DB06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1E4AAF-6F23-BFA2-856C-E12FA3B8895E}"/>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17491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A7D9-8380-8114-6DC1-C535BDC67C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7300AA-E963-E2B3-7C07-D29524762C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008EB7-9C70-CCA9-5BA5-8A83AC226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4528F6-A0B8-4E27-A475-8B5873261DE2}"/>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6" name="Footer Placeholder 5">
            <a:extLst>
              <a:ext uri="{FF2B5EF4-FFF2-40B4-BE49-F238E27FC236}">
                <a16:creationId xmlns:a16="http://schemas.microsoft.com/office/drawing/2014/main" id="{88B35D52-E24C-FEB0-5A32-F6FD0F8379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D4D77-3C67-681E-5B54-183942AAC6EA}"/>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381051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EB71-4F45-3661-B2ED-C0F3FFADB4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BE3A27-673A-011B-EA5A-AC6124BFFE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3E9434-86AE-3650-83FF-DACEB6D58E6F}"/>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5" name="Footer Placeholder 4">
            <a:extLst>
              <a:ext uri="{FF2B5EF4-FFF2-40B4-BE49-F238E27FC236}">
                <a16:creationId xmlns:a16="http://schemas.microsoft.com/office/drawing/2014/main" id="{818ACC83-B773-978E-6BA7-B6CDF10BFA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322FAA-9FB6-22BE-3381-4038AC21A939}"/>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1502864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BD2E5C-C9D4-0063-5D09-7F2469824F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13EE0E-386C-A8E6-B251-FF2E3350BD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DD307F-DB5D-4072-C4F0-555B05ED155F}"/>
              </a:ext>
            </a:extLst>
          </p:cNvPr>
          <p:cNvSpPr>
            <a:spLocks noGrp="1"/>
          </p:cNvSpPr>
          <p:nvPr>
            <p:ph type="dt" sz="half" idx="10"/>
          </p:nvPr>
        </p:nvSpPr>
        <p:spPr/>
        <p:txBody>
          <a:bodyPr/>
          <a:lstStyle/>
          <a:p>
            <a:fld id="{938E468B-E7DB-1244-8914-F7B7F6133B99}" type="datetimeFigureOut">
              <a:rPr lang="en-US" smtClean="0"/>
              <a:t>3/9/26</a:t>
            </a:fld>
            <a:endParaRPr lang="en-US"/>
          </a:p>
        </p:txBody>
      </p:sp>
      <p:sp>
        <p:nvSpPr>
          <p:cNvPr id="5" name="Footer Placeholder 4">
            <a:extLst>
              <a:ext uri="{FF2B5EF4-FFF2-40B4-BE49-F238E27FC236}">
                <a16:creationId xmlns:a16="http://schemas.microsoft.com/office/drawing/2014/main" id="{94F00148-8062-9A9D-6E6A-201194A879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E73C5-4418-421C-6EBC-8D7AB287071D}"/>
              </a:ext>
            </a:extLst>
          </p:cNvPr>
          <p:cNvSpPr>
            <a:spLocks noGrp="1"/>
          </p:cNvSpPr>
          <p:nvPr>
            <p:ph type="sldNum" sz="quarter" idx="12"/>
          </p:nvPr>
        </p:nvSpPr>
        <p:spPr/>
        <p:txBody>
          <a:bodyPr/>
          <a:lstStyle/>
          <a:p>
            <a:fld id="{1B0B4BCF-82CE-1142-8F86-CDBDFCE07149}" type="slidenum">
              <a:rPr lang="en-US" smtClean="0"/>
              <a:t>‹#›</a:t>
            </a:fld>
            <a:endParaRPr lang="en-US"/>
          </a:p>
        </p:txBody>
      </p:sp>
    </p:spTree>
    <p:extLst>
      <p:ext uri="{BB962C8B-B14F-4D97-AF65-F5344CB8AC3E}">
        <p14:creationId xmlns:p14="http://schemas.microsoft.com/office/powerpoint/2010/main" val="429292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AC195-AA5B-CA66-10DC-A62137956A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0A5E35-1AD0-6A20-E2AB-6303683D1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766F20-957A-0996-3D32-069DB8681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8E468B-E7DB-1244-8914-F7B7F6133B99}" type="datetimeFigureOut">
              <a:rPr lang="en-US" smtClean="0"/>
              <a:t>3/9/26</a:t>
            </a:fld>
            <a:endParaRPr lang="en-US"/>
          </a:p>
        </p:txBody>
      </p:sp>
      <p:sp>
        <p:nvSpPr>
          <p:cNvPr id="5" name="Footer Placeholder 4">
            <a:extLst>
              <a:ext uri="{FF2B5EF4-FFF2-40B4-BE49-F238E27FC236}">
                <a16:creationId xmlns:a16="http://schemas.microsoft.com/office/drawing/2014/main" id="{87C10B0D-B4A5-1039-287D-28F3BE1B8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E323B42-044A-869C-D3BB-A7797A3F5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0B4BCF-82CE-1142-8F86-CDBDFCE07149}" type="slidenum">
              <a:rPr lang="en-US" smtClean="0"/>
              <a:t>‹#›</a:t>
            </a:fld>
            <a:endParaRPr lang="en-US"/>
          </a:p>
        </p:txBody>
      </p:sp>
    </p:spTree>
    <p:extLst>
      <p:ext uri="{BB962C8B-B14F-4D97-AF65-F5344CB8AC3E}">
        <p14:creationId xmlns:p14="http://schemas.microsoft.com/office/powerpoint/2010/main" val="70851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ustomXml" Target="../ink/ink1.xml"/><Relationship Id="rId7" Type="http://schemas.openxmlformats.org/officeDocument/2006/relationships/image" Target="../media/image4.emf"/><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0.png"/><Relationship Id="rId4" Type="http://schemas.openxmlformats.org/officeDocument/2006/relationships/image" Target="../media/image50.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sciencedirect.com/science/article/pii/S2352431620301802?via%3Dihub#appSB" TargetMode="Externa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mputer screen with numbers&#10;&#10;AI-generated content may be incorrect.">
            <a:extLst>
              <a:ext uri="{FF2B5EF4-FFF2-40B4-BE49-F238E27FC236}">
                <a16:creationId xmlns:a16="http://schemas.microsoft.com/office/drawing/2014/main" id="{1A8E1854-276F-9DFB-AB93-FCAFE794B2A7}"/>
              </a:ext>
            </a:extLst>
          </p:cNvPr>
          <p:cNvPicPr>
            <a:picLocks noChangeAspect="1"/>
          </p:cNvPicPr>
          <p:nvPr/>
        </p:nvPicPr>
        <p:blipFill>
          <a:blip r:embed="rId3"/>
          <a:srcRect r="23298" b="9091"/>
          <a:stretch>
            <a:fillRect/>
          </a:stretch>
        </p:blipFill>
        <p:spPr>
          <a:xfrm>
            <a:off x="3523488" y="10"/>
            <a:ext cx="8668512" cy="6857990"/>
          </a:xfrm>
          <a:prstGeom prst="rect">
            <a:avLst/>
          </a:prstGeom>
        </p:spPr>
      </p:pic>
      <p:sp>
        <p:nvSpPr>
          <p:cNvPr id="14" name="Rectangle 1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E6B336-B8B3-CEA6-0B4E-374B9C705367}"/>
              </a:ext>
            </a:extLst>
          </p:cNvPr>
          <p:cNvSpPr>
            <a:spLocks noGrp="1"/>
          </p:cNvSpPr>
          <p:nvPr>
            <p:ph type="ctrTitle"/>
          </p:nvPr>
        </p:nvSpPr>
        <p:spPr>
          <a:xfrm>
            <a:off x="477980" y="1122363"/>
            <a:ext cx="5503720" cy="3204134"/>
          </a:xfrm>
        </p:spPr>
        <p:txBody>
          <a:bodyPr anchor="b">
            <a:normAutofit/>
          </a:bodyPr>
          <a:lstStyle/>
          <a:p>
            <a:pPr algn="l"/>
            <a:r>
              <a:rPr lang="en-US" sz="4800" dirty="0"/>
              <a:t>Module 4 </a:t>
            </a:r>
            <a:br>
              <a:rPr lang="en-US" sz="4800" dirty="0"/>
            </a:br>
            <a:r>
              <a:rPr lang="en-US" sz="2400" dirty="0"/>
              <a:t>Lecture 4</a:t>
            </a:r>
            <a:br>
              <a:rPr lang="en-US" sz="4800" dirty="0"/>
            </a:br>
            <a:r>
              <a:rPr lang="en-US" sz="4800" dirty="0"/>
              <a:t>Predicting the effect of interventions</a:t>
            </a:r>
          </a:p>
        </p:txBody>
      </p:sp>
      <p:sp>
        <p:nvSpPr>
          <p:cNvPr id="3" name="Subtitle 2">
            <a:extLst>
              <a:ext uri="{FF2B5EF4-FFF2-40B4-BE49-F238E27FC236}">
                <a16:creationId xmlns:a16="http://schemas.microsoft.com/office/drawing/2014/main" id="{865B4456-8C04-FCD9-5636-5C60A9DDD74B}"/>
              </a:ext>
            </a:extLst>
          </p:cNvPr>
          <p:cNvSpPr>
            <a:spLocks noGrp="1"/>
          </p:cNvSpPr>
          <p:nvPr>
            <p:ph type="subTitle" idx="1"/>
          </p:nvPr>
        </p:nvSpPr>
        <p:spPr>
          <a:xfrm>
            <a:off x="477980" y="4872922"/>
            <a:ext cx="4023359" cy="1208141"/>
          </a:xfrm>
        </p:spPr>
        <p:txBody>
          <a:bodyPr>
            <a:normAutofit/>
          </a:bodyPr>
          <a:lstStyle/>
          <a:p>
            <a:pPr algn="l"/>
            <a:r>
              <a:rPr lang="en-US" sz="2000" dirty="0"/>
              <a:t>Sarah Groves, Ph.D.</a:t>
            </a:r>
          </a:p>
          <a:p>
            <a:pPr algn="l"/>
            <a:r>
              <a:rPr lang="en-US" sz="2000"/>
              <a:t>Shayn Peirce-Cottler, </a:t>
            </a:r>
            <a:r>
              <a:rPr lang="en-US" sz="2000" dirty="0"/>
              <a:t>Ph.D.</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09E6B7E-D08F-2A99-F462-48160AD6C4DF}"/>
              </a:ext>
            </a:extLst>
          </p:cNvPr>
          <p:cNvSpPr/>
          <p:nvPr/>
        </p:nvSpPr>
        <p:spPr>
          <a:xfrm>
            <a:off x="433953" y="573437"/>
            <a:ext cx="821410" cy="2479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7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5B36-11C1-C423-AEA9-1FF89ECC3FDA}"/>
              </a:ext>
            </a:extLst>
          </p:cNvPr>
          <p:cNvSpPr>
            <a:spLocks noGrp="1"/>
          </p:cNvSpPr>
          <p:nvPr>
            <p:ph type="title"/>
          </p:nvPr>
        </p:nvSpPr>
        <p:spPr/>
        <p:txBody>
          <a:bodyPr/>
          <a:lstStyle/>
          <a:p>
            <a:r>
              <a:rPr lang="en-US" dirty="0"/>
              <a:t>New briefing– new data!</a:t>
            </a:r>
          </a:p>
        </p:txBody>
      </p:sp>
      <p:sp>
        <p:nvSpPr>
          <p:cNvPr id="3" name="Content Placeholder 2">
            <a:extLst>
              <a:ext uri="{FF2B5EF4-FFF2-40B4-BE49-F238E27FC236}">
                <a16:creationId xmlns:a16="http://schemas.microsoft.com/office/drawing/2014/main" id="{104549AB-2728-F36B-5E26-73EFBF571E40}"/>
              </a:ext>
            </a:extLst>
          </p:cNvPr>
          <p:cNvSpPr>
            <a:spLocks noGrp="1"/>
          </p:cNvSpPr>
          <p:nvPr>
            <p:ph idx="1"/>
          </p:nvPr>
        </p:nvSpPr>
        <p:spPr>
          <a:xfrm>
            <a:off x="4829577" y="1185332"/>
            <a:ext cx="7167689" cy="5576075"/>
          </a:xfrm>
        </p:spPr>
        <p:txBody>
          <a:bodyPr>
            <a:normAutofit fontScale="92500" lnSpcReduction="20000"/>
          </a:bodyPr>
          <a:lstStyle/>
          <a:p>
            <a:r>
              <a:rPr lang="en-US" dirty="0"/>
              <a:t>Data to day 120</a:t>
            </a:r>
          </a:p>
          <a:p>
            <a:r>
              <a:rPr lang="en-US" dirty="0"/>
              <a:t>Pull from GitHub upstream remote</a:t>
            </a:r>
          </a:p>
          <a:p>
            <a:r>
              <a:rPr lang="en-US" b="1" dirty="0"/>
              <a:t>What you should have at this point:</a:t>
            </a:r>
          </a:p>
          <a:p>
            <a:pPr lvl="1"/>
            <a:r>
              <a:rPr lang="en-US" dirty="0"/>
              <a:t>A fitted ODE model with best values for beta, gamma, &amp; sigma</a:t>
            </a:r>
          </a:p>
          <a:p>
            <a:r>
              <a:rPr lang="en-US" b="1" dirty="0"/>
              <a:t>What we will do next:</a:t>
            </a:r>
          </a:p>
          <a:p>
            <a:pPr lvl="1"/>
            <a:r>
              <a:rPr lang="en-US" dirty="0"/>
              <a:t>Calculate the error of your model against the true data</a:t>
            </a:r>
          </a:p>
          <a:p>
            <a:pPr lvl="1"/>
            <a:r>
              <a:rPr lang="en-US" dirty="0"/>
              <a:t>For recommending interventions at VT:</a:t>
            </a:r>
          </a:p>
          <a:p>
            <a:pPr lvl="2"/>
            <a:r>
              <a:rPr lang="en-US" dirty="0"/>
              <a:t>Use VT’s student population as S0</a:t>
            </a:r>
          </a:p>
          <a:p>
            <a:pPr lvl="2"/>
            <a:r>
              <a:rPr lang="en-US" dirty="0"/>
              <a:t>I0 = 1</a:t>
            </a:r>
          </a:p>
          <a:p>
            <a:pPr lvl="2"/>
            <a:r>
              <a:rPr lang="en-US" dirty="0"/>
              <a:t>R0 = 0</a:t>
            </a:r>
          </a:p>
          <a:p>
            <a:pPr lvl="2"/>
            <a:r>
              <a:rPr lang="en-US" dirty="0"/>
              <a:t>E0(VT) = E0(UVA)</a:t>
            </a:r>
          </a:p>
          <a:p>
            <a:pPr lvl="2"/>
            <a:r>
              <a:rPr lang="en-US" dirty="0"/>
              <a:t>Use </a:t>
            </a:r>
            <a:r>
              <a:rPr lang="en-US" b="1" dirty="0"/>
              <a:t>the same </a:t>
            </a:r>
            <a:r>
              <a:rPr lang="en-US" dirty="0"/>
              <a:t>best fit parameters from above to model the epidemic for 70 days</a:t>
            </a:r>
          </a:p>
          <a:p>
            <a:pPr lvl="2"/>
            <a:r>
              <a:rPr lang="en-US" dirty="0"/>
              <a:t>At day 70 (until day 120), we will model different interventions</a:t>
            </a:r>
          </a:p>
          <a:p>
            <a:pPr lvl="2"/>
            <a:r>
              <a:rPr lang="en-US" dirty="0"/>
              <a:t>Compare the baseline (no intervention) to each intervention to recommend one to implement</a:t>
            </a:r>
          </a:p>
        </p:txBody>
      </p:sp>
      <p:pic>
        <p:nvPicPr>
          <p:cNvPr id="6" name="Picture 5">
            <a:extLst>
              <a:ext uri="{FF2B5EF4-FFF2-40B4-BE49-F238E27FC236}">
                <a16:creationId xmlns:a16="http://schemas.microsoft.com/office/drawing/2014/main" id="{1A9CB599-C708-A93A-5F46-D6142264CCE5}"/>
              </a:ext>
            </a:extLst>
          </p:cNvPr>
          <p:cNvPicPr>
            <a:picLocks noChangeAspect="1"/>
          </p:cNvPicPr>
          <p:nvPr/>
        </p:nvPicPr>
        <p:blipFill>
          <a:blip r:embed="rId3"/>
          <a:stretch>
            <a:fillRect/>
          </a:stretch>
        </p:blipFill>
        <p:spPr>
          <a:xfrm>
            <a:off x="316618" y="1413693"/>
            <a:ext cx="4409928" cy="511935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8253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0EC51238-E824-DDF7-8CBE-34EBAFF40D05}"/>
              </a:ext>
            </a:extLst>
          </p:cNvPr>
          <p:cNvSpPr/>
          <p:nvPr/>
        </p:nvSpPr>
        <p:spPr>
          <a:xfrm>
            <a:off x="1200150" y="2392852"/>
            <a:ext cx="3705225" cy="17987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Numerical error</a:t>
            </a:r>
          </a:p>
          <a:p>
            <a:pPr algn="ctr"/>
            <a:r>
              <a:rPr lang="en-US" b="0" i="0" dirty="0">
                <a:solidFill>
                  <a:schemeClr val="bg1"/>
                </a:solidFill>
                <a:effectLst/>
                <a:latin typeface="Google Sans"/>
              </a:rPr>
              <a:t>Definition: Errors arising from the inability of a computer to represent real numbers precisely and the approximation techniques used to solve equations.</a:t>
            </a:r>
            <a:endParaRPr lang="en-US" dirty="0">
              <a:solidFill>
                <a:schemeClr val="bg1"/>
              </a:solidFill>
            </a:endParaRPr>
          </a:p>
        </p:txBody>
      </p:sp>
      <p:sp>
        <p:nvSpPr>
          <p:cNvPr id="2" name="Title 1">
            <a:extLst>
              <a:ext uri="{FF2B5EF4-FFF2-40B4-BE49-F238E27FC236}">
                <a16:creationId xmlns:a16="http://schemas.microsoft.com/office/drawing/2014/main" id="{8D4ECA11-EC32-B3C4-92AD-67D443ADCE67}"/>
              </a:ext>
            </a:extLst>
          </p:cNvPr>
          <p:cNvSpPr>
            <a:spLocks noGrp="1"/>
          </p:cNvSpPr>
          <p:nvPr>
            <p:ph type="title"/>
          </p:nvPr>
        </p:nvSpPr>
        <p:spPr/>
        <p:txBody>
          <a:bodyPr/>
          <a:lstStyle/>
          <a:p>
            <a:r>
              <a:rPr lang="en-US" dirty="0"/>
              <a:t>Calculating error</a:t>
            </a:r>
          </a:p>
        </p:txBody>
      </p:sp>
      <p:sp>
        <p:nvSpPr>
          <p:cNvPr id="3" name="Content Placeholder 2">
            <a:extLst>
              <a:ext uri="{FF2B5EF4-FFF2-40B4-BE49-F238E27FC236}">
                <a16:creationId xmlns:a16="http://schemas.microsoft.com/office/drawing/2014/main" id="{6B9F8C5E-E023-EE50-7511-DA47D5E49E85}"/>
              </a:ext>
            </a:extLst>
          </p:cNvPr>
          <p:cNvSpPr>
            <a:spLocks noGrp="1"/>
          </p:cNvSpPr>
          <p:nvPr>
            <p:ph idx="1"/>
          </p:nvPr>
        </p:nvSpPr>
        <p:spPr>
          <a:xfrm>
            <a:off x="135467" y="1185333"/>
            <a:ext cx="11861800" cy="557742"/>
          </a:xfrm>
        </p:spPr>
        <p:txBody>
          <a:bodyPr/>
          <a:lstStyle/>
          <a:p>
            <a:r>
              <a:rPr lang="en-US" dirty="0"/>
              <a:t>Two main sources of error when comparing our dataset to our model:</a:t>
            </a:r>
          </a:p>
        </p:txBody>
      </p:sp>
      <p:sp>
        <p:nvSpPr>
          <p:cNvPr id="6" name="TextBox 5">
            <a:extLst>
              <a:ext uri="{FF2B5EF4-FFF2-40B4-BE49-F238E27FC236}">
                <a16:creationId xmlns:a16="http://schemas.microsoft.com/office/drawing/2014/main" id="{039C27D4-207A-D97D-976A-611F5FC108A9}"/>
              </a:ext>
            </a:extLst>
          </p:cNvPr>
          <p:cNvSpPr txBox="1"/>
          <p:nvPr/>
        </p:nvSpPr>
        <p:spPr>
          <a:xfrm>
            <a:off x="895350" y="4665966"/>
            <a:ext cx="1701171" cy="369332"/>
          </a:xfrm>
          <a:prstGeom prst="rect">
            <a:avLst/>
          </a:prstGeom>
          <a:noFill/>
        </p:spPr>
        <p:txBody>
          <a:bodyPr wrap="none" rtlCol="0">
            <a:spAutoFit/>
          </a:bodyPr>
          <a:lstStyle/>
          <a:p>
            <a:r>
              <a:rPr lang="en-US" dirty="0"/>
              <a:t>Round-off error</a:t>
            </a:r>
          </a:p>
        </p:txBody>
      </p:sp>
      <p:sp>
        <p:nvSpPr>
          <p:cNvPr id="7" name="TextBox 6">
            <a:extLst>
              <a:ext uri="{FF2B5EF4-FFF2-40B4-BE49-F238E27FC236}">
                <a16:creationId xmlns:a16="http://schemas.microsoft.com/office/drawing/2014/main" id="{AAA9C5F5-C0F4-0D7A-AF8F-9AF2C985E817}"/>
              </a:ext>
            </a:extLst>
          </p:cNvPr>
          <p:cNvSpPr txBox="1"/>
          <p:nvPr/>
        </p:nvSpPr>
        <p:spPr>
          <a:xfrm>
            <a:off x="3448174" y="4665966"/>
            <a:ext cx="1764329" cy="369332"/>
          </a:xfrm>
          <a:prstGeom prst="rect">
            <a:avLst/>
          </a:prstGeom>
          <a:noFill/>
        </p:spPr>
        <p:txBody>
          <a:bodyPr wrap="none" rtlCol="0">
            <a:spAutoFit/>
          </a:bodyPr>
          <a:lstStyle/>
          <a:p>
            <a:r>
              <a:rPr lang="en-US" dirty="0"/>
              <a:t>Truncation error</a:t>
            </a:r>
          </a:p>
        </p:txBody>
      </p:sp>
      <p:sp>
        <p:nvSpPr>
          <p:cNvPr id="9" name="TextBox 8">
            <a:extLst>
              <a:ext uri="{FF2B5EF4-FFF2-40B4-BE49-F238E27FC236}">
                <a16:creationId xmlns:a16="http://schemas.microsoft.com/office/drawing/2014/main" id="{4D04C267-5438-D3F3-DABC-9AAA0764636F}"/>
              </a:ext>
            </a:extLst>
          </p:cNvPr>
          <p:cNvSpPr txBox="1"/>
          <p:nvPr/>
        </p:nvSpPr>
        <p:spPr>
          <a:xfrm>
            <a:off x="7434848" y="4749337"/>
            <a:ext cx="3865978" cy="923330"/>
          </a:xfrm>
          <a:prstGeom prst="rect">
            <a:avLst/>
          </a:prstGeom>
          <a:noFill/>
        </p:spPr>
        <p:txBody>
          <a:bodyPr wrap="square" rtlCol="0">
            <a:spAutoFit/>
          </a:bodyPr>
          <a:lstStyle/>
          <a:p>
            <a:pPr marL="285750" indent="-285750">
              <a:buFontTx/>
              <a:buChar char="-"/>
            </a:pPr>
            <a:r>
              <a:rPr lang="en-US" dirty="0"/>
              <a:t>Model is limited, incomplete, &amp; makes assumptions</a:t>
            </a:r>
          </a:p>
          <a:p>
            <a:pPr marL="285750" indent="-285750">
              <a:buFontTx/>
              <a:buChar char="-"/>
            </a:pPr>
            <a:r>
              <a:rPr lang="en-US" dirty="0"/>
              <a:t>Data is noisy</a:t>
            </a:r>
          </a:p>
        </p:txBody>
      </p:sp>
      <p:sp>
        <p:nvSpPr>
          <p:cNvPr id="13" name="Rounded Rectangle 12">
            <a:extLst>
              <a:ext uri="{FF2B5EF4-FFF2-40B4-BE49-F238E27FC236}">
                <a16:creationId xmlns:a16="http://schemas.microsoft.com/office/drawing/2014/main" id="{CB719BA6-ED9C-D7C1-4E79-0AD05ADAD30B}"/>
              </a:ext>
            </a:extLst>
          </p:cNvPr>
          <p:cNvSpPr/>
          <p:nvPr/>
        </p:nvSpPr>
        <p:spPr>
          <a:xfrm>
            <a:off x="7515225" y="2392852"/>
            <a:ext cx="3705225" cy="17987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Model error</a:t>
            </a:r>
          </a:p>
          <a:p>
            <a:pPr algn="ctr"/>
            <a:r>
              <a:rPr lang="en-US" b="0" i="0" dirty="0">
                <a:solidFill>
                  <a:schemeClr val="bg1"/>
                </a:solidFill>
                <a:effectLst/>
                <a:latin typeface="Google Sans"/>
              </a:rPr>
              <a:t>Definition: The gap between the mathematical model's predictions and the actual, real-world system being studied.</a:t>
            </a:r>
            <a:endParaRPr lang="en-US" dirty="0">
              <a:solidFill>
                <a:schemeClr val="bg1"/>
              </a:solidFill>
            </a:endParaRPr>
          </a:p>
        </p:txBody>
      </p:sp>
      <p:cxnSp>
        <p:nvCxnSpPr>
          <p:cNvPr id="15" name="Straight Arrow Connector 14">
            <a:extLst>
              <a:ext uri="{FF2B5EF4-FFF2-40B4-BE49-F238E27FC236}">
                <a16:creationId xmlns:a16="http://schemas.microsoft.com/office/drawing/2014/main" id="{038ECD15-D104-3D00-43A7-AE97F028F05D}"/>
              </a:ext>
            </a:extLst>
          </p:cNvPr>
          <p:cNvCxnSpPr>
            <a:stCxn id="10" idx="2"/>
            <a:endCxn id="6" idx="0"/>
          </p:cNvCxnSpPr>
          <p:nvPr/>
        </p:nvCxnSpPr>
        <p:spPr>
          <a:xfrm flipH="1">
            <a:off x="1745936" y="4191595"/>
            <a:ext cx="1306827" cy="4743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662D317C-9644-BD25-B877-92681337C312}"/>
              </a:ext>
            </a:extLst>
          </p:cNvPr>
          <p:cNvCxnSpPr>
            <a:cxnSpLocks/>
            <a:stCxn id="10" idx="2"/>
            <a:endCxn id="7" idx="0"/>
          </p:cNvCxnSpPr>
          <p:nvPr/>
        </p:nvCxnSpPr>
        <p:spPr>
          <a:xfrm>
            <a:off x="3052763" y="4191595"/>
            <a:ext cx="1277576" cy="4743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6821F1EA-239F-A966-6DCC-7A58D3DD64F5}"/>
              </a:ext>
            </a:extLst>
          </p:cNvPr>
          <p:cNvCxnSpPr>
            <a:cxnSpLocks/>
            <a:stCxn id="13" idx="2"/>
            <a:endCxn id="9" idx="0"/>
          </p:cNvCxnSpPr>
          <p:nvPr/>
        </p:nvCxnSpPr>
        <p:spPr>
          <a:xfrm flipH="1">
            <a:off x="9367837" y="4191595"/>
            <a:ext cx="1" cy="5577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291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13"/>
                                        </p:tgtEl>
                                        <p:attrNameLst>
                                          <p:attrName>fillcolor</p:attrName>
                                        </p:attrNameLst>
                                      </p:cBhvr>
                                      <p:to>
                                        <a:schemeClr val="accent2"/>
                                      </p:to>
                                    </p:animClr>
                                    <p:set>
                                      <p:cBhvr>
                                        <p:cTn id="33" dur="500" fill="hold"/>
                                        <p:tgtEl>
                                          <p:spTgt spid="13"/>
                                        </p:tgtEl>
                                        <p:attrNameLst>
                                          <p:attrName>fill.type</p:attrName>
                                        </p:attrNameLst>
                                      </p:cBhvr>
                                      <p:to>
                                        <p:strVal val="solid"/>
                                      </p:to>
                                    </p:set>
                                    <p:set>
                                      <p:cBhvr>
                                        <p:cTn id="34" dur="500" fill="hold"/>
                                        <p:tgtEl>
                                          <p:spTgt spid="1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7" grpId="0"/>
      <p:bldP spid="9"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True error &amp; percent relative error</a:t>
            </a:r>
          </a:p>
        </p:txBody>
      </p:sp>
      <p:sp>
        <p:nvSpPr>
          <p:cNvPr id="3" name="Content Placeholder 2"/>
          <p:cNvSpPr>
            <a:spLocks noGrp="1"/>
          </p:cNvSpPr>
          <p:nvPr>
            <p:ph idx="1"/>
          </p:nvPr>
        </p:nvSpPr>
        <p:spPr>
          <a:xfrm>
            <a:off x="1981200" y="1772348"/>
            <a:ext cx="3276600" cy="1320090"/>
          </a:xfrm>
        </p:spPr>
        <p:txBody>
          <a:bodyPr>
            <a:noAutofit/>
          </a:bodyPr>
          <a:lstStyle/>
          <a:p>
            <a:pPr marL="0" indent="0">
              <a:buNone/>
            </a:pPr>
            <a:r>
              <a:rPr lang="en-US" sz="2000" dirty="0"/>
              <a:t>true error (E</a:t>
            </a:r>
            <a:r>
              <a:rPr lang="en-US" sz="2000" baseline="-25000" dirty="0"/>
              <a:t>t</a:t>
            </a:r>
            <a:r>
              <a:rPr lang="en-US" sz="2000" dirty="0"/>
              <a:t>)</a:t>
            </a:r>
          </a:p>
          <a:p>
            <a:pPr marL="0" indent="0">
              <a:buNone/>
            </a:pPr>
            <a:endParaRPr lang="en-US" sz="2000" dirty="0"/>
          </a:p>
          <a:p>
            <a:pPr marL="0" indent="0">
              <a:buNone/>
            </a:pPr>
            <a:r>
              <a:rPr lang="en-US" sz="2000" dirty="0"/>
              <a:t>true % relative error (% e</a:t>
            </a:r>
            <a:r>
              <a:rPr lang="en-US" sz="2000" baseline="-25000" dirty="0"/>
              <a:t>t</a:t>
            </a:r>
            <a:r>
              <a:rPr lang="en-US" sz="2000" dirty="0"/>
              <a:t>)</a:t>
            </a:r>
          </a:p>
          <a:p>
            <a:pPr marL="0" indent="0">
              <a:buNone/>
            </a:pPr>
            <a:endParaRPr lang="en-US" sz="2000" dirty="0"/>
          </a:p>
          <a:p>
            <a:pPr marL="0" indent="0">
              <a:buNone/>
            </a:pPr>
            <a:r>
              <a:rPr lang="en-US" sz="2000" dirty="0">
                <a:solidFill>
                  <a:schemeClr val="bg1"/>
                </a:solidFill>
              </a:rPr>
              <a:t>Approximate % relative error </a:t>
            </a:r>
          </a:p>
          <a:p>
            <a:pPr marL="0" indent="0">
              <a:buNone/>
            </a:pPr>
            <a:endParaRPr lang="en-US" sz="2000" dirty="0">
              <a:solidFill>
                <a:schemeClr val="bg1"/>
              </a:solidFill>
            </a:endParaRPr>
          </a:p>
          <a:p>
            <a:pPr marL="0" indent="0">
              <a:buNone/>
            </a:pPr>
            <a:r>
              <a:rPr lang="en-US" sz="2000" dirty="0">
                <a:solidFill>
                  <a:schemeClr val="bg1"/>
                </a:solidFill>
              </a:rPr>
              <a:t>Iterative error approx.</a:t>
            </a:r>
          </a:p>
        </p:txBody>
      </p:sp>
      <p:sp>
        <p:nvSpPr>
          <p:cNvPr id="10" name="Rectangle 9"/>
          <p:cNvSpPr/>
          <p:nvPr/>
        </p:nvSpPr>
        <p:spPr>
          <a:xfrm>
            <a:off x="2022513" y="3596824"/>
            <a:ext cx="3901453" cy="369332"/>
          </a:xfrm>
          <a:prstGeom prst="rect">
            <a:avLst/>
          </a:prstGeom>
        </p:spPr>
        <p:txBody>
          <a:bodyPr wrap="none">
            <a:spAutoFit/>
          </a:bodyPr>
          <a:lstStyle/>
          <a:p>
            <a:r>
              <a:rPr lang="en-US" dirty="0"/>
              <a:t>L = 50 cm, D = 2.5 mm, E</a:t>
            </a:r>
            <a:r>
              <a:rPr lang="en-US" baseline="-25000" dirty="0"/>
              <a:t>t</a:t>
            </a:r>
            <a:r>
              <a:rPr lang="en-US" dirty="0"/>
              <a:t> = 0.5 mm</a:t>
            </a:r>
          </a:p>
        </p:txBody>
      </p:sp>
      <mc:AlternateContent xmlns:mc="http://schemas.openxmlformats.org/markup-compatibility/2006" xmlns:a14="http://schemas.microsoft.com/office/drawing/2010/main">
        <mc:Choice Requires="a14">
          <p:sp>
            <p:nvSpPr>
              <p:cNvPr id="12" name="Rectangle 11"/>
              <p:cNvSpPr/>
              <p:nvPr/>
            </p:nvSpPr>
            <p:spPr>
              <a:xfrm>
                <a:off x="2080715" y="3159965"/>
                <a:ext cx="2922916" cy="369332"/>
              </a:xfrm>
              <a:prstGeom prst="rect">
                <a:avLst/>
              </a:prstGeom>
            </p:spPr>
            <p:txBody>
              <a:bodyPr wrap="none">
                <a:spAutoFit/>
              </a:bodyPr>
              <a:lstStyle/>
              <a:p>
                <a:r>
                  <a:rPr lang="en-US" u="sng" dirty="0"/>
                  <a:t>Find </a:t>
                </a:r>
                <a14:m>
                  <m:oMath xmlns:m="http://schemas.openxmlformats.org/officeDocument/2006/math">
                    <m:r>
                      <a:rPr lang="en-US" b="0" i="1" u="sng" smtClean="0">
                        <a:latin typeface="Cambria Math" panose="02040503050406030204" pitchFamily="18" charset="0"/>
                      </a:rPr>
                      <m:t>% </m:t>
                    </m:r>
                    <m:sSub>
                      <m:sSubPr>
                        <m:ctrlPr>
                          <a:rPr lang="en-US" b="0" i="1" u="sng" smtClean="0">
                            <a:latin typeface="Cambria Math" panose="02040503050406030204" pitchFamily="18" charset="0"/>
                          </a:rPr>
                        </m:ctrlPr>
                      </m:sSubPr>
                      <m:e>
                        <m:r>
                          <a:rPr lang="en-US" b="0" i="1" u="sng" smtClean="0">
                            <a:latin typeface="Cambria Math" panose="02040503050406030204" pitchFamily="18" charset="0"/>
                          </a:rPr>
                          <m:t>𝑒</m:t>
                        </m:r>
                      </m:e>
                      <m:sub>
                        <m:r>
                          <a:rPr lang="en-US" b="0" i="1" u="sng" smtClean="0">
                            <a:latin typeface="Cambria Math" panose="02040503050406030204" pitchFamily="18" charset="0"/>
                          </a:rPr>
                          <m:t>𝑡</m:t>
                        </m:r>
                      </m:sub>
                    </m:sSub>
                  </m:oMath>
                </a14:m>
                <a:r>
                  <a:rPr lang="en-US" u="sng" dirty="0"/>
                  <a:t> for both L and D:</a:t>
                </a:r>
              </a:p>
            </p:txBody>
          </p:sp>
        </mc:Choice>
        <mc:Fallback xmlns="">
          <p:sp>
            <p:nvSpPr>
              <p:cNvPr id="12" name="Rectangle 11"/>
              <p:cNvSpPr>
                <a:spLocks noRot="1" noChangeAspect="1" noMove="1" noResize="1" noEditPoints="1" noAdjustHandles="1" noChangeArrowheads="1" noChangeShapeType="1" noTextEdit="1"/>
              </p:cNvSpPr>
              <p:nvPr/>
            </p:nvSpPr>
            <p:spPr>
              <a:xfrm>
                <a:off x="2080715" y="3159965"/>
                <a:ext cx="2922916" cy="369332"/>
              </a:xfrm>
              <a:prstGeom prst="rect">
                <a:avLst/>
              </a:prstGeom>
              <a:blipFill>
                <a:blip r:embed="rId2"/>
                <a:stretch>
                  <a:fillRect l="-1667" t="-8197" r="-833" b="-24590"/>
                </a:stretch>
              </a:blipFill>
            </p:spPr>
            <p:txBody>
              <a:bodyPr/>
              <a:lstStyle/>
              <a:p>
                <a:r>
                  <a:rPr lang="en-US">
                    <a:noFill/>
                  </a:rPr>
                  <a:t> </a:t>
                </a:r>
              </a:p>
            </p:txBody>
          </p:sp>
        </mc:Fallback>
      </mc:AlternateContent>
      <p:sp>
        <p:nvSpPr>
          <p:cNvPr id="11" name="Rectangle 10"/>
          <p:cNvSpPr/>
          <p:nvPr/>
        </p:nvSpPr>
        <p:spPr>
          <a:xfrm>
            <a:off x="4403761" y="1249784"/>
            <a:ext cx="3365024" cy="369332"/>
          </a:xfrm>
          <a:prstGeom prst="rect">
            <a:avLst/>
          </a:prstGeom>
        </p:spPr>
        <p:txBody>
          <a:bodyPr wrap="none">
            <a:spAutoFit/>
          </a:bodyPr>
          <a:lstStyle/>
          <a:p>
            <a:r>
              <a:rPr lang="en-US" dirty="0"/>
              <a:t>When you know the true value.</a:t>
            </a:r>
          </a:p>
        </p:txBody>
      </p:sp>
      <mc:AlternateContent xmlns:mc="http://schemas.openxmlformats.org/markup-compatibility/2006" xmlns:p14="http://schemas.microsoft.com/office/powerpoint/2010/main">
        <mc:Choice Requires="p14">
          <p:contentPart p14:bwMode="auto" r:id="rId3">
            <p14:nvContentPartPr>
              <p14:cNvPr id="14" name="Ink 13"/>
              <p14:cNvContentPartPr/>
              <p14:nvPr/>
            </p14:nvContentPartPr>
            <p14:xfrm>
              <a:off x="10018823" y="4708498"/>
              <a:ext cx="360" cy="360"/>
            </p14:xfrm>
          </p:contentPart>
        </mc:Choice>
        <mc:Fallback xmlns="">
          <p:pic>
            <p:nvPicPr>
              <p:cNvPr id="14" name="Ink 13"/>
              <p:cNvPicPr/>
              <p:nvPr/>
            </p:nvPicPr>
            <p:blipFill>
              <a:blip r:embed="rId4"/>
              <a:stretch>
                <a:fillRect/>
              </a:stretch>
            </p:blipFill>
            <p:spPr>
              <a:xfrm>
                <a:off x="10009463" y="4699138"/>
                <a:ext cx="19080" cy="19080"/>
              </a:xfrm>
              <a:prstGeom prst="rect">
                <a:avLst/>
              </a:prstGeom>
            </p:spPr>
          </p:pic>
        </mc:Fallback>
      </mc:AlternateContent>
      <mc:AlternateContent xmlns:mc="http://schemas.openxmlformats.org/markup-compatibility/2006" xmlns:a14="http://schemas.microsoft.com/office/drawing/2010/main">
        <mc:Choice Requires="a14">
          <p:sp>
            <p:nvSpPr>
              <p:cNvPr id="16" name="Rectangle 15"/>
              <p:cNvSpPr/>
              <p:nvPr/>
            </p:nvSpPr>
            <p:spPr>
              <a:xfrm>
                <a:off x="5177373" y="1834425"/>
                <a:ext cx="485113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𝐸</m:t>
                          </m:r>
                        </m:e>
                        <m:sub>
                          <m:r>
                            <a:rPr lang="en-US" sz="2400" i="1">
                              <a:latin typeface="Cambria Math" panose="02040503050406030204" pitchFamily="18" charset="0"/>
                            </a:rPr>
                            <m:t>𝑡</m:t>
                          </m:r>
                        </m:sub>
                      </m:sSub>
                      <m:r>
                        <a:rPr lang="en-US" sz="2400" i="1">
                          <a:latin typeface="Cambria Math" panose="02040503050406030204" pitchFamily="18" charset="0"/>
                        </a:rPr>
                        <m:t>=</m:t>
                      </m:r>
                      <m:r>
                        <a:rPr lang="en-US" sz="2400" i="1">
                          <a:latin typeface="Cambria Math" panose="02040503050406030204" pitchFamily="18" charset="0"/>
                        </a:rPr>
                        <m:t>𝑡𝑟𝑢𝑒</m:t>
                      </m:r>
                      <m:r>
                        <a:rPr lang="en-US" sz="2400" i="1">
                          <a:latin typeface="Cambria Math" panose="02040503050406030204" pitchFamily="18" charset="0"/>
                        </a:rPr>
                        <m:t> </m:t>
                      </m:r>
                      <m:r>
                        <a:rPr lang="en-US" sz="2400" i="1">
                          <a:latin typeface="Cambria Math" panose="02040503050406030204" pitchFamily="18" charset="0"/>
                        </a:rPr>
                        <m:t>𝑣𝑎𝑙𝑢𝑒</m:t>
                      </m:r>
                      <m:r>
                        <a:rPr lang="en-US" sz="2400" i="1">
                          <a:latin typeface="Cambria Math" panose="02040503050406030204" pitchFamily="18" charset="0"/>
                        </a:rPr>
                        <m:t>−</m:t>
                      </m:r>
                      <m:r>
                        <a:rPr lang="en-US" sz="2400" i="1">
                          <a:latin typeface="Cambria Math" panose="02040503050406030204" pitchFamily="18" charset="0"/>
                        </a:rPr>
                        <m:t>𝑎𝑝𝑝𝑟𝑜𝑥𝑖𝑚𝑎𝑡𝑖𝑜𝑛</m:t>
                      </m:r>
                    </m:oMath>
                  </m:oMathPara>
                </a14:m>
                <a:endParaRPr lang="en-US" sz="2400" dirty="0"/>
              </a:p>
            </p:txBody>
          </p:sp>
        </mc:Choice>
        <mc:Fallback xmlns="">
          <p:sp>
            <p:nvSpPr>
              <p:cNvPr id="16" name="Rectangle 15"/>
              <p:cNvSpPr>
                <a:spLocks noRot="1" noChangeAspect="1" noMove="1" noResize="1" noEditPoints="1" noAdjustHandles="1" noChangeArrowheads="1" noChangeShapeType="1" noTextEdit="1"/>
              </p:cNvSpPr>
              <p:nvPr/>
            </p:nvSpPr>
            <p:spPr>
              <a:xfrm>
                <a:off x="5177373" y="1834425"/>
                <a:ext cx="4851136" cy="461665"/>
              </a:xfrm>
              <a:prstGeom prst="rect">
                <a:avLst/>
              </a:prstGeom>
              <a:blipFill>
                <a:blip r:embed="rId5"/>
                <a:stretch>
                  <a:fillRect b="-184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5468456" y="2339058"/>
                <a:ext cx="4375620" cy="75950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𝑒</m:t>
                          </m:r>
                        </m:e>
                        <m:sub>
                          <m:r>
                            <a:rPr lang="en-US" sz="2400" i="1">
                              <a:latin typeface="Cambria Math" panose="02040503050406030204" pitchFamily="18" charset="0"/>
                            </a:rPr>
                            <m:t>𝑡</m:t>
                          </m:r>
                        </m:sub>
                      </m:sSub>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𝑡𝑟𝑢𝑒</m:t>
                          </m:r>
                          <m:r>
                            <a:rPr lang="en-US" sz="2400" i="1">
                              <a:latin typeface="Cambria Math" panose="02040503050406030204" pitchFamily="18" charset="0"/>
                            </a:rPr>
                            <m:t> −</m:t>
                          </m:r>
                          <m:r>
                            <a:rPr lang="en-US" sz="2400" i="1">
                              <a:latin typeface="Cambria Math" panose="02040503050406030204" pitchFamily="18" charset="0"/>
                            </a:rPr>
                            <m:t>𝑎𝑝𝑝𝑟𝑜𝑥</m:t>
                          </m:r>
                        </m:num>
                        <m:den>
                          <m:r>
                            <a:rPr lang="en-US" sz="2400" i="1">
                              <a:latin typeface="Cambria Math" panose="02040503050406030204" pitchFamily="18" charset="0"/>
                            </a:rPr>
                            <m:t>𝑡𝑟𝑢𝑒</m:t>
                          </m:r>
                        </m:den>
                      </m:f>
                      <m:r>
                        <a:rPr lang="en-US" sz="2400" i="1">
                          <a:latin typeface="Cambria Math" panose="02040503050406030204" pitchFamily="18" charset="0"/>
                        </a:rPr>
                        <m:t>∗100%</m:t>
                      </m:r>
                    </m:oMath>
                  </m:oMathPara>
                </a14:m>
                <a:endParaRPr lang="en-US" sz="2400" dirty="0"/>
              </a:p>
            </p:txBody>
          </p:sp>
        </mc:Choice>
        <mc:Fallback xmlns="">
          <p:sp>
            <p:nvSpPr>
              <p:cNvPr id="17" name="Rectangle 16"/>
              <p:cNvSpPr>
                <a:spLocks noRot="1" noChangeAspect="1" noMove="1" noResize="1" noEditPoints="1" noAdjustHandles="1" noChangeArrowheads="1" noChangeShapeType="1" noTextEdit="1"/>
              </p:cNvSpPr>
              <p:nvPr/>
            </p:nvSpPr>
            <p:spPr>
              <a:xfrm>
                <a:off x="5468456" y="2339058"/>
                <a:ext cx="4375620" cy="759503"/>
              </a:xfrm>
              <a:prstGeom prst="rect">
                <a:avLst/>
              </a:prstGeom>
              <a:blipFill>
                <a:blip r:embed="rId6"/>
                <a:stretch>
                  <a:fillRect/>
                </a:stretch>
              </a:blipFill>
            </p:spPr>
            <p:txBody>
              <a:bodyPr/>
              <a:lstStyle/>
              <a:p>
                <a:r>
                  <a:rPr lang="en-US">
                    <a:noFill/>
                  </a:rPr>
                  <a:t> </a:t>
                </a:r>
              </a:p>
            </p:txBody>
          </p:sp>
        </mc:Fallback>
      </mc:AlternateContent>
      <p:pic>
        <p:nvPicPr>
          <p:cNvPr id="7" name="Picture 6"/>
          <p:cNvPicPr>
            <a:picLocks noChangeAspect="1"/>
          </p:cNvPicPr>
          <p:nvPr/>
        </p:nvPicPr>
        <p:blipFill>
          <a:blip r:embed="rId7"/>
          <a:stretch>
            <a:fillRect/>
          </a:stretch>
        </p:blipFill>
        <p:spPr>
          <a:xfrm rot="16200000">
            <a:off x="2463129" y="3961342"/>
            <a:ext cx="1696606" cy="2220519"/>
          </a:xfrm>
          <a:prstGeom prst="rect">
            <a:avLst/>
          </a:prstGeom>
        </p:spPr>
      </p:pic>
      <p:sp>
        <p:nvSpPr>
          <p:cNvPr id="8" name="Rectangle 7"/>
          <p:cNvSpPr/>
          <p:nvPr/>
        </p:nvSpPr>
        <p:spPr>
          <a:xfrm>
            <a:off x="4592156" y="4271381"/>
            <a:ext cx="1752600" cy="1600438"/>
          </a:xfrm>
          <a:prstGeom prst="rect">
            <a:avLst/>
          </a:prstGeom>
        </p:spPr>
        <p:txBody>
          <a:bodyPr wrap="square">
            <a:spAutoFit/>
          </a:bodyPr>
          <a:lstStyle/>
          <a:p>
            <a:r>
              <a:rPr lang="en-US" sz="1400" dirty="0"/>
              <a:t>Example of a commercially developed tissue-engineered blood vessel. http://cytograft.com/tebv.html </a:t>
            </a:r>
          </a:p>
        </p:txBody>
      </p:sp>
      <mc:AlternateContent xmlns:mc="http://schemas.openxmlformats.org/markup-compatibility/2006" xmlns:a14="http://schemas.microsoft.com/office/drawing/2010/main">
        <mc:Choice Requires="a14">
          <p:sp>
            <p:nvSpPr>
              <p:cNvPr id="19" name="Rectangle 18"/>
              <p:cNvSpPr/>
              <p:nvPr/>
            </p:nvSpPr>
            <p:spPr>
              <a:xfrm>
                <a:off x="6094431" y="3620515"/>
                <a:ext cx="4455259" cy="622222"/>
              </a:xfrm>
              <a:prstGeom prst="rect">
                <a:avLst/>
              </a:prstGeom>
            </p:spPr>
            <p:txBody>
              <a:bodyPr wrap="none">
                <a:spAutoFit/>
              </a:bodyPr>
              <a:lstStyle/>
              <a:p>
                <a:r>
                  <a:rPr lang="en-US" sz="2400" dirty="0"/>
                  <a:t>L: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𝑒</m:t>
                        </m:r>
                      </m:e>
                      <m:sub>
                        <m:r>
                          <a:rPr lang="en-US" sz="2400" i="1">
                            <a:latin typeface="Cambria Math" panose="02040503050406030204" pitchFamily="18" charset="0"/>
                          </a:rPr>
                          <m:t>𝑡</m:t>
                        </m:r>
                      </m:sub>
                    </m:sSub>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0.5 </m:t>
                        </m:r>
                        <m:r>
                          <a:rPr lang="en-US" sz="2400" i="1">
                            <a:latin typeface="Cambria Math" panose="02040503050406030204" pitchFamily="18" charset="0"/>
                          </a:rPr>
                          <m:t>𝑚𝑚</m:t>
                        </m:r>
                      </m:num>
                      <m:den>
                        <m:r>
                          <a:rPr lang="en-US" sz="2400" i="1">
                            <a:latin typeface="Cambria Math" panose="02040503050406030204" pitchFamily="18" charset="0"/>
                          </a:rPr>
                          <m:t>50 </m:t>
                        </m:r>
                        <m:r>
                          <a:rPr lang="en-US" sz="2400" i="1">
                            <a:latin typeface="Cambria Math" panose="02040503050406030204" pitchFamily="18" charset="0"/>
                          </a:rPr>
                          <m:t>𝑐𝑚</m:t>
                        </m:r>
                      </m:den>
                    </m:f>
                    <m:r>
                      <a:rPr lang="en-US" sz="2400" i="1">
                        <a:latin typeface="Cambria Math" panose="02040503050406030204" pitchFamily="18" charset="0"/>
                      </a:rPr>
                      <m:t>∗100%=0.1%</m:t>
                    </m:r>
                  </m:oMath>
                </a14:m>
                <a:endParaRPr lang="en-US" sz="2400" dirty="0"/>
              </a:p>
            </p:txBody>
          </p:sp>
        </mc:Choice>
        <mc:Fallback xmlns="">
          <p:sp>
            <p:nvSpPr>
              <p:cNvPr id="19" name="Rectangle 18"/>
              <p:cNvSpPr>
                <a:spLocks noRot="1" noChangeAspect="1" noMove="1" noResize="1" noEditPoints="1" noAdjustHandles="1" noChangeArrowheads="1" noChangeShapeType="1" noTextEdit="1"/>
              </p:cNvSpPr>
              <p:nvPr/>
            </p:nvSpPr>
            <p:spPr>
              <a:xfrm>
                <a:off x="6094431" y="3620515"/>
                <a:ext cx="4455259" cy="622222"/>
              </a:xfrm>
              <a:prstGeom prst="rect">
                <a:avLst/>
              </a:prstGeom>
              <a:blipFill>
                <a:blip r:embed="rId8"/>
                <a:stretch>
                  <a:fillRect l="-2189"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p:cNvSpPr/>
              <p:nvPr/>
            </p:nvSpPr>
            <p:spPr>
              <a:xfrm>
                <a:off x="6086274" y="4288162"/>
                <a:ext cx="4444037" cy="622222"/>
              </a:xfrm>
              <a:prstGeom prst="rect">
                <a:avLst/>
              </a:prstGeom>
            </p:spPr>
            <p:txBody>
              <a:bodyPr wrap="none">
                <a:spAutoFit/>
              </a:bodyPr>
              <a:lstStyle/>
              <a:p>
                <a:r>
                  <a:rPr lang="en-US" sz="2400" dirty="0"/>
                  <a:t>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𝑒</m:t>
                        </m:r>
                      </m:e>
                      <m:sub>
                        <m:r>
                          <a:rPr lang="en-US" sz="2400" i="1">
                            <a:latin typeface="Cambria Math" panose="02040503050406030204" pitchFamily="18" charset="0"/>
                          </a:rPr>
                          <m:t>𝑡</m:t>
                        </m:r>
                      </m:sub>
                    </m:sSub>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0.5 </m:t>
                        </m:r>
                        <m:r>
                          <a:rPr lang="en-US" sz="2400" i="1">
                            <a:latin typeface="Cambria Math" panose="02040503050406030204" pitchFamily="18" charset="0"/>
                          </a:rPr>
                          <m:t>𝑚𝑚</m:t>
                        </m:r>
                      </m:num>
                      <m:den>
                        <m:r>
                          <a:rPr lang="en-US" sz="2400" i="1">
                            <a:latin typeface="Cambria Math" panose="02040503050406030204" pitchFamily="18" charset="0"/>
                          </a:rPr>
                          <m:t>2.5 </m:t>
                        </m:r>
                        <m:r>
                          <a:rPr lang="en-US" sz="2400" i="1">
                            <a:latin typeface="Cambria Math" panose="02040503050406030204" pitchFamily="18" charset="0"/>
                          </a:rPr>
                          <m:t>𝑚𝑚</m:t>
                        </m:r>
                      </m:den>
                    </m:f>
                    <m:r>
                      <a:rPr lang="en-US" sz="2400" i="1">
                        <a:latin typeface="Cambria Math" panose="02040503050406030204" pitchFamily="18" charset="0"/>
                      </a:rPr>
                      <m:t>∗100%=20%</m:t>
                    </m:r>
                  </m:oMath>
                </a14:m>
                <a:endParaRPr lang="en-US" sz="2400" dirty="0"/>
              </a:p>
            </p:txBody>
          </p:sp>
        </mc:Choice>
        <mc:Fallback xmlns="">
          <p:sp>
            <p:nvSpPr>
              <p:cNvPr id="20" name="Rectangle 19"/>
              <p:cNvSpPr>
                <a:spLocks noRot="1" noChangeAspect="1" noMove="1" noResize="1" noEditPoints="1" noAdjustHandles="1" noChangeArrowheads="1" noChangeShapeType="1" noTextEdit="1"/>
              </p:cNvSpPr>
              <p:nvPr/>
            </p:nvSpPr>
            <p:spPr>
              <a:xfrm>
                <a:off x="6086274" y="4288162"/>
                <a:ext cx="4444037" cy="622222"/>
              </a:xfrm>
              <a:prstGeom prst="rect">
                <a:avLst/>
              </a:prstGeom>
              <a:blipFill>
                <a:blip r:embed="rId9"/>
                <a:stretch>
                  <a:fillRect l="-2058" b="-7767"/>
                </a:stretch>
              </a:blipFill>
            </p:spPr>
            <p:txBody>
              <a:bodyPr/>
              <a:lstStyle/>
              <a:p>
                <a:r>
                  <a:rPr lang="en-US">
                    <a:noFill/>
                  </a:rPr>
                  <a:t> </a:t>
                </a:r>
              </a:p>
            </p:txBody>
          </p:sp>
        </mc:Fallback>
      </mc:AlternateContent>
    </p:spTree>
    <p:extLst>
      <p:ext uri="{BB962C8B-B14F-4D97-AF65-F5344CB8AC3E}">
        <p14:creationId xmlns:p14="http://schemas.microsoft.com/office/powerpoint/2010/main" val="1744287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792A5-9420-0589-3B7F-C84E744DB504}"/>
              </a:ext>
            </a:extLst>
          </p:cNvPr>
          <p:cNvSpPr>
            <a:spLocks noGrp="1"/>
          </p:cNvSpPr>
          <p:nvPr>
            <p:ph type="title"/>
          </p:nvPr>
        </p:nvSpPr>
        <p:spPr>
          <a:xfrm>
            <a:off x="-1" y="240632"/>
            <a:ext cx="12251267" cy="649705"/>
          </a:xfrm>
        </p:spPr>
        <p:txBody>
          <a:bodyPr>
            <a:normAutofit fontScale="90000"/>
          </a:bodyPr>
          <a:lstStyle/>
          <a:p>
            <a:r>
              <a:rPr lang="en-US" dirty="0"/>
              <a:t>Find the true % relative error between the data and your model prediction…</a:t>
            </a:r>
          </a:p>
        </p:txBody>
      </p:sp>
      <p:sp>
        <p:nvSpPr>
          <p:cNvPr id="3" name="Content Placeholder 2">
            <a:extLst>
              <a:ext uri="{FF2B5EF4-FFF2-40B4-BE49-F238E27FC236}">
                <a16:creationId xmlns:a16="http://schemas.microsoft.com/office/drawing/2014/main" id="{D9875C0C-922D-61E4-8528-3D0C104B349C}"/>
              </a:ext>
            </a:extLst>
          </p:cNvPr>
          <p:cNvSpPr>
            <a:spLocks noGrp="1"/>
          </p:cNvSpPr>
          <p:nvPr>
            <p:ph idx="1"/>
          </p:nvPr>
        </p:nvSpPr>
        <p:spPr/>
        <p:txBody>
          <a:bodyPr/>
          <a:lstStyle/>
          <a:p>
            <a:r>
              <a:rPr lang="en-US" dirty="0"/>
              <a:t>For the peak # of cases (error in y)</a:t>
            </a:r>
          </a:p>
          <a:p>
            <a:endParaRPr lang="en-US" dirty="0"/>
          </a:p>
          <a:p>
            <a:pPr marL="0" indent="0">
              <a:buNone/>
            </a:pPr>
            <a:endParaRPr lang="en-US" dirty="0"/>
          </a:p>
          <a:p>
            <a:r>
              <a:rPr lang="en-US" dirty="0"/>
              <a:t>For the peak day in days since the beginning of the epidemic (error in x)</a:t>
            </a:r>
          </a:p>
          <a:p>
            <a:endParaRPr lang="en-US" dirty="0"/>
          </a:p>
          <a:p>
            <a:endParaRPr lang="en-US" dirty="0"/>
          </a:p>
          <a:p>
            <a:r>
              <a:rPr lang="en-US" dirty="0"/>
              <a:t>With your partner and in your report, discuss why your model has the error it does (i.e. model limitations) and whether the error level is too high to trust your predictions.</a:t>
            </a:r>
          </a:p>
        </p:txBody>
      </p:sp>
    </p:spTree>
    <p:extLst>
      <p:ext uri="{BB962C8B-B14F-4D97-AF65-F5344CB8AC3E}">
        <p14:creationId xmlns:p14="http://schemas.microsoft.com/office/powerpoint/2010/main" val="3820457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7C409-49E5-194C-2D80-84EF5DAC907E}"/>
              </a:ext>
            </a:extLst>
          </p:cNvPr>
          <p:cNvSpPr>
            <a:spLocks noGrp="1"/>
          </p:cNvSpPr>
          <p:nvPr>
            <p:ph type="title"/>
          </p:nvPr>
        </p:nvSpPr>
        <p:spPr/>
        <p:txBody>
          <a:bodyPr/>
          <a:lstStyle/>
          <a:p>
            <a:r>
              <a:rPr lang="en-US" dirty="0"/>
              <a:t>Modeling interventions at day 70</a:t>
            </a:r>
          </a:p>
        </p:txBody>
      </p:sp>
      <p:sp>
        <p:nvSpPr>
          <p:cNvPr id="3" name="Content Placeholder 2">
            <a:extLst>
              <a:ext uri="{FF2B5EF4-FFF2-40B4-BE49-F238E27FC236}">
                <a16:creationId xmlns:a16="http://schemas.microsoft.com/office/drawing/2014/main" id="{7345C4CF-3CC0-9C62-A1CB-282CC6436AA0}"/>
              </a:ext>
            </a:extLst>
          </p:cNvPr>
          <p:cNvSpPr>
            <a:spLocks noGrp="1"/>
          </p:cNvSpPr>
          <p:nvPr>
            <p:ph idx="1"/>
          </p:nvPr>
        </p:nvSpPr>
        <p:spPr>
          <a:xfrm>
            <a:off x="135466" y="1185333"/>
            <a:ext cx="11725975" cy="5388462"/>
          </a:xfrm>
        </p:spPr>
        <p:txBody>
          <a:bodyPr>
            <a:normAutofit lnSpcReduction="10000"/>
          </a:bodyPr>
          <a:lstStyle/>
          <a:p>
            <a:r>
              <a:rPr lang="en-US" b="1" dirty="0"/>
              <a:t>Your group should pick 3 of the 5 possible interventions (over the next few slides)</a:t>
            </a:r>
          </a:p>
          <a:p>
            <a:r>
              <a:rPr lang="en-US" dirty="0"/>
              <a:t>Each intervention will change some parameter (or move a population to a new compartment) at day 70</a:t>
            </a:r>
          </a:p>
          <a:p>
            <a:r>
              <a:rPr lang="en-US" dirty="0"/>
              <a:t>You will compare these changes to the baseline prediction for VT</a:t>
            </a:r>
          </a:p>
          <a:p>
            <a:r>
              <a:rPr lang="en-US" dirty="0"/>
              <a:t>As you model them from days 70-120, compare the following to no intervention:</a:t>
            </a:r>
          </a:p>
          <a:p>
            <a:pPr lvl="1"/>
            <a:r>
              <a:rPr lang="en-US" dirty="0"/>
              <a:t>Peak infections with intervention</a:t>
            </a:r>
          </a:p>
          <a:p>
            <a:pPr lvl="1"/>
            <a:r>
              <a:rPr lang="en-US" dirty="0"/>
              <a:t>Total cases (over days 70-120) prevented with intervention</a:t>
            </a:r>
            <a:endParaRPr lang="en-US" dirty="0">
              <a:sym typeface="Wingdings" pitchFamily="2" charset="2"/>
            </a:endParaRPr>
          </a:p>
          <a:p>
            <a:r>
              <a:rPr lang="en-US" dirty="0">
                <a:sym typeface="Wingdings" pitchFamily="2" charset="2"/>
              </a:rPr>
              <a:t>Cost &amp; feasibility</a:t>
            </a:r>
          </a:p>
          <a:p>
            <a:r>
              <a:rPr lang="en-US" dirty="0">
                <a:sym typeface="Wingdings" pitchFamily="2" charset="2"/>
              </a:rPr>
              <a:t>Compliance risk?</a:t>
            </a:r>
          </a:p>
          <a:p>
            <a:r>
              <a:rPr lang="en-US" dirty="0">
                <a:sym typeface="Wingdings" pitchFamily="2" charset="2"/>
              </a:rPr>
              <a:t>Which would you recommend to VT?</a:t>
            </a:r>
            <a:endParaRPr lang="en-US" dirty="0"/>
          </a:p>
          <a:p>
            <a:endParaRPr lang="en-US" dirty="0"/>
          </a:p>
        </p:txBody>
      </p:sp>
      <p:sp>
        <p:nvSpPr>
          <p:cNvPr id="4" name="Content Placeholder 2">
            <a:extLst>
              <a:ext uri="{FF2B5EF4-FFF2-40B4-BE49-F238E27FC236}">
                <a16:creationId xmlns:a16="http://schemas.microsoft.com/office/drawing/2014/main" id="{AD115112-F315-A0DA-89D4-66953EA8D6BA}"/>
              </a:ext>
            </a:extLst>
          </p:cNvPr>
          <p:cNvSpPr txBox="1">
            <a:spLocks/>
          </p:cNvSpPr>
          <p:nvPr/>
        </p:nvSpPr>
        <p:spPr>
          <a:xfrm>
            <a:off x="8106032" y="1185333"/>
            <a:ext cx="3612292" cy="49916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421634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2C7A1-82EC-DC01-3D7C-2834EC0E9320}"/>
              </a:ext>
            </a:extLst>
          </p:cNvPr>
          <p:cNvSpPr>
            <a:spLocks noGrp="1"/>
          </p:cNvSpPr>
          <p:nvPr>
            <p:ph type="title"/>
          </p:nvPr>
        </p:nvSpPr>
        <p:spPr/>
        <p:txBody>
          <a:bodyPr/>
          <a:lstStyle/>
          <a:p>
            <a:r>
              <a:rPr lang="en-US" dirty="0"/>
              <a:t>Masking mandates</a:t>
            </a:r>
          </a:p>
        </p:txBody>
      </p:sp>
      <p:sp>
        <p:nvSpPr>
          <p:cNvPr id="3" name="Content Placeholder 2">
            <a:extLst>
              <a:ext uri="{FF2B5EF4-FFF2-40B4-BE49-F238E27FC236}">
                <a16:creationId xmlns:a16="http://schemas.microsoft.com/office/drawing/2014/main" id="{448E7141-8E27-2695-F03D-F66ED1BE89E3}"/>
              </a:ext>
            </a:extLst>
          </p:cNvPr>
          <p:cNvSpPr>
            <a:spLocks noGrp="1"/>
          </p:cNvSpPr>
          <p:nvPr>
            <p:ph idx="1"/>
          </p:nvPr>
        </p:nvSpPr>
        <p:spPr>
          <a:xfrm>
            <a:off x="135467" y="1185333"/>
            <a:ext cx="11861800" cy="1171787"/>
          </a:xfrm>
        </p:spPr>
        <p:txBody>
          <a:bodyPr/>
          <a:lstStyle/>
          <a:p>
            <a:r>
              <a:rPr lang="en-US" b="1" dirty="0">
                <a:solidFill>
                  <a:srgbClr val="FF0000"/>
                </a:solidFill>
              </a:rPr>
              <a:t>Immediate masking mandate implemented from day 70 on</a:t>
            </a:r>
          </a:p>
          <a:p>
            <a:pPr lvl="1"/>
            <a:r>
              <a:rPr lang="en-US" dirty="0"/>
              <a:t>Reduces transmission by 40%</a:t>
            </a:r>
          </a:p>
          <a:p>
            <a:endParaRPr lang="en-US" dirty="0"/>
          </a:p>
        </p:txBody>
      </p:sp>
      <p:pic>
        <p:nvPicPr>
          <p:cNvPr id="4" name="Picture 3">
            <a:extLst>
              <a:ext uri="{FF2B5EF4-FFF2-40B4-BE49-F238E27FC236}">
                <a16:creationId xmlns:a16="http://schemas.microsoft.com/office/drawing/2014/main" id="{A9285F50-B852-E0B6-1486-DEE1948A6CB3}"/>
              </a:ext>
            </a:extLst>
          </p:cNvPr>
          <p:cNvPicPr>
            <a:picLocks noChangeAspect="1"/>
          </p:cNvPicPr>
          <p:nvPr/>
        </p:nvPicPr>
        <p:blipFill>
          <a:blip r:embed="rId3"/>
          <a:stretch>
            <a:fillRect/>
          </a:stretch>
        </p:blipFill>
        <p:spPr>
          <a:xfrm>
            <a:off x="194733" y="2357119"/>
            <a:ext cx="6850644" cy="3762135"/>
          </a:xfrm>
          <a:prstGeom prst="rect">
            <a:avLst/>
          </a:prstGeom>
        </p:spPr>
      </p:pic>
      <p:pic>
        <p:nvPicPr>
          <p:cNvPr id="6" name="Picture 5">
            <a:extLst>
              <a:ext uri="{FF2B5EF4-FFF2-40B4-BE49-F238E27FC236}">
                <a16:creationId xmlns:a16="http://schemas.microsoft.com/office/drawing/2014/main" id="{12367CC4-C000-B000-FED4-68324D465C59}"/>
              </a:ext>
            </a:extLst>
          </p:cNvPr>
          <p:cNvPicPr>
            <a:picLocks noChangeAspect="1"/>
          </p:cNvPicPr>
          <p:nvPr/>
        </p:nvPicPr>
        <p:blipFill>
          <a:blip r:embed="rId4"/>
          <a:stretch>
            <a:fillRect/>
          </a:stretch>
        </p:blipFill>
        <p:spPr>
          <a:xfrm>
            <a:off x="7826636" y="1706935"/>
            <a:ext cx="3865692" cy="5000725"/>
          </a:xfrm>
          <a:prstGeom prst="rect">
            <a:avLst/>
          </a:prstGeom>
        </p:spPr>
      </p:pic>
      <p:sp>
        <p:nvSpPr>
          <p:cNvPr id="8" name="TextBox 7">
            <a:extLst>
              <a:ext uri="{FF2B5EF4-FFF2-40B4-BE49-F238E27FC236}">
                <a16:creationId xmlns:a16="http://schemas.microsoft.com/office/drawing/2014/main" id="{19BFC5AD-796A-DBCE-566C-C7BDCCEF80B6}"/>
              </a:ext>
            </a:extLst>
          </p:cNvPr>
          <p:cNvSpPr txBox="1"/>
          <p:nvPr/>
        </p:nvSpPr>
        <p:spPr>
          <a:xfrm>
            <a:off x="0" y="6211669"/>
            <a:ext cx="6258392" cy="923330"/>
          </a:xfrm>
          <a:prstGeom prst="rect">
            <a:avLst/>
          </a:prstGeom>
          <a:noFill/>
        </p:spPr>
        <p:txBody>
          <a:bodyPr wrap="square">
            <a:spAutoFit/>
          </a:bodyPr>
          <a:lstStyle/>
          <a:p>
            <a:r>
              <a:rPr lang="en-US" dirty="0">
                <a:hlinkClick r:id="rId5"/>
              </a:rPr>
              <a:t>https://www.sciencedirect.com/science/article/pii/S2352431620301802?via%3Dihub#appSB</a:t>
            </a:r>
            <a:endParaRPr lang="en-US" dirty="0"/>
          </a:p>
          <a:p>
            <a:endParaRPr lang="en-US" dirty="0"/>
          </a:p>
        </p:txBody>
      </p:sp>
    </p:spTree>
    <p:extLst>
      <p:ext uri="{BB962C8B-B14F-4D97-AF65-F5344CB8AC3E}">
        <p14:creationId xmlns:p14="http://schemas.microsoft.com/office/powerpoint/2010/main" val="1662195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80EA5-2877-4971-B4D6-14EB5C33A4F4}"/>
              </a:ext>
            </a:extLst>
          </p:cNvPr>
          <p:cNvSpPr>
            <a:spLocks noGrp="1"/>
          </p:cNvSpPr>
          <p:nvPr>
            <p:ph type="title"/>
          </p:nvPr>
        </p:nvSpPr>
        <p:spPr/>
        <p:txBody>
          <a:bodyPr/>
          <a:lstStyle/>
          <a:p>
            <a:r>
              <a:rPr lang="en-US" dirty="0"/>
              <a:t>Vaccine interventions</a:t>
            </a:r>
          </a:p>
        </p:txBody>
      </p:sp>
      <p:sp>
        <p:nvSpPr>
          <p:cNvPr id="3" name="Content Placeholder 2">
            <a:extLst>
              <a:ext uri="{FF2B5EF4-FFF2-40B4-BE49-F238E27FC236}">
                <a16:creationId xmlns:a16="http://schemas.microsoft.com/office/drawing/2014/main" id="{F59D73B0-05E0-152A-2F91-80A7920A06E8}"/>
              </a:ext>
            </a:extLst>
          </p:cNvPr>
          <p:cNvSpPr>
            <a:spLocks noGrp="1"/>
          </p:cNvSpPr>
          <p:nvPr>
            <p:ph idx="1"/>
          </p:nvPr>
        </p:nvSpPr>
        <p:spPr>
          <a:xfrm>
            <a:off x="135467" y="1185333"/>
            <a:ext cx="4233333" cy="4991630"/>
          </a:xfrm>
        </p:spPr>
        <p:txBody>
          <a:bodyPr/>
          <a:lstStyle/>
          <a:p>
            <a:r>
              <a:rPr lang="en-US" b="1" dirty="0">
                <a:solidFill>
                  <a:srgbClr val="FF0000"/>
                </a:solidFill>
              </a:rPr>
              <a:t>Vaccine campaign: single event on day 70</a:t>
            </a:r>
          </a:p>
          <a:p>
            <a:pPr lvl="1"/>
            <a:r>
              <a:rPr lang="en-US" dirty="0"/>
              <a:t>Vaccinate 2000 students on day 70 with 90% efficacy</a:t>
            </a:r>
          </a:p>
          <a:p>
            <a:r>
              <a:rPr lang="en-US" b="1" dirty="0">
                <a:solidFill>
                  <a:srgbClr val="FF0000"/>
                </a:solidFill>
              </a:rPr>
              <a:t>Vaccine rollout:</a:t>
            </a:r>
          </a:p>
          <a:p>
            <a:pPr lvl="1"/>
            <a:r>
              <a:rPr lang="en-US" dirty="0"/>
              <a:t>Vaccinate 1000 students on each: day 70, day 80, day 90</a:t>
            </a:r>
          </a:p>
          <a:p>
            <a:endParaRPr lang="en-US" dirty="0"/>
          </a:p>
          <a:p>
            <a:endParaRPr lang="en-US" dirty="0"/>
          </a:p>
        </p:txBody>
      </p:sp>
      <p:pic>
        <p:nvPicPr>
          <p:cNvPr id="4" name="Picture 3">
            <a:extLst>
              <a:ext uri="{FF2B5EF4-FFF2-40B4-BE49-F238E27FC236}">
                <a16:creationId xmlns:a16="http://schemas.microsoft.com/office/drawing/2014/main" id="{80BBC5CC-CEEB-DB5F-939D-3FBC29CE324E}"/>
              </a:ext>
            </a:extLst>
          </p:cNvPr>
          <p:cNvPicPr>
            <a:picLocks noChangeAspect="1"/>
          </p:cNvPicPr>
          <p:nvPr/>
        </p:nvPicPr>
        <p:blipFill>
          <a:blip r:embed="rId3"/>
          <a:stretch>
            <a:fillRect/>
          </a:stretch>
        </p:blipFill>
        <p:spPr>
          <a:xfrm>
            <a:off x="4224020" y="1007395"/>
            <a:ext cx="7967980" cy="5319962"/>
          </a:xfrm>
          <a:prstGeom prst="rect">
            <a:avLst/>
          </a:prstGeom>
        </p:spPr>
      </p:pic>
      <p:sp>
        <p:nvSpPr>
          <p:cNvPr id="6" name="TextBox 5">
            <a:extLst>
              <a:ext uri="{FF2B5EF4-FFF2-40B4-BE49-F238E27FC236}">
                <a16:creationId xmlns:a16="http://schemas.microsoft.com/office/drawing/2014/main" id="{BDDD788C-7876-D406-8ED5-EC9C38B0C818}"/>
              </a:ext>
            </a:extLst>
          </p:cNvPr>
          <p:cNvSpPr txBox="1"/>
          <p:nvPr/>
        </p:nvSpPr>
        <p:spPr>
          <a:xfrm>
            <a:off x="-1" y="6488668"/>
            <a:ext cx="7823201" cy="369332"/>
          </a:xfrm>
          <a:prstGeom prst="rect">
            <a:avLst/>
          </a:prstGeom>
          <a:noFill/>
        </p:spPr>
        <p:txBody>
          <a:bodyPr wrap="square">
            <a:spAutoFit/>
          </a:bodyPr>
          <a:lstStyle/>
          <a:p>
            <a:r>
              <a:rPr lang="en-US" dirty="0"/>
              <a:t>https://</a:t>
            </a:r>
            <a:r>
              <a:rPr lang="en-US" dirty="0" err="1"/>
              <a:t>ajph.aphapublications.org</a:t>
            </a:r>
            <a:r>
              <a:rPr lang="en-US" dirty="0"/>
              <a:t>/</a:t>
            </a:r>
            <a:r>
              <a:rPr lang="en-US" dirty="0" err="1"/>
              <a:t>doi</a:t>
            </a:r>
            <a:r>
              <a:rPr lang="en-US" dirty="0"/>
              <a:t>/10.2105/AJPH.2017.303953</a:t>
            </a:r>
          </a:p>
        </p:txBody>
      </p:sp>
    </p:spTree>
    <p:extLst>
      <p:ext uri="{BB962C8B-B14F-4D97-AF65-F5344CB8AC3E}">
        <p14:creationId xmlns:p14="http://schemas.microsoft.com/office/powerpoint/2010/main" val="185307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C8876-FB12-3426-BDB6-8A8A50677545}"/>
              </a:ext>
            </a:extLst>
          </p:cNvPr>
          <p:cNvSpPr>
            <a:spLocks noGrp="1"/>
          </p:cNvSpPr>
          <p:nvPr>
            <p:ph type="title"/>
          </p:nvPr>
        </p:nvSpPr>
        <p:spPr/>
        <p:txBody>
          <a:bodyPr/>
          <a:lstStyle/>
          <a:p>
            <a:r>
              <a:rPr lang="en-US" dirty="0"/>
              <a:t>Testing &amp; quarantine</a:t>
            </a:r>
          </a:p>
        </p:txBody>
      </p:sp>
      <p:sp>
        <p:nvSpPr>
          <p:cNvPr id="3" name="Content Placeholder 2">
            <a:extLst>
              <a:ext uri="{FF2B5EF4-FFF2-40B4-BE49-F238E27FC236}">
                <a16:creationId xmlns:a16="http://schemas.microsoft.com/office/drawing/2014/main" id="{E7A8C8E4-FC93-6534-6FDE-87A0844D3B37}"/>
              </a:ext>
            </a:extLst>
          </p:cNvPr>
          <p:cNvSpPr>
            <a:spLocks noGrp="1"/>
          </p:cNvSpPr>
          <p:nvPr>
            <p:ph idx="1"/>
          </p:nvPr>
        </p:nvSpPr>
        <p:spPr>
          <a:xfrm>
            <a:off x="135468" y="1185333"/>
            <a:ext cx="3584478" cy="4991630"/>
          </a:xfrm>
        </p:spPr>
        <p:txBody>
          <a:bodyPr>
            <a:normAutofit fontScale="92500"/>
          </a:bodyPr>
          <a:lstStyle/>
          <a:p>
            <a:r>
              <a:rPr lang="en-US" b="1" dirty="0">
                <a:solidFill>
                  <a:srgbClr val="FF0000"/>
                </a:solidFill>
              </a:rPr>
              <a:t>Testing + quarantine starting day 70</a:t>
            </a:r>
          </a:p>
          <a:p>
            <a:pPr lvl="1"/>
            <a:r>
              <a:rPr lang="en-US" dirty="0"/>
              <a:t>Reduces infectious period by 2 days (due to delays in testing &amp; low compliance)</a:t>
            </a:r>
          </a:p>
          <a:p>
            <a:r>
              <a:rPr lang="en-US" b="1" dirty="0">
                <a:solidFill>
                  <a:srgbClr val="FF0000"/>
                </a:solidFill>
              </a:rPr>
              <a:t>Close school for 2 weeks</a:t>
            </a:r>
          </a:p>
          <a:p>
            <a:pPr lvl="1"/>
            <a:r>
              <a:rPr lang="en-US" dirty="0"/>
              <a:t>During closure, only 20% of normal contacts</a:t>
            </a:r>
          </a:p>
          <a:p>
            <a:pPr lvl="1"/>
            <a:r>
              <a:rPr lang="en-US" dirty="0"/>
              <a:t>After closure, contact rate returns to normal</a:t>
            </a:r>
          </a:p>
          <a:p>
            <a:endParaRPr lang="en-US" dirty="0"/>
          </a:p>
        </p:txBody>
      </p:sp>
      <p:pic>
        <p:nvPicPr>
          <p:cNvPr id="8" name="Picture 7">
            <a:extLst>
              <a:ext uri="{FF2B5EF4-FFF2-40B4-BE49-F238E27FC236}">
                <a16:creationId xmlns:a16="http://schemas.microsoft.com/office/drawing/2014/main" id="{0690400E-520A-2A06-AA58-D057A6D6478A}"/>
              </a:ext>
            </a:extLst>
          </p:cNvPr>
          <p:cNvPicPr>
            <a:picLocks noChangeAspect="1"/>
          </p:cNvPicPr>
          <p:nvPr/>
        </p:nvPicPr>
        <p:blipFill>
          <a:blip r:embed="rId3"/>
          <a:stretch>
            <a:fillRect/>
          </a:stretch>
        </p:blipFill>
        <p:spPr>
          <a:xfrm>
            <a:off x="3952733" y="1444937"/>
            <a:ext cx="5523256" cy="4594567"/>
          </a:xfrm>
          <a:prstGeom prst="rect">
            <a:avLst/>
          </a:prstGeom>
        </p:spPr>
      </p:pic>
      <p:sp>
        <p:nvSpPr>
          <p:cNvPr id="9" name="TextBox 8">
            <a:extLst>
              <a:ext uri="{FF2B5EF4-FFF2-40B4-BE49-F238E27FC236}">
                <a16:creationId xmlns:a16="http://schemas.microsoft.com/office/drawing/2014/main" id="{A39CC3E2-2CEC-3033-6410-CE4923B85449}"/>
              </a:ext>
            </a:extLst>
          </p:cNvPr>
          <p:cNvSpPr txBox="1"/>
          <p:nvPr/>
        </p:nvSpPr>
        <p:spPr>
          <a:xfrm>
            <a:off x="3915229" y="1007395"/>
            <a:ext cx="5870133" cy="369332"/>
          </a:xfrm>
          <a:prstGeom prst="rect">
            <a:avLst/>
          </a:prstGeom>
          <a:noFill/>
        </p:spPr>
        <p:txBody>
          <a:bodyPr wrap="none" rtlCol="0">
            <a:spAutoFit/>
          </a:bodyPr>
          <a:lstStyle/>
          <a:p>
            <a:r>
              <a:rPr lang="en-US" b="1" dirty="0"/>
              <a:t>Testing, contact-tracing, and quarantining for COVID19</a:t>
            </a:r>
          </a:p>
        </p:txBody>
      </p:sp>
      <p:sp>
        <p:nvSpPr>
          <p:cNvPr id="11" name="TextBox 10">
            <a:extLst>
              <a:ext uri="{FF2B5EF4-FFF2-40B4-BE49-F238E27FC236}">
                <a16:creationId xmlns:a16="http://schemas.microsoft.com/office/drawing/2014/main" id="{11DB7702-F7ED-0C24-2B00-C0533C3768A0}"/>
              </a:ext>
            </a:extLst>
          </p:cNvPr>
          <p:cNvSpPr txBox="1"/>
          <p:nvPr/>
        </p:nvSpPr>
        <p:spPr>
          <a:xfrm>
            <a:off x="26933" y="6334780"/>
            <a:ext cx="6382214" cy="523220"/>
          </a:xfrm>
          <a:prstGeom prst="rect">
            <a:avLst/>
          </a:prstGeom>
          <a:noFill/>
        </p:spPr>
        <p:txBody>
          <a:bodyPr wrap="square">
            <a:spAutoFit/>
          </a:bodyPr>
          <a:lstStyle/>
          <a:p>
            <a:r>
              <a:rPr lang="en-US" sz="1400" dirty="0"/>
              <a:t>https://</a:t>
            </a:r>
            <a:r>
              <a:rPr lang="en-US" sz="1400" dirty="0" err="1"/>
              <a:t>news.mit.edu</a:t>
            </a:r>
            <a:r>
              <a:rPr lang="en-US" sz="1400" dirty="0"/>
              <a:t>/2020/modeling-impact-of-testing-contact-tracing-quarantine-0908</a:t>
            </a:r>
          </a:p>
        </p:txBody>
      </p:sp>
      <p:pic>
        <p:nvPicPr>
          <p:cNvPr id="12" name="Picture 11">
            <a:extLst>
              <a:ext uri="{FF2B5EF4-FFF2-40B4-BE49-F238E27FC236}">
                <a16:creationId xmlns:a16="http://schemas.microsoft.com/office/drawing/2014/main" id="{39E8FF14-1063-727B-BB97-08D7674B1254}"/>
              </a:ext>
            </a:extLst>
          </p:cNvPr>
          <p:cNvPicPr>
            <a:picLocks noChangeAspect="1"/>
          </p:cNvPicPr>
          <p:nvPr/>
        </p:nvPicPr>
        <p:blipFill>
          <a:blip r:embed="rId4"/>
          <a:stretch>
            <a:fillRect/>
          </a:stretch>
        </p:blipFill>
        <p:spPr>
          <a:xfrm>
            <a:off x="9746280" y="0"/>
            <a:ext cx="2483224" cy="6858000"/>
          </a:xfrm>
          <a:prstGeom prst="rect">
            <a:avLst/>
          </a:prstGeom>
        </p:spPr>
      </p:pic>
      <p:sp>
        <p:nvSpPr>
          <p:cNvPr id="7" name="TextBox 6">
            <a:extLst>
              <a:ext uri="{FF2B5EF4-FFF2-40B4-BE49-F238E27FC236}">
                <a16:creationId xmlns:a16="http://schemas.microsoft.com/office/drawing/2014/main" id="{2C5802BF-FE98-BDBD-9994-492392359B9C}"/>
              </a:ext>
            </a:extLst>
          </p:cNvPr>
          <p:cNvSpPr txBox="1"/>
          <p:nvPr/>
        </p:nvSpPr>
        <p:spPr>
          <a:xfrm>
            <a:off x="5171" y="6000073"/>
            <a:ext cx="6258392" cy="307777"/>
          </a:xfrm>
          <a:prstGeom prst="rect">
            <a:avLst/>
          </a:prstGeom>
          <a:noFill/>
        </p:spPr>
        <p:txBody>
          <a:bodyPr wrap="square">
            <a:spAutoFit/>
          </a:bodyPr>
          <a:lstStyle/>
          <a:p>
            <a:r>
              <a:rPr lang="en-US" sz="1400" dirty="0"/>
              <a:t>https://</a:t>
            </a:r>
            <a:r>
              <a:rPr lang="en-US" sz="1400" dirty="0" err="1"/>
              <a:t>www.nature.com</a:t>
            </a:r>
            <a:r>
              <a:rPr lang="en-US" sz="1400" dirty="0"/>
              <a:t>/articles/s41562-020-0931-9.epdf</a:t>
            </a:r>
          </a:p>
        </p:txBody>
      </p:sp>
    </p:spTree>
    <p:extLst>
      <p:ext uri="{BB962C8B-B14F-4D97-AF65-F5344CB8AC3E}">
        <p14:creationId xmlns:p14="http://schemas.microsoft.com/office/powerpoint/2010/main" val="194941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C111-2F0F-1A89-7C2C-506B3304E272}"/>
              </a:ext>
            </a:extLst>
          </p:cNvPr>
          <p:cNvSpPr>
            <a:spLocks noGrp="1"/>
          </p:cNvSpPr>
          <p:nvPr>
            <p:ph type="title"/>
          </p:nvPr>
        </p:nvSpPr>
        <p:spPr/>
        <p:txBody>
          <a:bodyPr>
            <a:normAutofit fontScale="90000"/>
          </a:bodyPr>
          <a:lstStyle/>
          <a:p>
            <a:r>
              <a:rPr lang="en-US" dirty="0"/>
              <a:t>Some questions you could answer to “exceed expectations”</a:t>
            </a:r>
          </a:p>
        </p:txBody>
      </p:sp>
      <p:sp>
        <p:nvSpPr>
          <p:cNvPr id="3" name="Content Placeholder 2">
            <a:extLst>
              <a:ext uri="{FF2B5EF4-FFF2-40B4-BE49-F238E27FC236}">
                <a16:creationId xmlns:a16="http://schemas.microsoft.com/office/drawing/2014/main" id="{DF4771DE-DAFA-FDCD-702D-44A08308C64B}"/>
              </a:ext>
            </a:extLst>
          </p:cNvPr>
          <p:cNvSpPr>
            <a:spLocks noGrp="1"/>
          </p:cNvSpPr>
          <p:nvPr>
            <p:ph idx="1"/>
          </p:nvPr>
        </p:nvSpPr>
        <p:spPr>
          <a:xfrm>
            <a:off x="336043" y="1185333"/>
            <a:ext cx="11519914" cy="5672667"/>
          </a:xfrm>
        </p:spPr>
        <p:txBody>
          <a:bodyPr>
            <a:normAutofit fontScale="92500"/>
          </a:bodyPr>
          <a:lstStyle/>
          <a:p>
            <a:r>
              <a:rPr lang="en-US" dirty="0"/>
              <a:t>How does the % reduction in cases depend on the effectiveness of masking?</a:t>
            </a:r>
          </a:p>
          <a:p>
            <a:pPr lvl="1"/>
            <a:r>
              <a:rPr lang="en-US" dirty="0"/>
              <a:t>What about if masking was implemented earlier?</a:t>
            </a:r>
          </a:p>
          <a:p>
            <a:r>
              <a:rPr lang="en-US" dirty="0"/>
              <a:t>How does the % reduction in cases depend on the length of the school closure?</a:t>
            </a:r>
          </a:p>
          <a:p>
            <a:r>
              <a:rPr lang="en-US" dirty="0"/>
              <a:t>How does earlier testing &amp; quarantine effect the number of cases?</a:t>
            </a:r>
          </a:p>
          <a:p>
            <a:pPr lvl="1"/>
            <a:r>
              <a:rPr lang="en-US" dirty="0"/>
              <a:t>What if compliance for testing was only 50%?</a:t>
            </a:r>
          </a:p>
          <a:p>
            <a:r>
              <a:rPr lang="en-US" dirty="0"/>
              <a:t>What if the vaccines were available earlier?</a:t>
            </a:r>
          </a:p>
          <a:p>
            <a:pPr lvl="1"/>
            <a:r>
              <a:rPr lang="en-US" dirty="0"/>
              <a:t>How does the peak number of infections depend on the timing of a vaccination event?</a:t>
            </a:r>
          </a:p>
          <a:p>
            <a:r>
              <a:rPr lang="en-US" dirty="0"/>
              <a:t>Which interventions would burden certain groups disproportionately?</a:t>
            </a:r>
          </a:p>
          <a:p>
            <a:r>
              <a:rPr lang="en-US" dirty="0"/>
              <a:t>Are any of the changes to the I(t) plot surprising to you?</a:t>
            </a:r>
          </a:p>
          <a:p>
            <a:r>
              <a:rPr lang="en-US" dirty="0"/>
              <a:t>Try modeling all 5 interventions!</a:t>
            </a:r>
          </a:p>
          <a:p>
            <a:r>
              <a:rPr lang="en-US" dirty="0"/>
              <a:t>Anything else you are interested in comparing!</a:t>
            </a:r>
          </a:p>
          <a:p>
            <a:endParaRPr lang="en-US" dirty="0"/>
          </a:p>
        </p:txBody>
      </p:sp>
    </p:spTree>
    <p:extLst>
      <p:ext uri="{BB962C8B-B14F-4D97-AF65-F5344CB8AC3E}">
        <p14:creationId xmlns:p14="http://schemas.microsoft.com/office/powerpoint/2010/main" val="68548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C7D82-EF61-5D63-F460-206F91B79E90}"/>
              </a:ext>
            </a:extLst>
          </p:cNvPr>
          <p:cNvSpPr>
            <a:spLocks noGrp="1"/>
          </p:cNvSpPr>
          <p:nvPr>
            <p:ph type="title"/>
          </p:nvPr>
        </p:nvSpPr>
        <p:spPr/>
        <p:txBody>
          <a:bodyPr/>
          <a:lstStyle/>
          <a:p>
            <a:r>
              <a:rPr lang="en-US" dirty="0"/>
              <a:t>Looking ahead…</a:t>
            </a:r>
          </a:p>
        </p:txBody>
      </p:sp>
      <p:sp>
        <p:nvSpPr>
          <p:cNvPr id="3" name="Content Placeholder 2">
            <a:extLst>
              <a:ext uri="{FF2B5EF4-FFF2-40B4-BE49-F238E27FC236}">
                <a16:creationId xmlns:a16="http://schemas.microsoft.com/office/drawing/2014/main" id="{EBC57506-3173-A0E2-8A47-5DC717FCB72D}"/>
              </a:ext>
            </a:extLst>
          </p:cNvPr>
          <p:cNvSpPr>
            <a:spLocks noGrp="1"/>
          </p:cNvSpPr>
          <p:nvPr>
            <p:ph idx="1"/>
          </p:nvPr>
        </p:nvSpPr>
        <p:spPr/>
        <p:txBody>
          <a:bodyPr>
            <a:normAutofit/>
          </a:bodyPr>
          <a:lstStyle/>
          <a:p>
            <a:r>
              <a:rPr lang="en-US" b="1" dirty="0"/>
              <a:t>Next Tuesday: </a:t>
            </a:r>
            <a:r>
              <a:rPr lang="en-US" dirty="0"/>
              <a:t>final project due</a:t>
            </a:r>
          </a:p>
          <a:p>
            <a:pPr lvl="1"/>
            <a:r>
              <a:rPr lang="en-US" dirty="0"/>
              <a:t>Look at the notebook </a:t>
            </a:r>
            <a:r>
              <a:rPr lang="en-US" b="1" dirty="0"/>
              <a:t>template</a:t>
            </a:r>
            <a:r>
              <a:rPr lang="en-US" dirty="0"/>
              <a:t> and make sure it is completed.</a:t>
            </a:r>
          </a:p>
          <a:p>
            <a:pPr lvl="1"/>
            <a:r>
              <a:rPr lang="en-US" dirty="0"/>
              <a:t>It can reference code from other python files (methods/functions), but all of the </a:t>
            </a:r>
            <a:r>
              <a:rPr lang="en-US" b="1" dirty="0"/>
              <a:t>plots, results, and your thought processes </a:t>
            </a:r>
            <a:r>
              <a:rPr lang="en-US" dirty="0"/>
              <a:t>should be in the single notebook as a </a:t>
            </a:r>
            <a:r>
              <a:rPr lang="en-US" b="1" dirty="0"/>
              <a:t>report</a:t>
            </a:r>
          </a:p>
          <a:p>
            <a:pPr lvl="1"/>
            <a:r>
              <a:rPr lang="en-US" b="1" dirty="0">
                <a:solidFill>
                  <a:srgbClr val="FF0000"/>
                </a:solidFill>
              </a:rPr>
              <a:t>Section 3 should include plotting the full dataset against your model; error estimates and discussion, and intervention strategies</a:t>
            </a:r>
          </a:p>
          <a:p>
            <a:r>
              <a:rPr lang="en-US" b="1" dirty="0"/>
              <a:t>Presentations</a:t>
            </a:r>
            <a:r>
              <a:rPr lang="en-US" dirty="0"/>
              <a:t>:</a:t>
            </a:r>
          </a:p>
          <a:p>
            <a:pPr lvl="1"/>
            <a:r>
              <a:rPr lang="en-US" dirty="0"/>
              <a:t>Follow the same </a:t>
            </a:r>
            <a:r>
              <a:rPr lang="en-US" b="1" dirty="0"/>
              <a:t>template</a:t>
            </a:r>
            <a:r>
              <a:rPr lang="en-US" dirty="0"/>
              <a:t> as Module 1 (or a variation!)</a:t>
            </a:r>
          </a:p>
          <a:p>
            <a:pPr lvl="1"/>
            <a:r>
              <a:rPr lang="en-US" dirty="0"/>
              <a:t>You can present as if you are giving </a:t>
            </a:r>
            <a:r>
              <a:rPr lang="en-US" b="1" dirty="0"/>
              <a:t>recommendations</a:t>
            </a:r>
            <a:r>
              <a:rPr lang="en-US" dirty="0"/>
              <a:t> to the UVA epidemiological modeling team about the mystery virus (the background section of your presentation will look a little different!)</a:t>
            </a:r>
          </a:p>
        </p:txBody>
      </p:sp>
    </p:spTree>
    <p:extLst>
      <p:ext uri="{BB962C8B-B14F-4D97-AF65-F5344CB8AC3E}">
        <p14:creationId xmlns:p14="http://schemas.microsoft.com/office/powerpoint/2010/main" val="420957708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7374</TotalTime>
  <Words>1923</Words>
  <Application>Microsoft Macintosh PowerPoint</Application>
  <PresentationFormat>Widescreen</PresentationFormat>
  <Paragraphs>161</Paragraphs>
  <Slides>11</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Aptos</vt:lpstr>
      <vt:lpstr>Aptos Display</vt:lpstr>
      <vt:lpstr>Arial</vt:lpstr>
      <vt:lpstr>Calibri</vt:lpstr>
      <vt:lpstr>Cambria Math</vt:lpstr>
      <vt:lpstr>Google Sans</vt:lpstr>
      <vt:lpstr>Roboto</vt:lpstr>
      <vt:lpstr>Times New Roman</vt:lpstr>
      <vt:lpstr>1_Office Theme</vt:lpstr>
      <vt:lpstr>Module 4  Lecture 4 Predicting the effect of interventions</vt:lpstr>
      <vt:lpstr>New briefing– new data!</vt:lpstr>
      <vt:lpstr>Calculating error</vt:lpstr>
      <vt:lpstr>True error &amp; percent relative error</vt:lpstr>
      <vt:lpstr>Find the true % relative error between the data and your model prediction…</vt:lpstr>
      <vt:lpstr>Modeling interventions at day 70</vt:lpstr>
      <vt:lpstr>Masking mandates</vt:lpstr>
      <vt:lpstr>Vaccine interventions</vt:lpstr>
      <vt:lpstr>Testing &amp; quarantine</vt:lpstr>
      <vt:lpstr>Some questions you could answer to “exceed expectations”</vt:lpstr>
      <vt:lpstr>Looking ahead…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 Cancer</dc:title>
  <dc:creator>Microsoft Office User</dc:creator>
  <cp:lastModifiedBy>Microsoft Office User</cp:lastModifiedBy>
  <cp:revision>541</cp:revision>
  <dcterms:created xsi:type="dcterms:W3CDTF">2025-10-13T17:07:27Z</dcterms:created>
  <dcterms:modified xsi:type="dcterms:W3CDTF">2026-03-10T01:56:12Z</dcterms:modified>
</cp:coreProperties>
</file>