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384" r:id="rId2"/>
    <p:sldId id="619" r:id="rId3"/>
    <p:sldId id="618" r:id="rId4"/>
    <p:sldId id="622" r:id="rId5"/>
    <p:sldId id="623" r:id="rId6"/>
    <p:sldId id="266" r:id="rId7"/>
    <p:sldId id="267" r:id="rId8"/>
    <p:sldId id="614" r:id="rId9"/>
    <p:sldId id="402" r:id="rId10"/>
    <p:sldId id="615" r:id="rId11"/>
    <p:sldId id="621" r:id="rId12"/>
    <p:sldId id="624" r:id="rId13"/>
    <p:sldId id="616" r:id="rId14"/>
    <p:sldId id="626" r:id="rId15"/>
    <p:sldId id="627" r:id="rId16"/>
    <p:sldId id="625" r:id="rId17"/>
    <p:sldId id="628" r:id="rId18"/>
    <p:sldId id="617" r:id="rId19"/>
    <p:sldId id="62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4A96"/>
    <a:srgbClr val="41758E"/>
    <a:srgbClr val="63A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386"/>
    <p:restoredTop sz="85054"/>
  </p:normalViewPr>
  <p:slideViewPr>
    <p:cSldViewPr snapToGrid="0">
      <p:cViewPr>
        <p:scale>
          <a:sx n="155" d="100"/>
          <a:sy n="155" d="100"/>
        </p:scale>
        <p:origin x="144" y="-464"/>
      </p:cViewPr>
      <p:guideLst/>
    </p:cSldViewPr>
  </p:slideViewPr>
  <p:outlineViewPr>
    <p:cViewPr>
      <p:scale>
        <a:sx n="33" d="100"/>
        <a:sy n="33" d="100"/>
      </p:scale>
      <p:origin x="0" y="-445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1C103-1834-A643-AA44-57D5BC6D3D43}" type="datetimeFigureOut">
              <a:rPr lang="en-US" smtClean="0"/>
              <a:t>2/26/26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FA75E-F909-B648-8039-B89F82847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23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18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110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-2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3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-2/3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12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3-2/3 = 2 1/3</a:t>
            </a: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  <a:p>
            <a:r>
              <a:rPr lang="en-US" dirty="0"/>
              <a:t>-1</a:t>
            </a:r>
          </a:p>
          <a:p>
            <a:r>
              <a:rPr lang="en-US" dirty="0"/>
              <a:t>2 1/3</a:t>
            </a:r>
          </a:p>
          <a:p>
            <a:r>
              <a:rPr lang="en-US" dirty="0"/>
              <a:t>-1/2.33 = -0.428</a:t>
            </a:r>
          </a:p>
          <a:p>
            <a:r>
              <a:rPr lang="en-US" dirty="0"/>
              <a:t>2 1/3 – 0.428 = 1.905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63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91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2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B45D-D147-8897-02D4-759D8D54D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EBA8F-266A-84AA-AC1F-334D96AB8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C37FE-22F6-6828-D950-F4CAAB16B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AB8C2-DCA9-C310-26EF-5E139CEA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2C45B-D047-BEE3-5B58-30B5DE30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1A59-E960-BFC0-CD2F-DB2377D51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251267" cy="10073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3EC99-CDCB-4760-BD96-B4656EA7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861800" cy="4991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FBA64-F57A-782D-2796-F0A0D022C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2D53F-84CC-AE8C-CF72-FC5C693D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91F5-9418-E6D6-ED2E-1779F303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D1ADDD9E-3CAF-4403-78ED-FB4378391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63076" r="309" b="9091"/>
          <a:stretch>
            <a:fillRect/>
          </a:stretch>
        </p:blipFill>
        <p:spPr>
          <a:xfrm rot="5400000">
            <a:off x="5592304" y="-5592303"/>
            <a:ext cx="1007393" cy="1219200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90173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3DEDE-8A62-08A6-421A-F230E8A8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C2E6F-3203-4B11-9337-844186186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8B312-F8F4-6820-F09B-23B2B19F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E67FE-C459-E69B-31BC-C6BAF9214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4AF5E-9963-9E89-5231-D7416B7C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4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B265-2A2D-46CF-4193-C3F03727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7CCB5-97F6-0430-5054-0CBB8ADFC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F93DA-6178-6838-921A-D6FB37E7D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DEDC8-AEE3-2D61-BDF7-3F9FBA7B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5A6C1-7C4D-224A-F781-D6386061B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335AA-0A6A-5655-BD0B-76402F0C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BE98-5FC8-ABF6-925A-DACA29BB3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B2CC9-0A17-BD93-955B-03E90EE41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7A5A-7A55-0B58-02EC-58104A14A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9CBFE-1C86-D6E9-71AF-1BD10A9E5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069F8D-A082-87A0-7EC9-7D2819492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2BEE0-4C4D-C877-79FE-B6508D0DC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8CB0E7-5FEA-1B52-0402-58167E4A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71C78B-0BB9-87A1-C59B-2322A331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68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8271-A8C8-3129-3E46-26C9159E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CA0458-5B61-ADCA-B9A3-073C802D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8C6B71-3597-1C81-2B7B-A17EBB14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EBB9C-4A53-1E06-76FD-21527EC7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8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FCA75-7D29-BD23-6506-18D0199D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CF04B-7F1E-183F-5294-42095488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F5AC5-2556-5A05-96F6-B3044613A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8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7EB17-617E-70DE-1F1A-B83832AC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0DBF2-36BA-7D77-00BD-A1AE00DA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870DA-842A-CD48-443B-36245149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162D7-724B-F4B9-B210-AA7935F8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D2751-9043-E7E0-CBC5-223A47DB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E4AAF-6F23-BFA2-856C-E12FA3B8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1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A7D9-8380-8114-6DC1-C535BDC67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7300AA-E963-E2B3-7C07-D29524762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08EB7-9C70-CCA9-5BA5-8A83AC22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528F6-A0B8-4E27-A475-8B587326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35D52-E24C-FEB0-5A32-F6FD0F83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D4D77-3C67-681E-5B54-183942AA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51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EB71-4F45-3661-B2ED-C0F3FFAD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E3A27-673A-011B-EA5A-AC6124BFF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E9434-86AE-3650-83FF-DACEB6D5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ACC83-B773-978E-6BA7-B6CDF10B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22FAA-9FB6-22BE-3381-4038AC21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BD2E5C-C9D4-0063-5D09-7F2469824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3EE0E-386C-A8E6-B251-FF2E3350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307F-DB5D-4072-C4F0-555B05ED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00148-8062-9A9D-6E6A-201194A87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73C5-4418-421C-6EBC-8D7AB287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2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AC195-AA5B-CA66-10DC-A6213795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5E35-1AD0-6A20-E2AB-6303683D1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66F20-957A-0996-3D32-069DB8681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E468B-E7DB-1244-8914-F7B7F6133B99}" type="datetimeFigureOut">
              <a:rPr lang="en-US" smtClean="0"/>
              <a:t>2/26/26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10B0D-B4A5-1039-287D-28F3BE1B8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23B42-044A-869C-D3BB-A7797A3F5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tiff"/><Relationship Id="rId4" Type="http://schemas.openxmlformats.org/officeDocument/2006/relationships/image" Target="../media/image11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10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1A8E1854-276F-9DFB-AB93-FCAFE794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298" b="909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6B336-B8B3-CEA6-0B4E-374B9C705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50372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Module 4 </a:t>
            </a:r>
            <a:br>
              <a:rPr lang="en-US" sz="4800" dirty="0"/>
            </a:br>
            <a:r>
              <a:rPr lang="en-US" sz="2400" dirty="0"/>
              <a:t>Lecture 2</a:t>
            </a:r>
            <a:br>
              <a:rPr lang="en-US" sz="4800" dirty="0"/>
            </a:br>
            <a:r>
              <a:rPr lang="en-US" sz="4800" dirty="0"/>
              <a:t>Euler’s Method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B4456-8C04-FCD9-5636-5C60A9DDD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Sarah Groves, Ph.D.</a:t>
            </a:r>
          </a:p>
          <a:p>
            <a:pPr algn="l"/>
            <a:r>
              <a:rPr lang="en-US" sz="2000"/>
              <a:t>Shayn Peirce-Cottler, </a:t>
            </a:r>
            <a:r>
              <a:rPr lang="en-US" sz="2000" dirty="0"/>
              <a:t>Ph.D.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9E6B7E-D08F-2A99-F462-48160AD6C4DF}"/>
              </a:ext>
            </a:extLst>
          </p:cNvPr>
          <p:cNvSpPr/>
          <p:nvPr/>
        </p:nvSpPr>
        <p:spPr>
          <a:xfrm>
            <a:off x="433953" y="573437"/>
            <a:ext cx="821410" cy="247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EE749-069E-188B-F216-551F81318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3505" y="2925302"/>
            <a:ext cx="7424990" cy="100739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Check-in: what R0 did you get? What virus family is close to this?</a:t>
            </a:r>
          </a:p>
        </p:txBody>
      </p:sp>
    </p:spTree>
    <p:extLst>
      <p:ext uri="{BB962C8B-B14F-4D97-AF65-F5344CB8AC3E}">
        <p14:creationId xmlns:p14="http://schemas.microsoft.com/office/powerpoint/2010/main" val="3454187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08176-27E9-8BE0-44B0-0358E11FB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information! Let’s practice pulling from upstream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B4D2B4-372D-F906-C418-C5A3921DF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69" y="1346165"/>
            <a:ext cx="4636584" cy="5181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DAD0C3-2341-97C3-F6D0-8E2427D8F328}"/>
              </a:ext>
            </a:extLst>
          </p:cNvPr>
          <p:cNvSpPr txBox="1"/>
          <p:nvPr/>
        </p:nvSpPr>
        <p:spPr>
          <a:xfrm>
            <a:off x="6730584" y="1346165"/>
            <a:ext cx="49419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</a:t>
            </a:r>
            <a:r>
              <a:rPr lang="en-US" b="1" dirty="0">
                <a:solidFill>
                  <a:schemeClr val="accent2"/>
                </a:solidFill>
              </a:rPr>
              <a:t>GitHub Desktop: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accent6"/>
                </a:solidFill>
              </a:rPr>
              <a:t>Fetch origin</a:t>
            </a:r>
            <a:r>
              <a:rPr lang="en-US" dirty="0"/>
              <a:t>. If it says there are upstream changes, go ahead and pull them!</a:t>
            </a:r>
          </a:p>
          <a:p>
            <a:pPr marL="285750" indent="-285750">
              <a:buFontTx/>
              <a:buChar char="-"/>
            </a:pPr>
            <a:r>
              <a:rPr lang="en-US" dirty="0"/>
              <a:t>If not, </a:t>
            </a:r>
            <a:r>
              <a:rPr lang="en-US" dirty="0">
                <a:solidFill>
                  <a:schemeClr val="accent6"/>
                </a:solidFill>
              </a:rPr>
              <a:t>choose a branch to merge into main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Choose upstream</a:t>
            </a:r>
          </a:p>
          <a:p>
            <a:pPr marL="285750" indent="-285750">
              <a:buFontTx/>
              <a:buChar char="-"/>
            </a:pPr>
            <a:r>
              <a:rPr lang="en-US" dirty="0"/>
              <a:t>If neither work: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Right click on current repository </a:t>
            </a:r>
            <a:r>
              <a:rPr lang="en-US" dirty="0">
                <a:sym typeface="Wingdings" pitchFamily="2" charset="2"/>
              </a:rPr>
              <a:t> Open in terminal/command prompt</a:t>
            </a:r>
          </a:p>
          <a:p>
            <a:pPr marL="742950" lvl="1" indent="-285750">
              <a:buFontTx/>
              <a:buChar char="-"/>
            </a:pPr>
            <a:r>
              <a:rPr lang="en-US" dirty="0">
                <a:sym typeface="Wingdings" pitchFamily="2" charset="2"/>
              </a:rPr>
              <a:t>Type 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git status </a:t>
            </a:r>
            <a:r>
              <a:rPr lang="en-US" dirty="0">
                <a:sym typeface="Wingdings" pitchFamily="2" charset="2"/>
              </a:rPr>
              <a:t>(make sure you are in the right repo)</a:t>
            </a:r>
          </a:p>
          <a:p>
            <a:pPr marL="742950" lvl="1" indent="-285750">
              <a:buFontTx/>
              <a:buChar char="-"/>
            </a:pPr>
            <a:r>
              <a:rPr lang="en-US" dirty="0">
                <a:sym typeface="Wingdings" pitchFamily="2" charset="2"/>
              </a:rPr>
              <a:t>Type 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git pull upstream main</a:t>
            </a:r>
          </a:p>
          <a:p>
            <a:pPr marL="742950" lvl="1" indent="-285750">
              <a:buFontTx/>
              <a:buChar char="-"/>
            </a:pP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If it still isn’t working, you may have forgotten to add my repository as upstream.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246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CF290-348B-EEAB-9796-9EE773EFF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goal: predict peak of epidemic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D9B73-F849-2991-3C2E-B55E3612A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do we need to be able to predict the future?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Step 1: Figure out how to solve the SEIR model</a:t>
            </a:r>
          </a:p>
          <a:p>
            <a:pPr marL="0" indent="0">
              <a:buNone/>
            </a:pPr>
            <a:r>
              <a:rPr lang="en-US" dirty="0"/>
              <a:t>Step 2: Fit a model to our data by picking good parameters</a:t>
            </a:r>
          </a:p>
          <a:p>
            <a:pPr marL="0" indent="0">
              <a:buNone/>
            </a:pPr>
            <a:r>
              <a:rPr lang="en-US" dirty="0"/>
              <a:t>Step 3: Extrapolate past the data that we have to see when I(t) peaks in the model</a:t>
            </a:r>
          </a:p>
        </p:txBody>
      </p:sp>
    </p:spTree>
    <p:extLst>
      <p:ext uri="{BB962C8B-B14F-4D97-AF65-F5344CB8AC3E}">
        <p14:creationId xmlns:p14="http://schemas.microsoft.com/office/powerpoint/2010/main" val="1229926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23DC2-6A2D-5730-4075-664A77927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Solving the SEIR Model (with a numerical method)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94FC6-894B-E3FE-273E-F2498F2DE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10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93877F-63A6-C344-B7A2-9BDA22B3C3C9}"/>
              </a:ext>
            </a:extLst>
          </p:cNvPr>
          <p:cNvSpPr txBox="1">
            <a:spLocks/>
          </p:cNvSpPr>
          <p:nvPr/>
        </p:nvSpPr>
        <p:spPr>
          <a:xfrm>
            <a:off x="90714" y="93083"/>
            <a:ext cx="7278915" cy="8284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algn="l"/>
            <a:r>
              <a:rPr lang="en-US" sz="4800" dirty="0">
                <a:latin typeface="Aptos" panose="020B0004020202020204" pitchFamily="34" charset="0"/>
              </a:rPr>
              <a:t>How do we solve ODEs?</a:t>
            </a:r>
            <a:endParaRPr lang="en-US" sz="4800" dirty="0">
              <a:latin typeface="Aptos" panose="020B0004020202020204" pitchFamily="34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5909DC-7FFA-9049-A39A-9461A88B21C8}"/>
              </a:ext>
            </a:extLst>
          </p:cNvPr>
          <p:cNvSpPr txBox="1"/>
          <p:nvPr/>
        </p:nvSpPr>
        <p:spPr>
          <a:xfrm>
            <a:off x="1183990" y="1105820"/>
            <a:ext cx="2007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5"/>
                </a:solidFill>
              </a:rPr>
              <a:t>1) Guessing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8B3A0E-2078-A04A-AD9E-218C3122D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983" y="4277767"/>
            <a:ext cx="1246787" cy="4046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25B44D-1689-914C-A4B6-7DD6D5EAF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393" y="3050915"/>
            <a:ext cx="1763156" cy="4046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87D4553-3890-C04B-820F-453AF17FC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393" y="3665028"/>
            <a:ext cx="3275811" cy="4046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1E4BA7C-DDB8-B047-A5E1-910254579F65}"/>
              </a:ext>
            </a:extLst>
          </p:cNvPr>
          <p:cNvSpPr txBox="1"/>
          <p:nvPr/>
        </p:nvSpPr>
        <p:spPr>
          <a:xfrm>
            <a:off x="646963" y="2062447"/>
            <a:ext cx="4063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E.g.: exponential growth/decay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B434CB-04FB-FB4E-9C97-A4116F38B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1688" y="2658517"/>
            <a:ext cx="2870200" cy="3149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CFF1FA7-D35F-F64F-86B8-BB8051E90B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0826" y="2658517"/>
            <a:ext cx="2692400" cy="30607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2D214F-EB91-0289-B799-030B2A7C6795}"/>
              </a:ext>
            </a:extLst>
          </p:cNvPr>
          <p:cNvSpPr txBox="1"/>
          <p:nvPr/>
        </p:nvSpPr>
        <p:spPr>
          <a:xfrm>
            <a:off x="0" y="6488668"/>
            <a:ext cx="9387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*Note: I accidentally gave two correct solutions for a problem on your quiz with this structure!</a:t>
            </a:r>
          </a:p>
        </p:txBody>
      </p:sp>
    </p:spTree>
    <p:extLst>
      <p:ext uri="{BB962C8B-B14F-4D97-AF65-F5344CB8AC3E}">
        <p14:creationId xmlns:p14="http://schemas.microsoft.com/office/powerpoint/2010/main" val="84741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0E7953-F50A-2546-9DB1-011E098F0CA4}"/>
              </a:ext>
            </a:extLst>
          </p:cNvPr>
          <p:cNvSpPr txBox="1"/>
          <p:nvPr/>
        </p:nvSpPr>
        <p:spPr>
          <a:xfrm>
            <a:off x="1124614" y="1520664"/>
            <a:ext cx="4095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5"/>
                </a:solidFill>
              </a:rPr>
              <a:t>2) Separation of variables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95B24A-718C-6944-8EAB-634FFC1B0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329" y="2533989"/>
            <a:ext cx="1691860" cy="6728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030F63-01DE-5B46-A112-DDC84653E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586" y="2447474"/>
            <a:ext cx="2979980" cy="845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BA7E04-F07A-E346-925F-EB44D6833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963" y="2386145"/>
            <a:ext cx="2903078" cy="9805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AB61F6-4F85-2D46-81DD-D95BED8923C0}"/>
              </a:ext>
            </a:extLst>
          </p:cNvPr>
          <p:cNvSpPr txBox="1"/>
          <p:nvPr/>
        </p:nvSpPr>
        <p:spPr>
          <a:xfrm>
            <a:off x="1124614" y="3987917"/>
            <a:ext cx="1240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example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3BD03E-BCFF-874E-882C-39D28F615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025" y="4609349"/>
            <a:ext cx="8988384" cy="128972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DC84EE-4509-9E46-A281-91216AF5BD93}"/>
              </a:ext>
            </a:extLst>
          </p:cNvPr>
          <p:cNvCxnSpPr>
            <a:stCxn id="2" idx="3"/>
            <a:endCxn id="3" idx="1"/>
          </p:cNvCxnSpPr>
          <p:nvPr/>
        </p:nvCxnSpPr>
        <p:spPr>
          <a:xfrm>
            <a:off x="3342189" y="2870439"/>
            <a:ext cx="7193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F8A70E3-F70D-E74E-AE87-45BC9FB19D6C}"/>
              </a:ext>
            </a:extLst>
          </p:cNvPr>
          <p:cNvCxnSpPr>
            <a:cxnSpLocks/>
            <a:stCxn id="3" idx="3"/>
            <a:endCxn id="6" idx="1"/>
          </p:cNvCxnSpPr>
          <p:nvPr/>
        </p:nvCxnSpPr>
        <p:spPr>
          <a:xfrm>
            <a:off x="7041566" y="2870439"/>
            <a:ext cx="719397" cy="5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EA485385-7943-4111-C1B2-0D85AFDBF3AC}"/>
              </a:ext>
            </a:extLst>
          </p:cNvPr>
          <p:cNvSpPr txBox="1">
            <a:spLocks/>
          </p:cNvSpPr>
          <p:nvPr/>
        </p:nvSpPr>
        <p:spPr>
          <a:xfrm>
            <a:off x="90714" y="93083"/>
            <a:ext cx="7278915" cy="8284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algn="l"/>
            <a:r>
              <a:rPr lang="en-US" sz="4800" dirty="0">
                <a:latin typeface="Aptos" panose="020B0004020202020204" pitchFamily="34" charset="0"/>
              </a:rPr>
              <a:t>How do we solve ODEs?</a:t>
            </a:r>
            <a:endParaRPr lang="en-US" sz="4800" dirty="0">
              <a:latin typeface="Aptos" panose="020B0004020202020204" pitchFamily="34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077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5D945686-9229-41CA-A086-FDC67E20C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422" y="3582282"/>
            <a:ext cx="3804362" cy="310834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C93877F-63A6-C344-B7A2-9BDA22B3C3C9}"/>
              </a:ext>
            </a:extLst>
          </p:cNvPr>
          <p:cNvSpPr txBox="1">
            <a:spLocks/>
          </p:cNvSpPr>
          <p:nvPr/>
        </p:nvSpPr>
        <p:spPr>
          <a:xfrm>
            <a:off x="243114" y="93084"/>
            <a:ext cx="5072371" cy="8284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en-US" sz="3600" dirty="0"/>
              <a:t>How do we solve ODEs?</a:t>
            </a:r>
            <a:endParaRPr lang="en-US" sz="3600" dirty="0">
              <a:latin typeface="Roboto Thin" panose="02000000000000000000" pitchFamily="2" charset="0"/>
              <a:ea typeface="Roboto Thin" panose="02000000000000000000" pitchFamily="2" charset="0"/>
              <a:cs typeface="Roboto Thi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0E7953-F50A-2546-9DB1-011E098F0CA4}"/>
              </a:ext>
            </a:extLst>
          </p:cNvPr>
          <p:cNvSpPr txBox="1"/>
          <p:nvPr/>
        </p:nvSpPr>
        <p:spPr>
          <a:xfrm>
            <a:off x="1124614" y="1520664"/>
            <a:ext cx="3684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5"/>
                </a:solidFill>
              </a:rPr>
              <a:t>3. Numerical methods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58591CE-2FBF-55EC-21F9-E37424473454}"/>
                  </a:ext>
                </a:extLst>
              </p:cNvPr>
              <p:cNvSpPr txBox="1"/>
              <p:nvPr/>
            </p:nvSpPr>
            <p:spPr>
              <a:xfrm>
                <a:off x="1206276" y="2291047"/>
                <a:ext cx="4963885" cy="2867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ODE Form: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2800" b="0" dirty="0"/>
              </a:p>
              <a:p>
                <a:endParaRPr lang="en-US" sz="2800" dirty="0">
                  <a:latin typeface="Roboto Thin" panose="02000000000000000000" pitchFamily="2" charset="0"/>
                  <a:ea typeface="Roboto Thin" panose="02000000000000000000" pitchFamily="2" charset="0"/>
                  <a:cs typeface="Roboto Thin" panose="02000000000000000000" pitchFamily="2" charset="0"/>
                </a:endParaRPr>
              </a:p>
              <a:p>
                <a:r>
                  <a:rPr lang="en-US" sz="2800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General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m:rPr>
                          <m:aln/>
                        </m:rP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h</m:t>
                      </m:r>
                    </m:oMath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m:rPr>
                          <m:aln/>
                        </m:rP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/>
              </a:p>
              <a:p>
                <a:endParaRPr lang="en-US" sz="2800" b="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58591CE-2FBF-55EC-21F9-E37424473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276" y="2291047"/>
                <a:ext cx="4963885" cy="2867323"/>
              </a:xfrm>
              <a:prstGeom prst="rect">
                <a:avLst/>
              </a:prstGeom>
              <a:blipFill>
                <a:blip r:embed="rId4"/>
                <a:stretch>
                  <a:fillRect l="-2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DA0CE62B-EC30-1C09-65EA-9E8F32B50C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46832"/>
            <a:ext cx="3606800" cy="774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A37B5F-32BE-EB98-DEAD-376B19533623}"/>
              </a:ext>
            </a:extLst>
          </p:cNvPr>
          <p:cNvSpPr txBox="1"/>
          <p:nvPr/>
        </p:nvSpPr>
        <p:spPr>
          <a:xfrm>
            <a:off x="8915400" y="1375918"/>
            <a:ext cx="350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know: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y’=f(x) at any x, including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and y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y(x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don’t know: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y(x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y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i+1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1747AB-D8D2-FB98-9C57-DB50F3442190}"/>
              </a:ext>
            </a:extLst>
          </p:cNvPr>
          <p:cNvSpPr txBox="1"/>
          <p:nvPr/>
        </p:nvSpPr>
        <p:spPr>
          <a:xfrm>
            <a:off x="6248400" y="921532"/>
            <a:ext cx="6097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TimesLTStd"/>
              </a:rPr>
              <a:t>The initial condition at </a:t>
            </a:r>
            <a:r>
              <a:rPr lang="en-US" sz="1800" i="1" dirty="0">
                <a:effectLst/>
                <a:latin typeface="TimesLTStd"/>
              </a:rPr>
              <a:t>x </a:t>
            </a:r>
            <a:r>
              <a:rPr lang="en-US" i="1" dirty="0">
                <a:latin typeface="MathematicalPiOTF1"/>
              </a:rPr>
              <a:t>=</a:t>
            </a:r>
            <a:r>
              <a:rPr lang="en-US" sz="1800" dirty="0">
                <a:effectLst/>
                <a:latin typeface="MathematicalPiOTF1"/>
              </a:rPr>
              <a:t> </a:t>
            </a:r>
            <a:r>
              <a:rPr lang="en-US" sz="1800" dirty="0">
                <a:effectLst/>
                <a:latin typeface="TimesLTStd"/>
              </a:rPr>
              <a:t>0 is </a:t>
            </a:r>
            <a:r>
              <a:rPr lang="en-US" sz="1800" i="1" dirty="0">
                <a:effectLst/>
                <a:latin typeface="TimesLTStd"/>
              </a:rPr>
              <a:t>y </a:t>
            </a:r>
            <a:r>
              <a:rPr lang="en-US" i="1" dirty="0">
                <a:latin typeface="MathematicalPiOTF1"/>
              </a:rPr>
              <a:t>=</a:t>
            </a:r>
            <a:r>
              <a:rPr lang="en-US" sz="1800" dirty="0">
                <a:effectLst/>
                <a:latin typeface="MathematicalPiOTF1"/>
              </a:rPr>
              <a:t> </a:t>
            </a:r>
            <a:r>
              <a:rPr lang="en-US" sz="1800" dirty="0">
                <a:effectLst/>
                <a:latin typeface="TimesLTStd"/>
              </a:rPr>
              <a:t>1. 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A1B9E4-0233-C572-CFF9-B43685B7F53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586" t="48081" r="5173" b="11795"/>
          <a:stretch/>
        </p:blipFill>
        <p:spPr>
          <a:xfrm>
            <a:off x="5780402" y="1339132"/>
            <a:ext cx="3134998" cy="209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4CD393C-279D-9218-2698-110B30D876FB}"/>
              </a:ext>
            </a:extLst>
          </p:cNvPr>
          <p:cNvSpPr txBox="1"/>
          <p:nvPr/>
        </p:nvSpPr>
        <p:spPr>
          <a:xfrm>
            <a:off x="1336092" y="5062443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Euler’s method</a:t>
            </a:r>
          </a:p>
        </p:txBody>
      </p: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7E0DE561-D492-A234-E9E5-683A171A8685}"/>
              </a:ext>
            </a:extLst>
          </p:cNvPr>
          <p:cNvCxnSpPr>
            <a:stCxn id="12" idx="0"/>
          </p:cNvCxnSpPr>
          <p:nvPr/>
        </p:nvCxnSpPr>
        <p:spPr>
          <a:xfrm rot="5400000" flipH="1" flipV="1">
            <a:off x="2295472" y="4462316"/>
            <a:ext cx="566642" cy="63361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2531506-511B-8FDB-6672-F52A64EEEEF7}"/>
              </a:ext>
            </a:extLst>
          </p:cNvPr>
          <p:cNvGrpSpPr/>
          <p:nvPr/>
        </p:nvGrpSpPr>
        <p:grpSpPr>
          <a:xfrm>
            <a:off x="5780402" y="4233256"/>
            <a:ext cx="2220598" cy="2505944"/>
            <a:chOff x="5780402" y="4233256"/>
            <a:chExt cx="2220598" cy="250594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A95D4FC-2DAA-D7C9-9498-F4FCEFBC9A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1918" t="17340" r="18958"/>
            <a:stretch/>
          </p:blipFill>
          <p:spPr>
            <a:xfrm>
              <a:off x="5780402" y="4592078"/>
              <a:ext cx="2220598" cy="214712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A9668FB-3028-477E-9204-E4A8F4B5D1C5}"/>
                </a:ext>
              </a:extLst>
            </p:cNvPr>
            <p:cNvSpPr txBox="1"/>
            <p:nvPr/>
          </p:nvSpPr>
          <p:spPr>
            <a:xfrm>
              <a:off x="6170161" y="4233256"/>
              <a:ext cx="1509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True solution</a:t>
              </a:r>
            </a:p>
          </p:txBody>
        </p:sp>
      </p:grpSp>
      <p:sp>
        <p:nvSpPr>
          <p:cNvPr id="28" name="Multiply 27">
            <a:extLst>
              <a:ext uri="{FF2B5EF4-FFF2-40B4-BE49-F238E27FC236}">
                <a16:creationId xmlns:a16="http://schemas.microsoft.com/office/drawing/2014/main" id="{CD276BA8-D99E-85AA-B9BE-151E77D0BA3E}"/>
              </a:ext>
            </a:extLst>
          </p:cNvPr>
          <p:cNvSpPr/>
          <p:nvPr/>
        </p:nvSpPr>
        <p:spPr>
          <a:xfrm>
            <a:off x="8460662" y="5637209"/>
            <a:ext cx="228600" cy="2286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7" grpId="0"/>
      <p:bldP spid="12" grpId="0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9EEA6-15E7-F490-2D25-9CAFC8B2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Systems of 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BDE8C-DD9F-1588-A338-FFC7145ED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525" y="1185333"/>
            <a:ext cx="3789589" cy="5465838"/>
          </a:xfrm>
        </p:spPr>
        <p:txBody>
          <a:bodyPr/>
          <a:lstStyle/>
          <a:p>
            <a:r>
              <a:rPr lang="en-US" dirty="0"/>
              <a:t>Our system is </a:t>
            </a:r>
            <a:r>
              <a:rPr lang="en-US" b="1" dirty="0"/>
              <a:t>autonomous and nonlinear</a:t>
            </a:r>
          </a:p>
          <a:p>
            <a:r>
              <a:rPr lang="en-US" dirty="0"/>
              <a:t>Can’t solve by guessing</a:t>
            </a:r>
          </a:p>
          <a:p>
            <a:r>
              <a:rPr lang="en-US" dirty="0"/>
              <a:t>Can’t solve by integration by parts</a:t>
            </a:r>
          </a:p>
          <a:p>
            <a:r>
              <a:rPr lang="en-US" dirty="0"/>
              <a:t>CAN approximate numerically with Euler’s method</a:t>
            </a:r>
          </a:p>
        </p:txBody>
      </p:sp>
      <p:pic>
        <p:nvPicPr>
          <p:cNvPr id="5" name="Picture 2" descr="xkcd: Differentiation and Integration">
            <a:extLst>
              <a:ext uri="{FF2B5EF4-FFF2-40B4-BE49-F238E27FC236}">
                <a16:creationId xmlns:a16="http://schemas.microsoft.com/office/drawing/2014/main" id="{323A3226-8048-0F36-9920-78B1FCBC6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571" y="1446590"/>
            <a:ext cx="4858647" cy="494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3E835E-7C64-4465-C883-FFA5C4EBF674}"/>
                  </a:ext>
                </a:extLst>
              </p:cNvPr>
              <p:cNvSpPr txBox="1"/>
              <p:nvPr/>
            </p:nvSpPr>
            <p:spPr>
              <a:xfrm>
                <a:off x="535693" y="1071460"/>
                <a:ext cx="2795381" cy="5951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f>
                        <m:f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𝑆𝐼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𝑆𝐼</m:t>
                          </m:r>
                        </m:num>
                        <m:den>
                          <m:r>
                            <a:rPr lang="en-US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𝑑𝐼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800" b="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800" dirty="0"/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D3E835E-7C64-4465-C883-FFA5C4EBF6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93" y="1071460"/>
                <a:ext cx="2795381" cy="59513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4109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71" y="-122544"/>
            <a:ext cx="10515600" cy="1325563"/>
          </a:xfrm>
        </p:spPr>
        <p:txBody>
          <a:bodyPr/>
          <a:lstStyle/>
          <a:p>
            <a:r>
              <a:rPr lang="en-US" dirty="0"/>
              <a:t>Euler’s Method Example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Euler's 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48201" y="1280156"/>
            <a:ext cx="38652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Solve y(x) using Euler’s method.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8620527"/>
                  </p:ext>
                </p:extLst>
              </p:nvPr>
            </p:nvGraphicFramePr>
            <p:xfrm>
              <a:off x="4724399" y="3030853"/>
              <a:ext cx="6836230" cy="1752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94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8945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7940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392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24876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iteration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𝒇</m:t>
                                </m:r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𝒚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𝒊</m:t>
                                    </m:r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a:rPr lang="en-US" b="1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-2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-2/3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3+(-2/3)*1 = 2 1/3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2 1/3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-1/(2 1/3) = -.428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2 1/3 + (-.428)*1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1.905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0/1.905=0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1.905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0486137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8620527"/>
                  </p:ext>
                </p:extLst>
              </p:nvPr>
            </p:nvGraphicFramePr>
            <p:xfrm>
              <a:off x="4724399" y="3030853"/>
              <a:ext cx="6836230" cy="1752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794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8945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7940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392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24876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iteration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8974" t="-6897" r="-484615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9535" t="-6897" r="-339535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20354" t="-6897" r="-158407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3371" t="-6897" r="-562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-2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-2/3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3+(-2/3)*1 = 2 1/3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-1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2 1/3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-1/(2 1/3) = -.428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2 1/3 + (-.428)*1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1.905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0/1.905=0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1.905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0486137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84" y="2715717"/>
            <a:ext cx="3146616" cy="23828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667001" y="1144979"/>
                <a:ext cx="944425" cy="665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1" y="1144979"/>
                <a:ext cx="944425" cy="6655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545035" y="1797996"/>
                <a:ext cx="17193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=−2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035" y="1797996"/>
                <a:ext cx="1719317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996628" y="1797996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I.C.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631694" y="2167328"/>
                <a:ext cx="8041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694" y="2167328"/>
                <a:ext cx="80419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9D5618B-DB34-D439-C087-3FF5E824FECD}"/>
              </a:ext>
            </a:extLst>
          </p:cNvPr>
          <p:cNvSpPr txBox="1"/>
          <p:nvPr/>
        </p:nvSpPr>
        <p:spPr>
          <a:xfrm>
            <a:off x="334515" y="1894135"/>
            <a:ext cx="175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Notice our ODE is dependent on the independent and dependent variables here!</a:t>
            </a:r>
          </a:p>
        </p:txBody>
      </p: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3F3C6D88-3EDC-F9D7-7727-53DCF38675A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724867" y="1460142"/>
            <a:ext cx="566642" cy="633612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96C0CFEE-BC66-31B6-9550-95B19E2F57A5}"/>
              </a:ext>
            </a:extLst>
          </p:cNvPr>
          <p:cNvSpPr/>
          <p:nvPr/>
        </p:nvSpPr>
        <p:spPr>
          <a:xfrm>
            <a:off x="1850571" y="3385456"/>
            <a:ext cx="146057" cy="1460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B883F26-D5D4-2933-F887-CDED6B3404F6}"/>
                  </a:ext>
                </a:extLst>
              </p:cNvPr>
              <p:cNvSpPr txBox="1"/>
              <p:nvPr/>
            </p:nvSpPr>
            <p:spPr>
              <a:xfrm>
                <a:off x="7859486" y="626607"/>
                <a:ext cx="4963885" cy="2867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ODE Form: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2800" b="0" dirty="0"/>
              </a:p>
              <a:p>
                <a:endParaRPr lang="en-US" sz="2800" dirty="0">
                  <a:latin typeface="Roboto Thin" panose="02000000000000000000" pitchFamily="2" charset="0"/>
                  <a:ea typeface="Roboto Thin" panose="02000000000000000000" pitchFamily="2" charset="0"/>
                  <a:cs typeface="Roboto Thin" panose="02000000000000000000" pitchFamily="2" charset="0"/>
                </a:endParaRPr>
              </a:p>
              <a:p>
                <a:r>
                  <a:rPr lang="en-US" sz="2800" dirty="0">
                    <a:latin typeface="Roboto Thin" panose="02000000000000000000" pitchFamily="2" charset="0"/>
                    <a:ea typeface="Roboto Thin" panose="02000000000000000000" pitchFamily="2" charset="0"/>
                    <a:cs typeface="Roboto Thin" panose="02000000000000000000" pitchFamily="2" charset="0"/>
                  </a:rPr>
                  <a:t>General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m:rPr>
                          <m:aln/>
                        </m:rP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h</m:t>
                      </m:r>
                    </m:oMath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𝜙</m:t>
                      </m:r>
                      <m:r>
                        <m:rPr>
                          <m:aln/>
                        </m:rP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/>
              </a:p>
              <a:p>
                <a:endParaRPr lang="en-US" sz="2800" b="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B883F26-D5D4-2933-F887-CDED6B340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9486" y="626607"/>
                <a:ext cx="4963885" cy="2867323"/>
              </a:xfrm>
              <a:prstGeom prst="rect">
                <a:avLst/>
              </a:prstGeom>
              <a:blipFill>
                <a:blip r:embed="rId8"/>
                <a:stretch>
                  <a:fillRect l="-2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951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9EEA6-15E7-F490-2D25-9CAFC8B2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Pseudocode for Euler’s Method Approximation of SEIR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204B769-641F-E2D1-634F-8D842A390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861800" cy="4991630"/>
          </a:xfrm>
        </p:spPr>
        <p:txBody>
          <a:bodyPr/>
          <a:lstStyle/>
          <a:p>
            <a:r>
              <a:rPr lang="en-US" dirty="0"/>
              <a:t>INPUTS: </a:t>
            </a:r>
            <a:r>
              <a:rPr lang="en-US" dirty="0">
                <a:solidFill>
                  <a:schemeClr val="accent6"/>
                </a:solidFill>
              </a:rPr>
              <a:t>beta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sigma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gamma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S0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E0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I0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R0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timepoints</a:t>
            </a:r>
            <a:r>
              <a:rPr lang="en-US" dirty="0"/>
              <a:t>, N</a:t>
            </a:r>
          </a:p>
          <a:p>
            <a:r>
              <a:rPr lang="en-US" dirty="0"/>
              <a:t>Initialize </a:t>
            </a:r>
            <a:r>
              <a:rPr lang="en-US" dirty="0">
                <a:solidFill>
                  <a:schemeClr val="accent6"/>
                </a:solidFill>
              </a:rPr>
              <a:t>S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E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I</a:t>
            </a:r>
            <a:r>
              <a:rPr lang="en-US" dirty="0"/>
              <a:t>, and </a:t>
            </a:r>
            <a:r>
              <a:rPr lang="en-US" dirty="0">
                <a:solidFill>
                  <a:schemeClr val="accent6"/>
                </a:solidFill>
              </a:rPr>
              <a:t>R</a:t>
            </a:r>
            <a:r>
              <a:rPr lang="en-US" dirty="0"/>
              <a:t> as empty arrays or lists</a:t>
            </a:r>
          </a:p>
          <a:p>
            <a:r>
              <a:rPr lang="en-US" dirty="0"/>
              <a:t>Set first item in each list equal to initial values </a:t>
            </a:r>
            <a:r>
              <a:rPr lang="en-US" dirty="0">
                <a:solidFill>
                  <a:schemeClr val="accent6"/>
                </a:solidFill>
              </a:rPr>
              <a:t>S0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E0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I0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R0</a:t>
            </a:r>
          </a:p>
          <a:p>
            <a:r>
              <a:rPr lang="en-US" dirty="0"/>
              <a:t>For each </a:t>
            </a:r>
            <a:r>
              <a:rPr lang="en-US" dirty="0">
                <a:solidFill>
                  <a:schemeClr val="accent6"/>
                </a:solidFill>
              </a:rPr>
              <a:t>timepoint</a:t>
            </a:r>
            <a:r>
              <a:rPr lang="en-US" dirty="0"/>
              <a:t> in </a:t>
            </a:r>
            <a:r>
              <a:rPr lang="en-US" dirty="0">
                <a:solidFill>
                  <a:schemeClr val="accent6"/>
                </a:solidFill>
              </a:rPr>
              <a:t>timepoints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Calculate the four derivatives at </a:t>
            </a:r>
            <a:r>
              <a:rPr lang="en-US" dirty="0">
                <a:solidFill>
                  <a:schemeClr val="accent6"/>
                </a:solidFill>
              </a:rPr>
              <a:t>timepoint</a:t>
            </a:r>
          </a:p>
          <a:p>
            <a:pPr lvl="1"/>
            <a:r>
              <a:rPr lang="en-US" dirty="0"/>
              <a:t>Calculate </a:t>
            </a:r>
            <a:r>
              <a:rPr lang="en-US" dirty="0">
                <a:solidFill>
                  <a:schemeClr val="accent6"/>
                </a:solidFill>
              </a:rPr>
              <a:t>S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E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I</a:t>
            </a:r>
            <a:r>
              <a:rPr lang="en-US" dirty="0"/>
              <a:t>, and </a:t>
            </a:r>
            <a:r>
              <a:rPr lang="en-US" dirty="0">
                <a:solidFill>
                  <a:schemeClr val="accent6"/>
                </a:solidFill>
              </a:rPr>
              <a:t>R</a:t>
            </a:r>
            <a:r>
              <a:rPr lang="en-US" dirty="0"/>
              <a:t> at </a:t>
            </a:r>
            <a:r>
              <a:rPr lang="en-US" dirty="0">
                <a:solidFill>
                  <a:schemeClr val="accent6"/>
                </a:solidFill>
              </a:rPr>
              <a:t>timepoint + 1 </a:t>
            </a:r>
            <a:r>
              <a:rPr lang="en-US" dirty="0"/>
              <a:t>using Euler’s method</a:t>
            </a:r>
          </a:p>
          <a:p>
            <a:r>
              <a:rPr lang="en-US" dirty="0"/>
              <a:t>Return </a:t>
            </a:r>
            <a:r>
              <a:rPr lang="en-US" dirty="0">
                <a:solidFill>
                  <a:schemeClr val="accent6"/>
                </a:solidFill>
              </a:rPr>
              <a:t>S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E</a:t>
            </a:r>
            <a:r>
              <a:rPr lang="en-US" dirty="0"/>
              <a:t>, </a:t>
            </a:r>
            <a:r>
              <a:rPr lang="en-US" dirty="0">
                <a:solidFill>
                  <a:schemeClr val="accent6"/>
                </a:solidFill>
              </a:rPr>
              <a:t>I</a:t>
            </a:r>
            <a:r>
              <a:rPr lang="en-US" dirty="0"/>
              <a:t>, and </a:t>
            </a:r>
            <a:r>
              <a:rPr lang="en-US" dirty="0">
                <a:solidFill>
                  <a:schemeClr val="accent6"/>
                </a:solidFill>
              </a:rPr>
              <a:t>R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356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23DC2-6A2D-5730-4075-664A77927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Fitting the SEIR Model (using optimization)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94FC6-894B-E3FE-273E-F2498F2DE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861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9EEA6-15E7-F490-2D25-9CAFC8B2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Fitting the SIR Model Parameters using Euler’s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BDE8C-DD9F-1588-A338-FFC7145ED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9525" y="1185333"/>
            <a:ext cx="8263618" cy="5465838"/>
          </a:xfrm>
        </p:spPr>
        <p:txBody>
          <a:bodyPr/>
          <a:lstStyle/>
          <a:p>
            <a:r>
              <a:rPr lang="en-US" dirty="0"/>
              <a:t>Our goal: get S(t), E(t), I(t), and R(t) using Euler’s method</a:t>
            </a:r>
          </a:p>
          <a:p>
            <a:r>
              <a:rPr lang="en-US" dirty="0"/>
              <a:t>These solutions will depend on our parameters, beta, sigma, and gamma</a:t>
            </a:r>
          </a:p>
          <a:p>
            <a:pPr lvl="1"/>
            <a:r>
              <a:rPr lang="en-US" dirty="0"/>
              <a:t>We can choose different values of the parameters to try to match our actual dataset</a:t>
            </a:r>
          </a:p>
          <a:p>
            <a:r>
              <a:rPr lang="en-US" dirty="0"/>
              <a:t>In other words, we will </a:t>
            </a:r>
            <a:r>
              <a:rPr lang="en-US" b="1" dirty="0"/>
              <a:t>combine Euler’s method </a:t>
            </a:r>
            <a:r>
              <a:rPr lang="en-US" dirty="0"/>
              <a:t>with </a:t>
            </a:r>
            <a:r>
              <a:rPr lang="en-US" b="1" dirty="0"/>
              <a:t>optimization of SSE </a:t>
            </a:r>
            <a:r>
              <a:rPr lang="en-US" dirty="0"/>
              <a:t>to pick best beta, sigma, and gamma for our dataset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09E3C4-0F08-B37B-AE17-1ABE8FD48BE5}"/>
                  </a:ext>
                </a:extLst>
              </p:cNvPr>
              <p:cNvSpPr txBox="1"/>
              <p:nvPr/>
            </p:nvSpPr>
            <p:spPr>
              <a:xfrm>
                <a:off x="535693" y="1071460"/>
                <a:ext cx="2795381" cy="5951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𝑑𝑆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f>
                        <m:f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𝑆𝐼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𝑆𝐼</m:t>
                          </m:r>
                        </m:num>
                        <m:den>
                          <m:r>
                            <a:rPr lang="en-US" sz="28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𝑑𝐼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sz="2800" b="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sz="28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US" sz="2800" dirty="0"/>
              </a:p>
              <a:p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709E3C4-0F08-B37B-AE17-1ABE8FD48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693" y="1071460"/>
                <a:ext cx="2795381" cy="59513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3254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C3D96-BDB3-7AD2-20AC-6209D42C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the data (red), change the parameters until the model I(t) (blue) matches 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653DC-FBDA-1E5A-9573-1BB91610F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27540" y="2085974"/>
            <a:ext cx="3069727" cy="414510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With your partner, discuss:</a:t>
            </a:r>
          </a:p>
          <a:p>
            <a:pPr lvl="1"/>
            <a:r>
              <a:rPr lang="en-US" dirty="0"/>
              <a:t>How does changing beta affect the model curve? Sigma? Gamma?</a:t>
            </a:r>
          </a:p>
          <a:p>
            <a:pPr lvl="1"/>
            <a:r>
              <a:rPr lang="en-US" dirty="0"/>
              <a:t>How can you use the “current SSE” values to tell if you are getting closer to the best fit?</a:t>
            </a:r>
          </a:p>
          <a:p>
            <a:pPr lvl="1"/>
            <a:r>
              <a:rPr lang="en-US" dirty="0"/>
              <a:t>Which resolution for the grid search is best?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C6CA32-4A7C-A1B0-CBB0-60C3A24E7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7" y="1285346"/>
            <a:ext cx="8792073" cy="506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90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44562-D1BB-621E-3FC4-7DA3F732C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search optimization pseudocode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14B4F-DC2F-9BB4-6AE7-255DF7E97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INPUTS: timepoints, N, S0, E0, I0, R0, data</a:t>
            </a:r>
          </a:p>
          <a:p>
            <a:r>
              <a:rPr lang="en-US" sz="2400" dirty="0"/>
              <a:t>Initialize a range for </a:t>
            </a:r>
            <a:r>
              <a:rPr lang="en-US" sz="2400" dirty="0">
                <a:solidFill>
                  <a:schemeClr val="accent6"/>
                </a:solidFill>
              </a:rPr>
              <a:t>beta</a:t>
            </a:r>
            <a:r>
              <a:rPr lang="en-US" sz="2400" dirty="0"/>
              <a:t>, </a:t>
            </a:r>
            <a:r>
              <a:rPr lang="en-US" sz="2400" dirty="0">
                <a:solidFill>
                  <a:schemeClr val="accent6"/>
                </a:solidFill>
              </a:rPr>
              <a:t>sigma</a:t>
            </a:r>
            <a:r>
              <a:rPr lang="en-US" sz="2400" dirty="0"/>
              <a:t>, and </a:t>
            </a:r>
            <a:r>
              <a:rPr lang="en-US" sz="2400" dirty="0">
                <a:solidFill>
                  <a:schemeClr val="accent6"/>
                </a:solidFill>
              </a:rPr>
              <a:t>gamma</a:t>
            </a:r>
          </a:p>
          <a:p>
            <a:r>
              <a:rPr lang="en-US" sz="2400" dirty="0"/>
              <a:t>Initialize an empty array of </a:t>
            </a:r>
            <a:r>
              <a:rPr lang="en-US" sz="2400" dirty="0">
                <a:solidFill>
                  <a:schemeClr val="accent6"/>
                </a:solidFill>
              </a:rPr>
              <a:t>SSE</a:t>
            </a:r>
          </a:p>
          <a:p>
            <a:r>
              <a:rPr lang="en-US" sz="2400" dirty="0"/>
              <a:t>Make arrays of values given each range for each parameter</a:t>
            </a:r>
          </a:p>
          <a:p>
            <a:r>
              <a:rPr lang="en-US" sz="2400" dirty="0"/>
              <a:t>For b in beta</a:t>
            </a:r>
          </a:p>
          <a:p>
            <a:pPr lvl="1"/>
            <a:r>
              <a:rPr lang="en-US" dirty="0"/>
              <a:t>For s in sigma</a:t>
            </a:r>
          </a:p>
          <a:p>
            <a:pPr lvl="2"/>
            <a:r>
              <a:rPr lang="en-US" sz="2400" dirty="0"/>
              <a:t>For g in gamma</a:t>
            </a:r>
          </a:p>
          <a:p>
            <a:pPr lvl="3"/>
            <a:r>
              <a:rPr lang="en-US" sz="2200" dirty="0"/>
              <a:t>Use the Euler method function you developed to calculate S, E, I, and R given those parameters</a:t>
            </a:r>
          </a:p>
          <a:p>
            <a:pPr lvl="3"/>
            <a:r>
              <a:rPr lang="en-US" sz="2200" dirty="0"/>
              <a:t>Calculate the SSE given the model results and the data and append this to the SSE array	</a:t>
            </a:r>
          </a:p>
          <a:p>
            <a:r>
              <a:rPr lang="en-US" sz="2600" dirty="0"/>
              <a:t>Determine parameters corresponding to lowest SSE</a:t>
            </a:r>
          </a:p>
          <a:p>
            <a:r>
              <a:rPr lang="en-US" sz="2600" dirty="0"/>
              <a:t>Return </a:t>
            </a:r>
            <a:r>
              <a:rPr lang="en-US" sz="2600" dirty="0" err="1">
                <a:solidFill>
                  <a:schemeClr val="accent6"/>
                </a:solidFill>
              </a:rPr>
              <a:t>best_beta</a:t>
            </a:r>
            <a:r>
              <a:rPr lang="en-US" sz="2600" dirty="0">
                <a:solidFill>
                  <a:schemeClr val="accent6"/>
                </a:solidFill>
              </a:rPr>
              <a:t>, </a:t>
            </a:r>
            <a:r>
              <a:rPr lang="en-US" sz="2600" dirty="0" err="1">
                <a:solidFill>
                  <a:schemeClr val="accent6"/>
                </a:solidFill>
              </a:rPr>
              <a:t>best_sigma</a:t>
            </a:r>
            <a:r>
              <a:rPr lang="en-US" sz="2600" dirty="0"/>
              <a:t>, and </a:t>
            </a:r>
            <a:r>
              <a:rPr lang="en-US" sz="2600" dirty="0" err="1">
                <a:solidFill>
                  <a:schemeClr val="accent6"/>
                </a:solidFill>
              </a:rPr>
              <a:t>best_gamma</a:t>
            </a:r>
            <a:r>
              <a:rPr lang="en-US" sz="2600" dirty="0">
                <a:solidFill>
                  <a:schemeClr val="accent6"/>
                </a:solidFill>
              </a:rPr>
              <a:t> </a:t>
            </a:r>
            <a:r>
              <a:rPr lang="en-US" sz="2600" dirty="0"/>
              <a:t>and corresponding </a:t>
            </a:r>
            <a:r>
              <a:rPr lang="en-US" sz="2600" dirty="0">
                <a:solidFill>
                  <a:schemeClr val="accent6"/>
                </a:solidFill>
              </a:rPr>
              <a:t>SSE</a:t>
            </a:r>
          </a:p>
          <a:p>
            <a:pPr lvl="3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37FF3C-9DD2-F5D0-59CB-EE9CD94AC284}"/>
              </a:ext>
            </a:extLst>
          </p:cNvPr>
          <p:cNvSpPr txBox="1"/>
          <p:nvPr/>
        </p:nvSpPr>
        <p:spPr>
          <a:xfrm>
            <a:off x="6430780" y="1543986"/>
            <a:ext cx="4002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HINT: Use R0 you calculated and the info we have to pick a good range!</a:t>
            </a:r>
          </a:p>
        </p:txBody>
      </p:sp>
    </p:spTree>
    <p:extLst>
      <p:ext uri="{BB962C8B-B14F-4D97-AF65-F5344CB8AC3E}">
        <p14:creationId xmlns:p14="http://schemas.microsoft.com/office/powerpoint/2010/main" val="1370447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50478-0E3E-556A-A859-B113F9EFA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Predict the future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05DF4-0B36-24BC-E94C-741B17948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44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44562-D1BB-621E-3FC4-7DA3F732C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the peak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14B4F-DC2F-9BB4-6AE7-255DF7E97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INPUTS: </a:t>
            </a:r>
            <a:r>
              <a:rPr lang="en-US" sz="2400" dirty="0" err="1"/>
              <a:t>best_beta</a:t>
            </a:r>
            <a:r>
              <a:rPr lang="en-US" sz="2400" dirty="0"/>
              <a:t>, </a:t>
            </a:r>
            <a:r>
              <a:rPr lang="en-US" sz="2400" dirty="0" err="1"/>
              <a:t>best_sigma</a:t>
            </a:r>
            <a:r>
              <a:rPr lang="en-US" sz="2400" dirty="0"/>
              <a:t>, </a:t>
            </a:r>
            <a:r>
              <a:rPr lang="en-US" sz="2400" dirty="0" err="1"/>
              <a:t>best_gamma</a:t>
            </a:r>
            <a:endParaRPr lang="en-US" sz="2400" dirty="0"/>
          </a:p>
          <a:p>
            <a:r>
              <a:rPr lang="en-US" sz="2400" dirty="0"/>
              <a:t>Use the Euler method to run the model out many more days until the data peaks</a:t>
            </a:r>
          </a:p>
          <a:p>
            <a:r>
              <a:rPr lang="en-US" sz="2400" dirty="0"/>
              <a:t>How high is the peak? Is that a reasonable value?</a:t>
            </a:r>
          </a:p>
          <a:p>
            <a:r>
              <a:rPr lang="en-US" sz="2400" dirty="0"/>
              <a:t>What day will the peak occur?</a:t>
            </a:r>
          </a:p>
        </p:txBody>
      </p:sp>
    </p:spTree>
    <p:extLst>
      <p:ext uri="{BB962C8B-B14F-4D97-AF65-F5344CB8AC3E}">
        <p14:creationId xmlns:p14="http://schemas.microsoft.com/office/powerpoint/2010/main" val="1208990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532D-4C13-333D-D9C9-0B748323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in your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B7465-3C98-9327-D00C-308DC4F68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789833" cy="4991630"/>
          </a:xfrm>
        </p:spPr>
        <p:txBody>
          <a:bodyPr>
            <a:normAutofit/>
          </a:bodyPr>
          <a:lstStyle/>
          <a:p>
            <a:r>
              <a:rPr lang="en-US" dirty="0"/>
              <a:t>Implement Euler’s method for SEIR modeling</a:t>
            </a:r>
          </a:p>
          <a:p>
            <a:r>
              <a:rPr lang="en-US" dirty="0"/>
              <a:t>Plot Euler’s method solutions for I(t) and compare to your data</a:t>
            </a:r>
          </a:p>
          <a:p>
            <a:r>
              <a:rPr lang="en-US" dirty="0"/>
              <a:t>Guess beta, sigma, and gamma and calculate SSE</a:t>
            </a:r>
          </a:p>
          <a:p>
            <a:endParaRPr lang="en-US" dirty="0"/>
          </a:p>
          <a:p>
            <a:pPr marL="0" indent="0">
              <a:buNone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423567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E532D-4C13-333D-D9C9-0B7483237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B7465-3C98-9327-D00C-308DC4F68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789833" cy="4991630"/>
          </a:xfrm>
        </p:spPr>
        <p:txBody>
          <a:bodyPr>
            <a:normAutofit/>
          </a:bodyPr>
          <a:lstStyle/>
          <a:p>
            <a:r>
              <a:rPr lang="en-US" dirty="0"/>
              <a:t>DUE TOMORROW at midnight: GitHub Check in #1</a:t>
            </a:r>
          </a:p>
          <a:p>
            <a:pPr lvl="1"/>
            <a:r>
              <a:rPr lang="en-US" dirty="0"/>
              <a:t>Includes code from last Thursday and Tuesday (only working on data release #1)</a:t>
            </a:r>
          </a:p>
          <a:p>
            <a:pPr lvl="1"/>
            <a:r>
              <a:rPr lang="en-US" dirty="0"/>
              <a:t>If you have new code from today in your repo, don’t worry. We will find the code related to check-in #1</a:t>
            </a:r>
          </a:p>
          <a:p>
            <a:pPr lvl="1"/>
            <a:r>
              <a:rPr lang="en-US" dirty="0"/>
              <a:t>Reference .</a:t>
            </a:r>
            <a:r>
              <a:rPr lang="en-US" dirty="0" err="1"/>
              <a:t>py</a:t>
            </a:r>
            <a:r>
              <a:rPr lang="en-US" dirty="0"/>
              <a:t> files in Code folder to ensure you have everything you need</a:t>
            </a:r>
          </a:p>
          <a:p>
            <a:pPr lvl="1"/>
            <a:r>
              <a:rPr lang="en-US" dirty="0"/>
              <a:t>You should also have plots, explanations, etc. Tell us your thought process!</a:t>
            </a:r>
          </a:p>
          <a:p>
            <a:r>
              <a:rPr lang="en-US" dirty="0"/>
              <a:t>Due March 9 MIDNIGHT (After spring break): GitHub Check in #2</a:t>
            </a:r>
          </a:p>
          <a:p>
            <a:pPr lvl="1"/>
            <a:r>
              <a:rPr lang="en-US" dirty="0"/>
              <a:t>Including only code from today’s class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7184824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7347</TotalTime>
  <Words>1140</Words>
  <Application>Microsoft Macintosh PowerPoint</Application>
  <PresentationFormat>Widescreen</PresentationFormat>
  <Paragraphs>160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Cambria Math</vt:lpstr>
      <vt:lpstr>MathematicalPiOTF1</vt:lpstr>
      <vt:lpstr>Roboto Medium</vt:lpstr>
      <vt:lpstr>Roboto Thin</vt:lpstr>
      <vt:lpstr>Times New Roman</vt:lpstr>
      <vt:lpstr>TimesLTStd</vt:lpstr>
      <vt:lpstr>1_Office Theme</vt:lpstr>
      <vt:lpstr>Module 4  Lecture 2 Euler’s Method</vt:lpstr>
      <vt:lpstr>Check-in: what R0 did you get? What virus family is close to this?</vt:lpstr>
      <vt:lpstr>New information! Let’s practice pulling from upstream</vt:lpstr>
      <vt:lpstr>Next goal: predict peak of epidemic</vt:lpstr>
      <vt:lpstr>Step 1: Solving the SEIR Model (with a numerical method)</vt:lpstr>
      <vt:lpstr>PowerPoint Presentation</vt:lpstr>
      <vt:lpstr>PowerPoint Presentation</vt:lpstr>
      <vt:lpstr>PowerPoint Presentation</vt:lpstr>
      <vt:lpstr>Solving Systems of ODEs</vt:lpstr>
      <vt:lpstr>Euler’s Method Example </vt:lpstr>
      <vt:lpstr>Pseudocode for Euler’s Method Approximation of SEIR </vt:lpstr>
      <vt:lpstr>Step 2: Fitting the SEIR Model (using optimization)</vt:lpstr>
      <vt:lpstr>Fitting the SIR Model Parameters using Euler’s Method</vt:lpstr>
      <vt:lpstr>Using the data (red), change the parameters until the model I(t) (blue) matches the data</vt:lpstr>
      <vt:lpstr>Grid search optimization pseudocode</vt:lpstr>
      <vt:lpstr>Step 3: Predict the future</vt:lpstr>
      <vt:lpstr>Predicting the peak</vt:lpstr>
      <vt:lpstr>Next steps in your code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3 - Cancer</dc:title>
  <dc:creator>Microsoft Office User</dc:creator>
  <cp:lastModifiedBy>Microsoft Office User</cp:lastModifiedBy>
  <cp:revision>458</cp:revision>
  <dcterms:created xsi:type="dcterms:W3CDTF">2025-10-13T17:07:27Z</dcterms:created>
  <dcterms:modified xsi:type="dcterms:W3CDTF">2026-02-26T20:21:11Z</dcterms:modified>
</cp:coreProperties>
</file>