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9"/>
  </p:notesMasterIdLst>
  <p:sldIdLst>
    <p:sldId id="384" r:id="rId2"/>
    <p:sldId id="403" r:id="rId3"/>
    <p:sldId id="402" r:id="rId4"/>
    <p:sldId id="404" r:id="rId5"/>
    <p:sldId id="405" r:id="rId6"/>
    <p:sldId id="406" r:id="rId7"/>
    <p:sldId id="407" r:id="rId8"/>
    <p:sldId id="409" r:id="rId9"/>
    <p:sldId id="410" r:id="rId10"/>
    <p:sldId id="392" r:id="rId11"/>
    <p:sldId id="387" r:id="rId12"/>
    <p:sldId id="408" r:id="rId13"/>
    <p:sldId id="415" r:id="rId14"/>
    <p:sldId id="411" r:id="rId15"/>
    <p:sldId id="413" r:id="rId16"/>
    <p:sldId id="414" r:id="rId17"/>
    <p:sldId id="41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4A96"/>
    <a:srgbClr val="41758E"/>
    <a:srgbClr val="63A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85"/>
    <p:restoredTop sz="85056"/>
  </p:normalViewPr>
  <p:slideViewPr>
    <p:cSldViewPr snapToGrid="0">
      <p:cViewPr varScale="1">
        <p:scale>
          <a:sx n="78" d="100"/>
          <a:sy n="78" d="100"/>
        </p:scale>
        <p:origin x="184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C556D9-F98E-D740-A77E-BBAD6EDF8134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1DD8509D-F80A-704C-A3E8-823BA8096B71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Day 0: Exposure</a:t>
          </a:r>
        </a:p>
      </dgm:t>
    </dgm:pt>
    <dgm:pt modelId="{B36578DB-56AE-A445-9982-38145E6504C7}" type="parTrans" cxnId="{AF9DF9DA-B2AF-2643-A5C1-A6309B6075B1}">
      <dgm:prSet/>
      <dgm:spPr/>
      <dgm:t>
        <a:bodyPr/>
        <a:lstStyle/>
        <a:p>
          <a:endParaRPr lang="en-US"/>
        </a:p>
      </dgm:t>
    </dgm:pt>
    <dgm:pt modelId="{DA40DF32-84BD-6246-96B5-475627782B7F}" type="sibTrans" cxnId="{AF9DF9DA-B2AF-2643-A5C1-A6309B6075B1}">
      <dgm:prSet/>
      <dgm:spPr/>
      <dgm:t>
        <a:bodyPr/>
        <a:lstStyle/>
        <a:p>
          <a:endParaRPr lang="en-US"/>
        </a:p>
      </dgm:t>
    </dgm:pt>
    <dgm:pt modelId="{A2521F65-2C2F-234E-ABF5-882D9B0FC163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1-3+ Weeks: Incubation Period</a:t>
          </a:r>
        </a:p>
      </dgm:t>
    </dgm:pt>
    <dgm:pt modelId="{BFA169BF-5140-0643-A271-3A0FE47B8FC7}" type="parTrans" cxnId="{59860861-5F37-224C-986D-DFF556478417}">
      <dgm:prSet/>
      <dgm:spPr/>
      <dgm:t>
        <a:bodyPr/>
        <a:lstStyle/>
        <a:p>
          <a:endParaRPr lang="en-US"/>
        </a:p>
      </dgm:t>
    </dgm:pt>
    <dgm:pt modelId="{BD6BC3D3-8740-5040-A0C7-DABF2FE4BF66}" type="sibTrans" cxnId="{59860861-5F37-224C-986D-DFF556478417}">
      <dgm:prSet/>
      <dgm:spPr/>
      <dgm:t>
        <a:bodyPr/>
        <a:lstStyle/>
        <a:p>
          <a:endParaRPr lang="en-US"/>
        </a:p>
      </dgm:t>
    </dgm:pt>
    <dgm:pt modelId="{7FE03ECD-D12B-FE4C-8FF7-76423A73D217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~1-2 weeks: Infectious Period</a:t>
          </a:r>
        </a:p>
      </dgm:t>
    </dgm:pt>
    <dgm:pt modelId="{0E2F9DA1-A4B4-0346-8417-2384CD99B76C}" type="parTrans" cxnId="{BF216104-1C11-A14D-AD5E-ED61123FDAC7}">
      <dgm:prSet/>
      <dgm:spPr/>
      <dgm:t>
        <a:bodyPr/>
        <a:lstStyle/>
        <a:p>
          <a:endParaRPr lang="en-US"/>
        </a:p>
      </dgm:t>
    </dgm:pt>
    <dgm:pt modelId="{59E2EBFE-35FD-AB4C-A858-5EAC50D3E84E}" type="sibTrans" cxnId="{BF216104-1C11-A14D-AD5E-ED61123FDAC7}">
      <dgm:prSet/>
      <dgm:spPr/>
      <dgm:t>
        <a:bodyPr/>
        <a:lstStyle/>
        <a:p>
          <a:endParaRPr lang="en-US"/>
        </a:p>
      </dgm:t>
    </dgm:pt>
    <dgm:pt modelId="{428AF9C0-CAE7-F548-B043-DF81F0D2A9F2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Recovery Period</a:t>
          </a:r>
        </a:p>
      </dgm:t>
    </dgm:pt>
    <dgm:pt modelId="{58796F06-3B83-CC45-B2AA-0F44DC30000B}" type="parTrans" cxnId="{FCE5F4D1-0BB7-884D-9809-050CF3BBF818}">
      <dgm:prSet/>
      <dgm:spPr/>
      <dgm:t>
        <a:bodyPr/>
        <a:lstStyle/>
        <a:p>
          <a:endParaRPr lang="en-US"/>
        </a:p>
      </dgm:t>
    </dgm:pt>
    <dgm:pt modelId="{C018014B-C70C-9447-B260-4274889DC32C}" type="sibTrans" cxnId="{FCE5F4D1-0BB7-884D-9809-050CF3BBF818}">
      <dgm:prSet/>
      <dgm:spPr/>
      <dgm:t>
        <a:bodyPr/>
        <a:lstStyle/>
        <a:p>
          <a:endParaRPr lang="en-US"/>
        </a:p>
      </dgm:t>
    </dgm:pt>
    <dgm:pt modelId="{EA4F8A75-2119-754E-B1E7-5F184D22B01D}" type="pres">
      <dgm:prSet presAssocID="{0AC556D9-F98E-D740-A77E-BBAD6EDF8134}" presName="Name0" presStyleCnt="0">
        <dgm:presLayoutVars>
          <dgm:dir/>
          <dgm:resizeHandles val="exact"/>
        </dgm:presLayoutVars>
      </dgm:prSet>
      <dgm:spPr/>
    </dgm:pt>
    <dgm:pt modelId="{49DF8D4D-B0EB-3049-A150-E177996EA3F2}" type="pres">
      <dgm:prSet presAssocID="{1DD8509D-F80A-704C-A3E8-823BA8096B71}" presName="node" presStyleLbl="node1" presStyleIdx="0" presStyleCnt="4">
        <dgm:presLayoutVars>
          <dgm:bulletEnabled val="1"/>
        </dgm:presLayoutVars>
      </dgm:prSet>
      <dgm:spPr/>
    </dgm:pt>
    <dgm:pt modelId="{308403C1-8A4F-B245-A17B-32872E7A5417}" type="pres">
      <dgm:prSet presAssocID="{DA40DF32-84BD-6246-96B5-475627782B7F}" presName="sibTrans" presStyleLbl="sibTrans2D1" presStyleIdx="0" presStyleCnt="3"/>
      <dgm:spPr/>
    </dgm:pt>
    <dgm:pt modelId="{5EA83B66-768B-6648-8D3E-F9D4214E96DC}" type="pres">
      <dgm:prSet presAssocID="{DA40DF32-84BD-6246-96B5-475627782B7F}" presName="connectorText" presStyleLbl="sibTrans2D1" presStyleIdx="0" presStyleCnt="3"/>
      <dgm:spPr/>
    </dgm:pt>
    <dgm:pt modelId="{7644F06D-5D86-CF4B-A79D-25520BF5D73F}" type="pres">
      <dgm:prSet presAssocID="{A2521F65-2C2F-234E-ABF5-882D9B0FC163}" presName="node" presStyleLbl="node1" presStyleIdx="1" presStyleCnt="4">
        <dgm:presLayoutVars>
          <dgm:bulletEnabled val="1"/>
        </dgm:presLayoutVars>
      </dgm:prSet>
      <dgm:spPr/>
    </dgm:pt>
    <dgm:pt modelId="{A90DA739-96A4-F94B-B6A7-E9D24356773F}" type="pres">
      <dgm:prSet presAssocID="{BD6BC3D3-8740-5040-A0C7-DABF2FE4BF66}" presName="sibTrans" presStyleLbl="sibTrans2D1" presStyleIdx="1" presStyleCnt="3"/>
      <dgm:spPr/>
    </dgm:pt>
    <dgm:pt modelId="{FCE7242E-D697-7142-8DEE-E1B6F858AC2B}" type="pres">
      <dgm:prSet presAssocID="{BD6BC3D3-8740-5040-A0C7-DABF2FE4BF66}" presName="connectorText" presStyleLbl="sibTrans2D1" presStyleIdx="1" presStyleCnt="3"/>
      <dgm:spPr/>
    </dgm:pt>
    <dgm:pt modelId="{048A8262-C458-CA44-BECD-11245E3970CB}" type="pres">
      <dgm:prSet presAssocID="{7FE03ECD-D12B-FE4C-8FF7-76423A73D217}" presName="node" presStyleLbl="node1" presStyleIdx="2" presStyleCnt="4">
        <dgm:presLayoutVars>
          <dgm:bulletEnabled val="1"/>
        </dgm:presLayoutVars>
      </dgm:prSet>
      <dgm:spPr/>
    </dgm:pt>
    <dgm:pt modelId="{2B040FD8-B424-4C4C-932A-90018D2AF30D}" type="pres">
      <dgm:prSet presAssocID="{59E2EBFE-35FD-AB4C-A858-5EAC50D3E84E}" presName="sibTrans" presStyleLbl="sibTrans2D1" presStyleIdx="2" presStyleCnt="3"/>
      <dgm:spPr/>
    </dgm:pt>
    <dgm:pt modelId="{4F8EB515-0E60-4041-9B4B-418DFEC2187D}" type="pres">
      <dgm:prSet presAssocID="{59E2EBFE-35FD-AB4C-A858-5EAC50D3E84E}" presName="connectorText" presStyleLbl="sibTrans2D1" presStyleIdx="2" presStyleCnt="3"/>
      <dgm:spPr/>
    </dgm:pt>
    <dgm:pt modelId="{85D076B0-F667-2B46-9E73-13F240934116}" type="pres">
      <dgm:prSet presAssocID="{428AF9C0-CAE7-F548-B043-DF81F0D2A9F2}" presName="node" presStyleLbl="node1" presStyleIdx="3" presStyleCnt="4">
        <dgm:presLayoutVars>
          <dgm:bulletEnabled val="1"/>
        </dgm:presLayoutVars>
      </dgm:prSet>
      <dgm:spPr/>
    </dgm:pt>
  </dgm:ptLst>
  <dgm:cxnLst>
    <dgm:cxn modelId="{BF216104-1C11-A14D-AD5E-ED61123FDAC7}" srcId="{0AC556D9-F98E-D740-A77E-BBAD6EDF8134}" destId="{7FE03ECD-D12B-FE4C-8FF7-76423A73D217}" srcOrd="2" destOrd="0" parTransId="{0E2F9DA1-A4B4-0346-8417-2384CD99B76C}" sibTransId="{59E2EBFE-35FD-AB4C-A858-5EAC50D3E84E}"/>
    <dgm:cxn modelId="{52634A06-7F69-5445-8E27-E16887216790}" type="presOf" srcId="{59E2EBFE-35FD-AB4C-A858-5EAC50D3E84E}" destId="{4F8EB515-0E60-4041-9B4B-418DFEC2187D}" srcOrd="1" destOrd="0" presId="urn:microsoft.com/office/officeart/2005/8/layout/process1"/>
    <dgm:cxn modelId="{EEB61628-E69D-9F45-A246-500C1F3247FA}" type="presOf" srcId="{DA40DF32-84BD-6246-96B5-475627782B7F}" destId="{308403C1-8A4F-B245-A17B-32872E7A5417}" srcOrd="0" destOrd="0" presId="urn:microsoft.com/office/officeart/2005/8/layout/process1"/>
    <dgm:cxn modelId="{BEB9042C-DB14-C840-9D14-AA4A4D767480}" type="presOf" srcId="{59E2EBFE-35FD-AB4C-A858-5EAC50D3E84E}" destId="{2B040FD8-B424-4C4C-932A-90018D2AF30D}" srcOrd="0" destOrd="0" presId="urn:microsoft.com/office/officeart/2005/8/layout/process1"/>
    <dgm:cxn modelId="{79891830-C810-1943-A188-62C4DA946A67}" type="presOf" srcId="{0AC556D9-F98E-D740-A77E-BBAD6EDF8134}" destId="{EA4F8A75-2119-754E-B1E7-5F184D22B01D}" srcOrd="0" destOrd="0" presId="urn:microsoft.com/office/officeart/2005/8/layout/process1"/>
    <dgm:cxn modelId="{7B033C40-B60C-A94F-AC90-CCF840D0621A}" type="presOf" srcId="{7FE03ECD-D12B-FE4C-8FF7-76423A73D217}" destId="{048A8262-C458-CA44-BECD-11245E3970CB}" srcOrd="0" destOrd="0" presId="urn:microsoft.com/office/officeart/2005/8/layout/process1"/>
    <dgm:cxn modelId="{59860861-5F37-224C-986D-DFF556478417}" srcId="{0AC556D9-F98E-D740-A77E-BBAD6EDF8134}" destId="{A2521F65-2C2F-234E-ABF5-882D9B0FC163}" srcOrd="1" destOrd="0" parTransId="{BFA169BF-5140-0643-A271-3A0FE47B8FC7}" sibTransId="{BD6BC3D3-8740-5040-A0C7-DABF2FE4BF66}"/>
    <dgm:cxn modelId="{F80C7965-F979-5E4D-87B0-5E85B8AECC68}" type="presOf" srcId="{BD6BC3D3-8740-5040-A0C7-DABF2FE4BF66}" destId="{FCE7242E-D697-7142-8DEE-E1B6F858AC2B}" srcOrd="1" destOrd="0" presId="urn:microsoft.com/office/officeart/2005/8/layout/process1"/>
    <dgm:cxn modelId="{2875547B-5C61-8646-8006-0A35924C0DB6}" type="presOf" srcId="{BD6BC3D3-8740-5040-A0C7-DABF2FE4BF66}" destId="{A90DA739-96A4-F94B-B6A7-E9D24356773F}" srcOrd="0" destOrd="0" presId="urn:microsoft.com/office/officeart/2005/8/layout/process1"/>
    <dgm:cxn modelId="{2E91B97B-364A-0647-BDF7-E0980DF64181}" type="presOf" srcId="{DA40DF32-84BD-6246-96B5-475627782B7F}" destId="{5EA83B66-768B-6648-8D3E-F9D4214E96DC}" srcOrd="1" destOrd="0" presId="urn:microsoft.com/office/officeart/2005/8/layout/process1"/>
    <dgm:cxn modelId="{D4021B9A-6784-BA4F-84B0-F7EE1764078E}" type="presOf" srcId="{428AF9C0-CAE7-F548-B043-DF81F0D2A9F2}" destId="{85D076B0-F667-2B46-9E73-13F240934116}" srcOrd="0" destOrd="0" presId="urn:microsoft.com/office/officeart/2005/8/layout/process1"/>
    <dgm:cxn modelId="{161D9E9B-667C-D24C-B28E-BB31281DBD61}" type="presOf" srcId="{A2521F65-2C2F-234E-ABF5-882D9B0FC163}" destId="{7644F06D-5D86-CF4B-A79D-25520BF5D73F}" srcOrd="0" destOrd="0" presId="urn:microsoft.com/office/officeart/2005/8/layout/process1"/>
    <dgm:cxn modelId="{990350C2-D96C-E54E-9DBE-652A9E014D80}" type="presOf" srcId="{1DD8509D-F80A-704C-A3E8-823BA8096B71}" destId="{49DF8D4D-B0EB-3049-A150-E177996EA3F2}" srcOrd="0" destOrd="0" presId="urn:microsoft.com/office/officeart/2005/8/layout/process1"/>
    <dgm:cxn modelId="{FCE5F4D1-0BB7-884D-9809-050CF3BBF818}" srcId="{0AC556D9-F98E-D740-A77E-BBAD6EDF8134}" destId="{428AF9C0-CAE7-F548-B043-DF81F0D2A9F2}" srcOrd="3" destOrd="0" parTransId="{58796F06-3B83-CC45-B2AA-0F44DC30000B}" sibTransId="{C018014B-C70C-9447-B260-4274889DC32C}"/>
    <dgm:cxn modelId="{AF9DF9DA-B2AF-2643-A5C1-A6309B6075B1}" srcId="{0AC556D9-F98E-D740-A77E-BBAD6EDF8134}" destId="{1DD8509D-F80A-704C-A3E8-823BA8096B71}" srcOrd="0" destOrd="0" parTransId="{B36578DB-56AE-A445-9982-38145E6504C7}" sibTransId="{DA40DF32-84BD-6246-96B5-475627782B7F}"/>
    <dgm:cxn modelId="{F042E4AB-448D-0343-83FD-495E87154722}" type="presParOf" srcId="{EA4F8A75-2119-754E-B1E7-5F184D22B01D}" destId="{49DF8D4D-B0EB-3049-A150-E177996EA3F2}" srcOrd="0" destOrd="0" presId="urn:microsoft.com/office/officeart/2005/8/layout/process1"/>
    <dgm:cxn modelId="{9F7DCD29-E357-AE4C-B251-BB45646566E9}" type="presParOf" srcId="{EA4F8A75-2119-754E-B1E7-5F184D22B01D}" destId="{308403C1-8A4F-B245-A17B-32872E7A5417}" srcOrd="1" destOrd="0" presId="urn:microsoft.com/office/officeart/2005/8/layout/process1"/>
    <dgm:cxn modelId="{54725E98-4F3C-6648-B4F9-29C7D6BD9CA6}" type="presParOf" srcId="{308403C1-8A4F-B245-A17B-32872E7A5417}" destId="{5EA83B66-768B-6648-8D3E-F9D4214E96DC}" srcOrd="0" destOrd="0" presId="urn:microsoft.com/office/officeart/2005/8/layout/process1"/>
    <dgm:cxn modelId="{6A0CE399-FC0E-C64C-A328-953B9E67610A}" type="presParOf" srcId="{EA4F8A75-2119-754E-B1E7-5F184D22B01D}" destId="{7644F06D-5D86-CF4B-A79D-25520BF5D73F}" srcOrd="2" destOrd="0" presId="urn:microsoft.com/office/officeart/2005/8/layout/process1"/>
    <dgm:cxn modelId="{5058307B-3210-EC4A-88E8-5D0439169EB0}" type="presParOf" srcId="{EA4F8A75-2119-754E-B1E7-5F184D22B01D}" destId="{A90DA739-96A4-F94B-B6A7-E9D24356773F}" srcOrd="3" destOrd="0" presId="urn:microsoft.com/office/officeart/2005/8/layout/process1"/>
    <dgm:cxn modelId="{D143C7B8-348D-9C4A-AE0B-5570E65EBCE1}" type="presParOf" srcId="{A90DA739-96A4-F94B-B6A7-E9D24356773F}" destId="{FCE7242E-D697-7142-8DEE-E1B6F858AC2B}" srcOrd="0" destOrd="0" presId="urn:microsoft.com/office/officeart/2005/8/layout/process1"/>
    <dgm:cxn modelId="{3C009FB7-086E-6342-9DDE-CF5DE5AA0B46}" type="presParOf" srcId="{EA4F8A75-2119-754E-B1E7-5F184D22B01D}" destId="{048A8262-C458-CA44-BECD-11245E3970CB}" srcOrd="4" destOrd="0" presId="urn:microsoft.com/office/officeart/2005/8/layout/process1"/>
    <dgm:cxn modelId="{82BDF083-ED05-4E40-BDEC-7FFBA383E553}" type="presParOf" srcId="{EA4F8A75-2119-754E-B1E7-5F184D22B01D}" destId="{2B040FD8-B424-4C4C-932A-90018D2AF30D}" srcOrd="5" destOrd="0" presId="urn:microsoft.com/office/officeart/2005/8/layout/process1"/>
    <dgm:cxn modelId="{CB5A0BFB-5025-144D-9245-F9D823127093}" type="presParOf" srcId="{2B040FD8-B424-4C4C-932A-90018D2AF30D}" destId="{4F8EB515-0E60-4041-9B4B-418DFEC2187D}" srcOrd="0" destOrd="0" presId="urn:microsoft.com/office/officeart/2005/8/layout/process1"/>
    <dgm:cxn modelId="{46F3F5FD-D0DC-564E-9974-8900A49EB481}" type="presParOf" srcId="{EA4F8A75-2119-754E-B1E7-5F184D22B01D}" destId="{85D076B0-F667-2B46-9E73-13F240934116}" srcOrd="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C556D9-F98E-D740-A77E-BBAD6EDF8134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1DD8509D-F80A-704C-A3E8-823BA8096B71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Day 0: Exposure</a:t>
          </a:r>
        </a:p>
      </dgm:t>
    </dgm:pt>
    <dgm:pt modelId="{B36578DB-56AE-A445-9982-38145E6504C7}" type="parTrans" cxnId="{AF9DF9DA-B2AF-2643-A5C1-A6309B6075B1}">
      <dgm:prSet/>
      <dgm:spPr/>
      <dgm:t>
        <a:bodyPr/>
        <a:lstStyle/>
        <a:p>
          <a:endParaRPr lang="en-US"/>
        </a:p>
      </dgm:t>
    </dgm:pt>
    <dgm:pt modelId="{DA40DF32-84BD-6246-96B5-475627782B7F}" type="sibTrans" cxnId="{AF9DF9DA-B2AF-2643-A5C1-A6309B6075B1}">
      <dgm:prSet/>
      <dgm:spPr/>
      <dgm:t>
        <a:bodyPr/>
        <a:lstStyle/>
        <a:p>
          <a:endParaRPr lang="en-US"/>
        </a:p>
      </dgm:t>
    </dgm:pt>
    <dgm:pt modelId="{A2521F65-2C2F-234E-ABF5-882D9B0FC163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1-3+ Weeks: Incubation Period</a:t>
          </a:r>
        </a:p>
      </dgm:t>
    </dgm:pt>
    <dgm:pt modelId="{BFA169BF-5140-0643-A271-3A0FE47B8FC7}" type="parTrans" cxnId="{59860861-5F37-224C-986D-DFF556478417}">
      <dgm:prSet/>
      <dgm:spPr/>
      <dgm:t>
        <a:bodyPr/>
        <a:lstStyle/>
        <a:p>
          <a:endParaRPr lang="en-US"/>
        </a:p>
      </dgm:t>
    </dgm:pt>
    <dgm:pt modelId="{BD6BC3D3-8740-5040-A0C7-DABF2FE4BF66}" type="sibTrans" cxnId="{59860861-5F37-224C-986D-DFF556478417}">
      <dgm:prSet/>
      <dgm:spPr>
        <a:solidFill>
          <a:srgbClr val="0070C0"/>
        </a:solidFill>
      </dgm:spPr>
      <dgm:t>
        <a:bodyPr/>
        <a:lstStyle/>
        <a:p>
          <a:endParaRPr lang="en-US"/>
        </a:p>
      </dgm:t>
    </dgm:pt>
    <dgm:pt modelId="{7FE03ECD-D12B-FE4C-8FF7-76423A73D217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~1-2 weeks: Infectious Period</a:t>
          </a:r>
        </a:p>
      </dgm:t>
    </dgm:pt>
    <dgm:pt modelId="{0E2F9DA1-A4B4-0346-8417-2384CD99B76C}" type="parTrans" cxnId="{BF216104-1C11-A14D-AD5E-ED61123FDAC7}">
      <dgm:prSet/>
      <dgm:spPr/>
      <dgm:t>
        <a:bodyPr/>
        <a:lstStyle/>
        <a:p>
          <a:endParaRPr lang="en-US"/>
        </a:p>
      </dgm:t>
    </dgm:pt>
    <dgm:pt modelId="{59E2EBFE-35FD-AB4C-A858-5EAC50D3E84E}" type="sibTrans" cxnId="{BF216104-1C11-A14D-AD5E-ED61123FDAC7}">
      <dgm:prSet/>
      <dgm:spPr/>
      <dgm:t>
        <a:bodyPr/>
        <a:lstStyle/>
        <a:p>
          <a:endParaRPr lang="en-US"/>
        </a:p>
      </dgm:t>
    </dgm:pt>
    <dgm:pt modelId="{428AF9C0-CAE7-F548-B043-DF81F0D2A9F2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Recovery Period</a:t>
          </a:r>
        </a:p>
      </dgm:t>
    </dgm:pt>
    <dgm:pt modelId="{58796F06-3B83-CC45-B2AA-0F44DC30000B}" type="parTrans" cxnId="{FCE5F4D1-0BB7-884D-9809-050CF3BBF818}">
      <dgm:prSet/>
      <dgm:spPr/>
      <dgm:t>
        <a:bodyPr/>
        <a:lstStyle/>
        <a:p>
          <a:endParaRPr lang="en-US"/>
        </a:p>
      </dgm:t>
    </dgm:pt>
    <dgm:pt modelId="{C018014B-C70C-9447-B260-4274889DC32C}" type="sibTrans" cxnId="{FCE5F4D1-0BB7-884D-9809-050CF3BBF818}">
      <dgm:prSet/>
      <dgm:spPr/>
      <dgm:t>
        <a:bodyPr/>
        <a:lstStyle/>
        <a:p>
          <a:endParaRPr lang="en-US"/>
        </a:p>
      </dgm:t>
    </dgm:pt>
    <dgm:pt modelId="{EA4F8A75-2119-754E-B1E7-5F184D22B01D}" type="pres">
      <dgm:prSet presAssocID="{0AC556D9-F98E-D740-A77E-BBAD6EDF8134}" presName="Name0" presStyleCnt="0">
        <dgm:presLayoutVars>
          <dgm:dir/>
          <dgm:resizeHandles val="exact"/>
        </dgm:presLayoutVars>
      </dgm:prSet>
      <dgm:spPr/>
    </dgm:pt>
    <dgm:pt modelId="{49DF8D4D-B0EB-3049-A150-E177996EA3F2}" type="pres">
      <dgm:prSet presAssocID="{1DD8509D-F80A-704C-A3E8-823BA8096B71}" presName="node" presStyleLbl="node1" presStyleIdx="0" presStyleCnt="4">
        <dgm:presLayoutVars>
          <dgm:bulletEnabled val="1"/>
        </dgm:presLayoutVars>
      </dgm:prSet>
      <dgm:spPr/>
    </dgm:pt>
    <dgm:pt modelId="{308403C1-8A4F-B245-A17B-32872E7A5417}" type="pres">
      <dgm:prSet presAssocID="{DA40DF32-84BD-6246-96B5-475627782B7F}" presName="sibTrans" presStyleLbl="sibTrans2D1" presStyleIdx="0" presStyleCnt="3"/>
      <dgm:spPr/>
    </dgm:pt>
    <dgm:pt modelId="{5EA83B66-768B-6648-8D3E-F9D4214E96DC}" type="pres">
      <dgm:prSet presAssocID="{DA40DF32-84BD-6246-96B5-475627782B7F}" presName="connectorText" presStyleLbl="sibTrans2D1" presStyleIdx="0" presStyleCnt="3"/>
      <dgm:spPr/>
    </dgm:pt>
    <dgm:pt modelId="{7644F06D-5D86-CF4B-A79D-25520BF5D73F}" type="pres">
      <dgm:prSet presAssocID="{A2521F65-2C2F-234E-ABF5-882D9B0FC163}" presName="node" presStyleLbl="node1" presStyleIdx="1" presStyleCnt="4">
        <dgm:presLayoutVars>
          <dgm:bulletEnabled val="1"/>
        </dgm:presLayoutVars>
      </dgm:prSet>
      <dgm:spPr/>
    </dgm:pt>
    <dgm:pt modelId="{A90DA739-96A4-F94B-B6A7-E9D24356773F}" type="pres">
      <dgm:prSet presAssocID="{BD6BC3D3-8740-5040-A0C7-DABF2FE4BF66}" presName="sibTrans" presStyleLbl="sibTrans2D1" presStyleIdx="1" presStyleCnt="3"/>
      <dgm:spPr/>
    </dgm:pt>
    <dgm:pt modelId="{FCE7242E-D697-7142-8DEE-E1B6F858AC2B}" type="pres">
      <dgm:prSet presAssocID="{BD6BC3D3-8740-5040-A0C7-DABF2FE4BF66}" presName="connectorText" presStyleLbl="sibTrans2D1" presStyleIdx="1" presStyleCnt="3"/>
      <dgm:spPr/>
    </dgm:pt>
    <dgm:pt modelId="{048A8262-C458-CA44-BECD-11245E3970CB}" type="pres">
      <dgm:prSet presAssocID="{7FE03ECD-D12B-FE4C-8FF7-76423A73D217}" presName="node" presStyleLbl="node1" presStyleIdx="2" presStyleCnt="4">
        <dgm:presLayoutVars>
          <dgm:bulletEnabled val="1"/>
        </dgm:presLayoutVars>
      </dgm:prSet>
      <dgm:spPr/>
    </dgm:pt>
    <dgm:pt modelId="{2B040FD8-B424-4C4C-932A-90018D2AF30D}" type="pres">
      <dgm:prSet presAssocID="{59E2EBFE-35FD-AB4C-A858-5EAC50D3E84E}" presName="sibTrans" presStyleLbl="sibTrans2D1" presStyleIdx="2" presStyleCnt="3"/>
      <dgm:spPr/>
    </dgm:pt>
    <dgm:pt modelId="{4F8EB515-0E60-4041-9B4B-418DFEC2187D}" type="pres">
      <dgm:prSet presAssocID="{59E2EBFE-35FD-AB4C-A858-5EAC50D3E84E}" presName="connectorText" presStyleLbl="sibTrans2D1" presStyleIdx="2" presStyleCnt="3"/>
      <dgm:spPr/>
    </dgm:pt>
    <dgm:pt modelId="{85D076B0-F667-2B46-9E73-13F240934116}" type="pres">
      <dgm:prSet presAssocID="{428AF9C0-CAE7-F548-B043-DF81F0D2A9F2}" presName="node" presStyleLbl="node1" presStyleIdx="3" presStyleCnt="4">
        <dgm:presLayoutVars>
          <dgm:bulletEnabled val="1"/>
        </dgm:presLayoutVars>
      </dgm:prSet>
      <dgm:spPr/>
    </dgm:pt>
  </dgm:ptLst>
  <dgm:cxnLst>
    <dgm:cxn modelId="{BF216104-1C11-A14D-AD5E-ED61123FDAC7}" srcId="{0AC556D9-F98E-D740-A77E-BBAD6EDF8134}" destId="{7FE03ECD-D12B-FE4C-8FF7-76423A73D217}" srcOrd="2" destOrd="0" parTransId="{0E2F9DA1-A4B4-0346-8417-2384CD99B76C}" sibTransId="{59E2EBFE-35FD-AB4C-A858-5EAC50D3E84E}"/>
    <dgm:cxn modelId="{52634A06-7F69-5445-8E27-E16887216790}" type="presOf" srcId="{59E2EBFE-35FD-AB4C-A858-5EAC50D3E84E}" destId="{4F8EB515-0E60-4041-9B4B-418DFEC2187D}" srcOrd="1" destOrd="0" presId="urn:microsoft.com/office/officeart/2005/8/layout/process1"/>
    <dgm:cxn modelId="{EEB61628-E69D-9F45-A246-500C1F3247FA}" type="presOf" srcId="{DA40DF32-84BD-6246-96B5-475627782B7F}" destId="{308403C1-8A4F-B245-A17B-32872E7A5417}" srcOrd="0" destOrd="0" presId="urn:microsoft.com/office/officeart/2005/8/layout/process1"/>
    <dgm:cxn modelId="{BEB9042C-DB14-C840-9D14-AA4A4D767480}" type="presOf" srcId="{59E2EBFE-35FD-AB4C-A858-5EAC50D3E84E}" destId="{2B040FD8-B424-4C4C-932A-90018D2AF30D}" srcOrd="0" destOrd="0" presId="urn:microsoft.com/office/officeart/2005/8/layout/process1"/>
    <dgm:cxn modelId="{79891830-C810-1943-A188-62C4DA946A67}" type="presOf" srcId="{0AC556D9-F98E-D740-A77E-BBAD6EDF8134}" destId="{EA4F8A75-2119-754E-B1E7-5F184D22B01D}" srcOrd="0" destOrd="0" presId="urn:microsoft.com/office/officeart/2005/8/layout/process1"/>
    <dgm:cxn modelId="{7B033C40-B60C-A94F-AC90-CCF840D0621A}" type="presOf" srcId="{7FE03ECD-D12B-FE4C-8FF7-76423A73D217}" destId="{048A8262-C458-CA44-BECD-11245E3970CB}" srcOrd="0" destOrd="0" presId="urn:microsoft.com/office/officeart/2005/8/layout/process1"/>
    <dgm:cxn modelId="{59860861-5F37-224C-986D-DFF556478417}" srcId="{0AC556D9-F98E-D740-A77E-BBAD6EDF8134}" destId="{A2521F65-2C2F-234E-ABF5-882D9B0FC163}" srcOrd="1" destOrd="0" parTransId="{BFA169BF-5140-0643-A271-3A0FE47B8FC7}" sibTransId="{BD6BC3D3-8740-5040-A0C7-DABF2FE4BF66}"/>
    <dgm:cxn modelId="{F80C7965-F979-5E4D-87B0-5E85B8AECC68}" type="presOf" srcId="{BD6BC3D3-8740-5040-A0C7-DABF2FE4BF66}" destId="{FCE7242E-D697-7142-8DEE-E1B6F858AC2B}" srcOrd="1" destOrd="0" presId="urn:microsoft.com/office/officeart/2005/8/layout/process1"/>
    <dgm:cxn modelId="{2875547B-5C61-8646-8006-0A35924C0DB6}" type="presOf" srcId="{BD6BC3D3-8740-5040-A0C7-DABF2FE4BF66}" destId="{A90DA739-96A4-F94B-B6A7-E9D24356773F}" srcOrd="0" destOrd="0" presId="urn:microsoft.com/office/officeart/2005/8/layout/process1"/>
    <dgm:cxn modelId="{2E91B97B-364A-0647-BDF7-E0980DF64181}" type="presOf" srcId="{DA40DF32-84BD-6246-96B5-475627782B7F}" destId="{5EA83B66-768B-6648-8D3E-F9D4214E96DC}" srcOrd="1" destOrd="0" presId="urn:microsoft.com/office/officeart/2005/8/layout/process1"/>
    <dgm:cxn modelId="{D4021B9A-6784-BA4F-84B0-F7EE1764078E}" type="presOf" srcId="{428AF9C0-CAE7-F548-B043-DF81F0D2A9F2}" destId="{85D076B0-F667-2B46-9E73-13F240934116}" srcOrd="0" destOrd="0" presId="urn:microsoft.com/office/officeart/2005/8/layout/process1"/>
    <dgm:cxn modelId="{161D9E9B-667C-D24C-B28E-BB31281DBD61}" type="presOf" srcId="{A2521F65-2C2F-234E-ABF5-882D9B0FC163}" destId="{7644F06D-5D86-CF4B-A79D-25520BF5D73F}" srcOrd="0" destOrd="0" presId="urn:microsoft.com/office/officeart/2005/8/layout/process1"/>
    <dgm:cxn modelId="{990350C2-D96C-E54E-9DBE-652A9E014D80}" type="presOf" srcId="{1DD8509D-F80A-704C-A3E8-823BA8096B71}" destId="{49DF8D4D-B0EB-3049-A150-E177996EA3F2}" srcOrd="0" destOrd="0" presId="urn:microsoft.com/office/officeart/2005/8/layout/process1"/>
    <dgm:cxn modelId="{FCE5F4D1-0BB7-884D-9809-050CF3BBF818}" srcId="{0AC556D9-F98E-D740-A77E-BBAD6EDF8134}" destId="{428AF9C0-CAE7-F548-B043-DF81F0D2A9F2}" srcOrd="3" destOrd="0" parTransId="{58796F06-3B83-CC45-B2AA-0F44DC30000B}" sibTransId="{C018014B-C70C-9447-B260-4274889DC32C}"/>
    <dgm:cxn modelId="{AF9DF9DA-B2AF-2643-A5C1-A6309B6075B1}" srcId="{0AC556D9-F98E-D740-A77E-BBAD6EDF8134}" destId="{1DD8509D-F80A-704C-A3E8-823BA8096B71}" srcOrd="0" destOrd="0" parTransId="{B36578DB-56AE-A445-9982-38145E6504C7}" sibTransId="{DA40DF32-84BD-6246-96B5-475627782B7F}"/>
    <dgm:cxn modelId="{F042E4AB-448D-0343-83FD-495E87154722}" type="presParOf" srcId="{EA4F8A75-2119-754E-B1E7-5F184D22B01D}" destId="{49DF8D4D-B0EB-3049-A150-E177996EA3F2}" srcOrd="0" destOrd="0" presId="urn:microsoft.com/office/officeart/2005/8/layout/process1"/>
    <dgm:cxn modelId="{9F7DCD29-E357-AE4C-B251-BB45646566E9}" type="presParOf" srcId="{EA4F8A75-2119-754E-B1E7-5F184D22B01D}" destId="{308403C1-8A4F-B245-A17B-32872E7A5417}" srcOrd="1" destOrd="0" presId="urn:microsoft.com/office/officeart/2005/8/layout/process1"/>
    <dgm:cxn modelId="{54725E98-4F3C-6648-B4F9-29C7D6BD9CA6}" type="presParOf" srcId="{308403C1-8A4F-B245-A17B-32872E7A5417}" destId="{5EA83B66-768B-6648-8D3E-F9D4214E96DC}" srcOrd="0" destOrd="0" presId="urn:microsoft.com/office/officeart/2005/8/layout/process1"/>
    <dgm:cxn modelId="{6A0CE399-FC0E-C64C-A328-953B9E67610A}" type="presParOf" srcId="{EA4F8A75-2119-754E-B1E7-5F184D22B01D}" destId="{7644F06D-5D86-CF4B-A79D-25520BF5D73F}" srcOrd="2" destOrd="0" presId="urn:microsoft.com/office/officeart/2005/8/layout/process1"/>
    <dgm:cxn modelId="{5058307B-3210-EC4A-88E8-5D0439169EB0}" type="presParOf" srcId="{EA4F8A75-2119-754E-B1E7-5F184D22B01D}" destId="{A90DA739-96A4-F94B-B6A7-E9D24356773F}" srcOrd="3" destOrd="0" presId="urn:microsoft.com/office/officeart/2005/8/layout/process1"/>
    <dgm:cxn modelId="{D143C7B8-348D-9C4A-AE0B-5570E65EBCE1}" type="presParOf" srcId="{A90DA739-96A4-F94B-B6A7-E9D24356773F}" destId="{FCE7242E-D697-7142-8DEE-E1B6F858AC2B}" srcOrd="0" destOrd="0" presId="urn:microsoft.com/office/officeart/2005/8/layout/process1"/>
    <dgm:cxn modelId="{3C009FB7-086E-6342-9DDE-CF5DE5AA0B46}" type="presParOf" srcId="{EA4F8A75-2119-754E-B1E7-5F184D22B01D}" destId="{048A8262-C458-CA44-BECD-11245E3970CB}" srcOrd="4" destOrd="0" presId="urn:microsoft.com/office/officeart/2005/8/layout/process1"/>
    <dgm:cxn modelId="{82BDF083-ED05-4E40-BDEC-7FFBA383E553}" type="presParOf" srcId="{EA4F8A75-2119-754E-B1E7-5F184D22B01D}" destId="{2B040FD8-B424-4C4C-932A-90018D2AF30D}" srcOrd="5" destOrd="0" presId="urn:microsoft.com/office/officeart/2005/8/layout/process1"/>
    <dgm:cxn modelId="{CB5A0BFB-5025-144D-9245-F9D823127093}" type="presParOf" srcId="{2B040FD8-B424-4C4C-932A-90018D2AF30D}" destId="{4F8EB515-0E60-4041-9B4B-418DFEC2187D}" srcOrd="0" destOrd="0" presId="urn:microsoft.com/office/officeart/2005/8/layout/process1"/>
    <dgm:cxn modelId="{46F3F5FD-D0DC-564E-9974-8900A49EB481}" type="presParOf" srcId="{EA4F8A75-2119-754E-B1E7-5F184D22B01D}" destId="{85D076B0-F667-2B46-9E73-13F240934116}" srcOrd="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C556D9-F98E-D740-A77E-BBAD6EDF8134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1DD8509D-F80A-704C-A3E8-823BA8096B71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Day 0: Exposure</a:t>
          </a:r>
        </a:p>
      </dgm:t>
    </dgm:pt>
    <dgm:pt modelId="{B36578DB-56AE-A445-9982-38145E6504C7}" type="parTrans" cxnId="{AF9DF9DA-B2AF-2643-A5C1-A6309B6075B1}">
      <dgm:prSet/>
      <dgm:spPr/>
      <dgm:t>
        <a:bodyPr/>
        <a:lstStyle/>
        <a:p>
          <a:endParaRPr lang="en-US"/>
        </a:p>
      </dgm:t>
    </dgm:pt>
    <dgm:pt modelId="{DA40DF32-84BD-6246-96B5-475627782B7F}" type="sibTrans" cxnId="{AF9DF9DA-B2AF-2643-A5C1-A6309B6075B1}">
      <dgm:prSet/>
      <dgm:spPr/>
      <dgm:t>
        <a:bodyPr/>
        <a:lstStyle/>
        <a:p>
          <a:endParaRPr lang="en-US"/>
        </a:p>
      </dgm:t>
    </dgm:pt>
    <dgm:pt modelId="{A2521F65-2C2F-234E-ABF5-882D9B0FC163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1-3+ Weeks: Incubation Period</a:t>
          </a:r>
        </a:p>
      </dgm:t>
    </dgm:pt>
    <dgm:pt modelId="{BFA169BF-5140-0643-A271-3A0FE47B8FC7}" type="parTrans" cxnId="{59860861-5F37-224C-986D-DFF556478417}">
      <dgm:prSet/>
      <dgm:spPr/>
      <dgm:t>
        <a:bodyPr/>
        <a:lstStyle/>
        <a:p>
          <a:endParaRPr lang="en-US"/>
        </a:p>
      </dgm:t>
    </dgm:pt>
    <dgm:pt modelId="{BD6BC3D3-8740-5040-A0C7-DABF2FE4BF66}" type="sibTrans" cxnId="{59860861-5F37-224C-986D-DFF556478417}">
      <dgm:prSet/>
      <dgm:spPr/>
      <dgm:t>
        <a:bodyPr/>
        <a:lstStyle/>
        <a:p>
          <a:endParaRPr lang="en-US"/>
        </a:p>
      </dgm:t>
    </dgm:pt>
    <dgm:pt modelId="{7FE03ECD-D12B-FE4C-8FF7-76423A73D217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~1-2 weeks: Infectious Period</a:t>
          </a:r>
        </a:p>
      </dgm:t>
    </dgm:pt>
    <dgm:pt modelId="{0E2F9DA1-A4B4-0346-8417-2384CD99B76C}" type="parTrans" cxnId="{BF216104-1C11-A14D-AD5E-ED61123FDAC7}">
      <dgm:prSet/>
      <dgm:spPr/>
      <dgm:t>
        <a:bodyPr/>
        <a:lstStyle/>
        <a:p>
          <a:endParaRPr lang="en-US"/>
        </a:p>
      </dgm:t>
    </dgm:pt>
    <dgm:pt modelId="{59E2EBFE-35FD-AB4C-A858-5EAC50D3E84E}" type="sibTrans" cxnId="{BF216104-1C11-A14D-AD5E-ED61123FDAC7}">
      <dgm:prSet/>
      <dgm:spPr>
        <a:solidFill>
          <a:srgbClr val="0070C0"/>
        </a:solidFill>
      </dgm:spPr>
      <dgm:t>
        <a:bodyPr/>
        <a:lstStyle/>
        <a:p>
          <a:endParaRPr lang="en-US"/>
        </a:p>
      </dgm:t>
    </dgm:pt>
    <dgm:pt modelId="{428AF9C0-CAE7-F548-B043-DF81F0D2A9F2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Recovery Period</a:t>
          </a:r>
        </a:p>
      </dgm:t>
    </dgm:pt>
    <dgm:pt modelId="{58796F06-3B83-CC45-B2AA-0F44DC30000B}" type="parTrans" cxnId="{FCE5F4D1-0BB7-884D-9809-050CF3BBF818}">
      <dgm:prSet/>
      <dgm:spPr/>
      <dgm:t>
        <a:bodyPr/>
        <a:lstStyle/>
        <a:p>
          <a:endParaRPr lang="en-US"/>
        </a:p>
      </dgm:t>
    </dgm:pt>
    <dgm:pt modelId="{C018014B-C70C-9447-B260-4274889DC32C}" type="sibTrans" cxnId="{FCE5F4D1-0BB7-884D-9809-050CF3BBF818}">
      <dgm:prSet/>
      <dgm:spPr/>
      <dgm:t>
        <a:bodyPr/>
        <a:lstStyle/>
        <a:p>
          <a:endParaRPr lang="en-US"/>
        </a:p>
      </dgm:t>
    </dgm:pt>
    <dgm:pt modelId="{EA4F8A75-2119-754E-B1E7-5F184D22B01D}" type="pres">
      <dgm:prSet presAssocID="{0AC556D9-F98E-D740-A77E-BBAD6EDF8134}" presName="Name0" presStyleCnt="0">
        <dgm:presLayoutVars>
          <dgm:dir/>
          <dgm:resizeHandles val="exact"/>
        </dgm:presLayoutVars>
      </dgm:prSet>
      <dgm:spPr/>
    </dgm:pt>
    <dgm:pt modelId="{49DF8D4D-B0EB-3049-A150-E177996EA3F2}" type="pres">
      <dgm:prSet presAssocID="{1DD8509D-F80A-704C-A3E8-823BA8096B71}" presName="node" presStyleLbl="node1" presStyleIdx="0" presStyleCnt="4">
        <dgm:presLayoutVars>
          <dgm:bulletEnabled val="1"/>
        </dgm:presLayoutVars>
      </dgm:prSet>
      <dgm:spPr/>
    </dgm:pt>
    <dgm:pt modelId="{308403C1-8A4F-B245-A17B-32872E7A5417}" type="pres">
      <dgm:prSet presAssocID="{DA40DF32-84BD-6246-96B5-475627782B7F}" presName="sibTrans" presStyleLbl="sibTrans2D1" presStyleIdx="0" presStyleCnt="3"/>
      <dgm:spPr/>
    </dgm:pt>
    <dgm:pt modelId="{5EA83B66-768B-6648-8D3E-F9D4214E96DC}" type="pres">
      <dgm:prSet presAssocID="{DA40DF32-84BD-6246-96B5-475627782B7F}" presName="connectorText" presStyleLbl="sibTrans2D1" presStyleIdx="0" presStyleCnt="3"/>
      <dgm:spPr/>
    </dgm:pt>
    <dgm:pt modelId="{7644F06D-5D86-CF4B-A79D-25520BF5D73F}" type="pres">
      <dgm:prSet presAssocID="{A2521F65-2C2F-234E-ABF5-882D9B0FC163}" presName="node" presStyleLbl="node1" presStyleIdx="1" presStyleCnt="4">
        <dgm:presLayoutVars>
          <dgm:bulletEnabled val="1"/>
        </dgm:presLayoutVars>
      </dgm:prSet>
      <dgm:spPr/>
    </dgm:pt>
    <dgm:pt modelId="{A90DA739-96A4-F94B-B6A7-E9D24356773F}" type="pres">
      <dgm:prSet presAssocID="{BD6BC3D3-8740-5040-A0C7-DABF2FE4BF66}" presName="sibTrans" presStyleLbl="sibTrans2D1" presStyleIdx="1" presStyleCnt="3"/>
      <dgm:spPr/>
    </dgm:pt>
    <dgm:pt modelId="{FCE7242E-D697-7142-8DEE-E1B6F858AC2B}" type="pres">
      <dgm:prSet presAssocID="{BD6BC3D3-8740-5040-A0C7-DABF2FE4BF66}" presName="connectorText" presStyleLbl="sibTrans2D1" presStyleIdx="1" presStyleCnt="3"/>
      <dgm:spPr/>
    </dgm:pt>
    <dgm:pt modelId="{048A8262-C458-CA44-BECD-11245E3970CB}" type="pres">
      <dgm:prSet presAssocID="{7FE03ECD-D12B-FE4C-8FF7-76423A73D217}" presName="node" presStyleLbl="node1" presStyleIdx="2" presStyleCnt="4">
        <dgm:presLayoutVars>
          <dgm:bulletEnabled val="1"/>
        </dgm:presLayoutVars>
      </dgm:prSet>
      <dgm:spPr/>
    </dgm:pt>
    <dgm:pt modelId="{2B040FD8-B424-4C4C-932A-90018D2AF30D}" type="pres">
      <dgm:prSet presAssocID="{59E2EBFE-35FD-AB4C-A858-5EAC50D3E84E}" presName="sibTrans" presStyleLbl="sibTrans2D1" presStyleIdx="2" presStyleCnt="3"/>
      <dgm:spPr/>
    </dgm:pt>
    <dgm:pt modelId="{4F8EB515-0E60-4041-9B4B-418DFEC2187D}" type="pres">
      <dgm:prSet presAssocID="{59E2EBFE-35FD-AB4C-A858-5EAC50D3E84E}" presName="connectorText" presStyleLbl="sibTrans2D1" presStyleIdx="2" presStyleCnt="3"/>
      <dgm:spPr/>
    </dgm:pt>
    <dgm:pt modelId="{85D076B0-F667-2B46-9E73-13F240934116}" type="pres">
      <dgm:prSet presAssocID="{428AF9C0-CAE7-F548-B043-DF81F0D2A9F2}" presName="node" presStyleLbl="node1" presStyleIdx="3" presStyleCnt="4">
        <dgm:presLayoutVars>
          <dgm:bulletEnabled val="1"/>
        </dgm:presLayoutVars>
      </dgm:prSet>
      <dgm:spPr/>
    </dgm:pt>
  </dgm:ptLst>
  <dgm:cxnLst>
    <dgm:cxn modelId="{BF216104-1C11-A14D-AD5E-ED61123FDAC7}" srcId="{0AC556D9-F98E-D740-A77E-BBAD6EDF8134}" destId="{7FE03ECD-D12B-FE4C-8FF7-76423A73D217}" srcOrd="2" destOrd="0" parTransId="{0E2F9DA1-A4B4-0346-8417-2384CD99B76C}" sibTransId="{59E2EBFE-35FD-AB4C-A858-5EAC50D3E84E}"/>
    <dgm:cxn modelId="{52634A06-7F69-5445-8E27-E16887216790}" type="presOf" srcId="{59E2EBFE-35FD-AB4C-A858-5EAC50D3E84E}" destId="{4F8EB515-0E60-4041-9B4B-418DFEC2187D}" srcOrd="1" destOrd="0" presId="urn:microsoft.com/office/officeart/2005/8/layout/process1"/>
    <dgm:cxn modelId="{EEB61628-E69D-9F45-A246-500C1F3247FA}" type="presOf" srcId="{DA40DF32-84BD-6246-96B5-475627782B7F}" destId="{308403C1-8A4F-B245-A17B-32872E7A5417}" srcOrd="0" destOrd="0" presId="urn:microsoft.com/office/officeart/2005/8/layout/process1"/>
    <dgm:cxn modelId="{BEB9042C-DB14-C840-9D14-AA4A4D767480}" type="presOf" srcId="{59E2EBFE-35FD-AB4C-A858-5EAC50D3E84E}" destId="{2B040FD8-B424-4C4C-932A-90018D2AF30D}" srcOrd="0" destOrd="0" presId="urn:microsoft.com/office/officeart/2005/8/layout/process1"/>
    <dgm:cxn modelId="{79891830-C810-1943-A188-62C4DA946A67}" type="presOf" srcId="{0AC556D9-F98E-D740-A77E-BBAD6EDF8134}" destId="{EA4F8A75-2119-754E-B1E7-5F184D22B01D}" srcOrd="0" destOrd="0" presId="urn:microsoft.com/office/officeart/2005/8/layout/process1"/>
    <dgm:cxn modelId="{7B033C40-B60C-A94F-AC90-CCF840D0621A}" type="presOf" srcId="{7FE03ECD-D12B-FE4C-8FF7-76423A73D217}" destId="{048A8262-C458-CA44-BECD-11245E3970CB}" srcOrd="0" destOrd="0" presId="urn:microsoft.com/office/officeart/2005/8/layout/process1"/>
    <dgm:cxn modelId="{59860861-5F37-224C-986D-DFF556478417}" srcId="{0AC556D9-F98E-D740-A77E-BBAD6EDF8134}" destId="{A2521F65-2C2F-234E-ABF5-882D9B0FC163}" srcOrd="1" destOrd="0" parTransId="{BFA169BF-5140-0643-A271-3A0FE47B8FC7}" sibTransId="{BD6BC3D3-8740-5040-A0C7-DABF2FE4BF66}"/>
    <dgm:cxn modelId="{F80C7965-F979-5E4D-87B0-5E85B8AECC68}" type="presOf" srcId="{BD6BC3D3-8740-5040-A0C7-DABF2FE4BF66}" destId="{FCE7242E-D697-7142-8DEE-E1B6F858AC2B}" srcOrd="1" destOrd="0" presId="urn:microsoft.com/office/officeart/2005/8/layout/process1"/>
    <dgm:cxn modelId="{2875547B-5C61-8646-8006-0A35924C0DB6}" type="presOf" srcId="{BD6BC3D3-8740-5040-A0C7-DABF2FE4BF66}" destId="{A90DA739-96A4-F94B-B6A7-E9D24356773F}" srcOrd="0" destOrd="0" presId="urn:microsoft.com/office/officeart/2005/8/layout/process1"/>
    <dgm:cxn modelId="{2E91B97B-364A-0647-BDF7-E0980DF64181}" type="presOf" srcId="{DA40DF32-84BD-6246-96B5-475627782B7F}" destId="{5EA83B66-768B-6648-8D3E-F9D4214E96DC}" srcOrd="1" destOrd="0" presId="urn:microsoft.com/office/officeart/2005/8/layout/process1"/>
    <dgm:cxn modelId="{D4021B9A-6784-BA4F-84B0-F7EE1764078E}" type="presOf" srcId="{428AF9C0-CAE7-F548-B043-DF81F0D2A9F2}" destId="{85D076B0-F667-2B46-9E73-13F240934116}" srcOrd="0" destOrd="0" presId="urn:microsoft.com/office/officeart/2005/8/layout/process1"/>
    <dgm:cxn modelId="{161D9E9B-667C-D24C-B28E-BB31281DBD61}" type="presOf" srcId="{A2521F65-2C2F-234E-ABF5-882D9B0FC163}" destId="{7644F06D-5D86-CF4B-A79D-25520BF5D73F}" srcOrd="0" destOrd="0" presId="urn:microsoft.com/office/officeart/2005/8/layout/process1"/>
    <dgm:cxn modelId="{990350C2-D96C-E54E-9DBE-652A9E014D80}" type="presOf" srcId="{1DD8509D-F80A-704C-A3E8-823BA8096B71}" destId="{49DF8D4D-B0EB-3049-A150-E177996EA3F2}" srcOrd="0" destOrd="0" presId="urn:microsoft.com/office/officeart/2005/8/layout/process1"/>
    <dgm:cxn modelId="{FCE5F4D1-0BB7-884D-9809-050CF3BBF818}" srcId="{0AC556D9-F98E-D740-A77E-BBAD6EDF8134}" destId="{428AF9C0-CAE7-F548-B043-DF81F0D2A9F2}" srcOrd="3" destOrd="0" parTransId="{58796F06-3B83-CC45-B2AA-0F44DC30000B}" sibTransId="{C018014B-C70C-9447-B260-4274889DC32C}"/>
    <dgm:cxn modelId="{AF9DF9DA-B2AF-2643-A5C1-A6309B6075B1}" srcId="{0AC556D9-F98E-D740-A77E-BBAD6EDF8134}" destId="{1DD8509D-F80A-704C-A3E8-823BA8096B71}" srcOrd="0" destOrd="0" parTransId="{B36578DB-56AE-A445-9982-38145E6504C7}" sibTransId="{DA40DF32-84BD-6246-96B5-475627782B7F}"/>
    <dgm:cxn modelId="{F042E4AB-448D-0343-83FD-495E87154722}" type="presParOf" srcId="{EA4F8A75-2119-754E-B1E7-5F184D22B01D}" destId="{49DF8D4D-B0EB-3049-A150-E177996EA3F2}" srcOrd="0" destOrd="0" presId="urn:microsoft.com/office/officeart/2005/8/layout/process1"/>
    <dgm:cxn modelId="{9F7DCD29-E357-AE4C-B251-BB45646566E9}" type="presParOf" srcId="{EA4F8A75-2119-754E-B1E7-5F184D22B01D}" destId="{308403C1-8A4F-B245-A17B-32872E7A5417}" srcOrd="1" destOrd="0" presId="urn:microsoft.com/office/officeart/2005/8/layout/process1"/>
    <dgm:cxn modelId="{54725E98-4F3C-6648-B4F9-29C7D6BD9CA6}" type="presParOf" srcId="{308403C1-8A4F-B245-A17B-32872E7A5417}" destId="{5EA83B66-768B-6648-8D3E-F9D4214E96DC}" srcOrd="0" destOrd="0" presId="urn:microsoft.com/office/officeart/2005/8/layout/process1"/>
    <dgm:cxn modelId="{6A0CE399-FC0E-C64C-A328-953B9E67610A}" type="presParOf" srcId="{EA4F8A75-2119-754E-B1E7-5F184D22B01D}" destId="{7644F06D-5D86-CF4B-A79D-25520BF5D73F}" srcOrd="2" destOrd="0" presId="urn:microsoft.com/office/officeart/2005/8/layout/process1"/>
    <dgm:cxn modelId="{5058307B-3210-EC4A-88E8-5D0439169EB0}" type="presParOf" srcId="{EA4F8A75-2119-754E-B1E7-5F184D22B01D}" destId="{A90DA739-96A4-F94B-B6A7-E9D24356773F}" srcOrd="3" destOrd="0" presId="urn:microsoft.com/office/officeart/2005/8/layout/process1"/>
    <dgm:cxn modelId="{D143C7B8-348D-9C4A-AE0B-5570E65EBCE1}" type="presParOf" srcId="{A90DA739-96A4-F94B-B6A7-E9D24356773F}" destId="{FCE7242E-D697-7142-8DEE-E1B6F858AC2B}" srcOrd="0" destOrd="0" presId="urn:microsoft.com/office/officeart/2005/8/layout/process1"/>
    <dgm:cxn modelId="{3C009FB7-086E-6342-9DDE-CF5DE5AA0B46}" type="presParOf" srcId="{EA4F8A75-2119-754E-B1E7-5F184D22B01D}" destId="{048A8262-C458-CA44-BECD-11245E3970CB}" srcOrd="4" destOrd="0" presId="urn:microsoft.com/office/officeart/2005/8/layout/process1"/>
    <dgm:cxn modelId="{82BDF083-ED05-4E40-BDEC-7FFBA383E553}" type="presParOf" srcId="{EA4F8A75-2119-754E-B1E7-5F184D22B01D}" destId="{2B040FD8-B424-4C4C-932A-90018D2AF30D}" srcOrd="5" destOrd="0" presId="urn:microsoft.com/office/officeart/2005/8/layout/process1"/>
    <dgm:cxn modelId="{CB5A0BFB-5025-144D-9245-F9D823127093}" type="presParOf" srcId="{2B040FD8-B424-4C4C-932A-90018D2AF30D}" destId="{4F8EB515-0E60-4041-9B4B-418DFEC2187D}" srcOrd="0" destOrd="0" presId="urn:microsoft.com/office/officeart/2005/8/layout/process1"/>
    <dgm:cxn modelId="{46F3F5FD-D0DC-564E-9974-8900A49EB481}" type="presParOf" srcId="{EA4F8A75-2119-754E-B1E7-5F184D22B01D}" destId="{85D076B0-F667-2B46-9E73-13F240934116}" srcOrd="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C556D9-F98E-D740-A77E-BBAD6EDF8134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1DD8509D-F80A-704C-A3E8-823BA8096B71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Day 0: Exposure</a:t>
          </a:r>
        </a:p>
      </dgm:t>
    </dgm:pt>
    <dgm:pt modelId="{B36578DB-56AE-A445-9982-38145E6504C7}" type="parTrans" cxnId="{AF9DF9DA-B2AF-2643-A5C1-A6309B6075B1}">
      <dgm:prSet/>
      <dgm:spPr/>
      <dgm:t>
        <a:bodyPr/>
        <a:lstStyle/>
        <a:p>
          <a:endParaRPr lang="en-US"/>
        </a:p>
      </dgm:t>
    </dgm:pt>
    <dgm:pt modelId="{DA40DF32-84BD-6246-96B5-475627782B7F}" type="sibTrans" cxnId="{AF9DF9DA-B2AF-2643-A5C1-A6309B6075B1}">
      <dgm:prSet/>
      <dgm:spPr/>
      <dgm:t>
        <a:bodyPr/>
        <a:lstStyle/>
        <a:p>
          <a:endParaRPr lang="en-US"/>
        </a:p>
      </dgm:t>
    </dgm:pt>
    <dgm:pt modelId="{A2521F65-2C2F-234E-ABF5-882D9B0FC163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1-3+ Weeks: Incubation Period</a:t>
          </a:r>
        </a:p>
      </dgm:t>
    </dgm:pt>
    <dgm:pt modelId="{BFA169BF-5140-0643-A271-3A0FE47B8FC7}" type="parTrans" cxnId="{59860861-5F37-224C-986D-DFF556478417}">
      <dgm:prSet/>
      <dgm:spPr/>
      <dgm:t>
        <a:bodyPr/>
        <a:lstStyle/>
        <a:p>
          <a:endParaRPr lang="en-US"/>
        </a:p>
      </dgm:t>
    </dgm:pt>
    <dgm:pt modelId="{BD6BC3D3-8740-5040-A0C7-DABF2FE4BF66}" type="sibTrans" cxnId="{59860861-5F37-224C-986D-DFF556478417}">
      <dgm:prSet/>
      <dgm:spPr/>
      <dgm:t>
        <a:bodyPr/>
        <a:lstStyle/>
        <a:p>
          <a:endParaRPr lang="en-US"/>
        </a:p>
      </dgm:t>
    </dgm:pt>
    <dgm:pt modelId="{7FE03ECD-D12B-FE4C-8FF7-76423A73D217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~7 days: Infectious Period</a:t>
          </a:r>
        </a:p>
      </dgm:t>
    </dgm:pt>
    <dgm:pt modelId="{0E2F9DA1-A4B4-0346-8417-2384CD99B76C}" type="parTrans" cxnId="{BF216104-1C11-A14D-AD5E-ED61123FDAC7}">
      <dgm:prSet/>
      <dgm:spPr/>
      <dgm:t>
        <a:bodyPr/>
        <a:lstStyle/>
        <a:p>
          <a:endParaRPr lang="en-US"/>
        </a:p>
      </dgm:t>
    </dgm:pt>
    <dgm:pt modelId="{59E2EBFE-35FD-AB4C-A858-5EAC50D3E84E}" type="sibTrans" cxnId="{BF216104-1C11-A14D-AD5E-ED61123FDAC7}">
      <dgm:prSet/>
      <dgm:spPr/>
      <dgm:t>
        <a:bodyPr/>
        <a:lstStyle/>
        <a:p>
          <a:endParaRPr lang="en-US"/>
        </a:p>
      </dgm:t>
    </dgm:pt>
    <dgm:pt modelId="{428AF9C0-CAE7-F548-B043-DF81F0D2A9F2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Recovery Period</a:t>
          </a:r>
        </a:p>
      </dgm:t>
    </dgm:pt>
    <dgm:pt modelId="{58796F06-3B83-CC45-B2AA-0F44DC30000B}" type="parTrans" cxnId="{FCE5F4D1-0BB7-884D-9809-050CF3BBF818}">
      <dgm:prSet/>
      <dgm:spPr/>
      <dgm:t>
        <a:bodyPr/>
        <a:lstStyle/>
        <a:p>
          <a:endParaRPr lang="en-US"/>
        </a:p>
      </dgm:t>
    </dgm:pt>
    <dgm:pt modelId="{C018014B-C70C-9447-B260-4274889DC32C}" type="sibTrans" cxnId="{FCE5F4D1-0BB7-884D-9809-050CF3BBF818}">
      <dgm:prSet/>
      <dgm:spPr/>
      <dgm:t>
        <a:bodyPr/>
        <a:lstStyle/>
        <a:p>
          <a:endParaRPr lang="en-US"/>
        </a:p>
      </dgm:t>
    </dgm:pt>
    <dgm:pt modelId="{EA4F8A75-2119-754E-B1E7-5F184D22B01D}" type="pres">
      <dgm:prSet presAssocID="{0AC556D9-F98E-D740-A77E-BBAD6EDF8134}" presName="Name0" presStyleCnt="0">
        <dgm:presLayoutVars>
          <dgm:dir/>
          <dgm:resizeHandles val="exact"/>
        </dgm:presLayoutVars>
      </dgm:prSet>
      <dgm:spPr/>
    </dgm:pt>
    <dgm:pt modelId="{49DF8D4D-B0EB-3049-A150-E177996EA3F2}" type="pres">
      <dgm:prSet presAssocID="{1DD8509D-F80A-704C-A3E8-823BA8096B71}" presName="node" presStyleLbl="node1" presStyleIdx="0" presStyleCnt="4">
        <dgm:presLayoutVars>
          <dgm:bulletEnabled val="1"/>
        </dgm:presLayoutVars>
      </dgm:prSet>
      <dgm:spPr/>
    </dgm:pt>
    <dgm:pt modelId="{308403C1-8A4F-B245-A17B-32872E7A5417}" type="pres">
      <dgm:prSet presAssocID="{DA40DF32-84BD-6246-96B5-475627782B7F}" presName="sibTrans" presStyleLbl="sibTrans2D1" presStyleIdx="0" presStyleCnt="3"/>
      <dgm:spPr/>
    </dgm:pt>
    <dgm:pt modelId="{5EA83B66-768B-6648-8D3E-F9D4214E96DC}" type="pres">
      <dgm:prSet presAssocID="{DA40DF32-84BD-6246-96B5-475627782B7F}" presName="connectorText" presStyleLbl="sibTrans2D1" presStyleIdx="0" presStyleCnt="3"/>
      <dgm:spPr/>
    </dgm:pt>
    <dgm:pt modelId="{7644F06D-5D86-CF4B-A79D-25520BF5D73F}" type="pres">
      <dgm:prSet presAssocID="{A2521F65-2C2F-234E-ABF5-882D9B0FC163}" presName="node" presStyleLbl="node1" presStyleIdx="1" presStyleCnt="4">
        <dgm:presLayoutVars>
          <dgm:bulletEnabled val="1"/>
        </dgm:presLayoutVars>
      </dgm:prSet>
      <dgm:spPr/>
    </dgm:pt>
    <dgm:pt modelId="{A90DA739-96A4-F94B-B6A7-E9D24356773F}" type="pres">
      <dgm:prSet presAssocID="{BD6BC3D3-8740-5040-A0C7-DABF2FE4BF66}" presName="sibTrans" presStyleLbl="sibTrans2D1" presStyleIdx="1" presStyleCnt="3"/>
      <dgm:spPr/>
    </dgm:pt>
    <dgm:pt modelId="{FCE7242E-D697-7142-8DEE-E1B6F858AC2B}" type="pres">
      <dgm:prSet presAssocID="{BD6BC3D3-8740-5040-A0C7-DABF2FE4BF66}" presName="connectorText" presStyleLbl="sibTrans2D1" presStyleIdx="1" presStyleCnt="3"/>
      <dgm:spPr/>
    </dgm:pt>
    <dgm:pt modelId="{048A8262-C458-CA44-BECD-11245E3970CB}" type="pres">
      <dgm:prSet presAssocID="{7FE03ECD-D12B-FE4C-8FF7-76423A73D217}" presName="node" presStyleLbl="node1" presStyleIdx="2" presStyleCnt="4">
        <dgm:presLayoutVars>
          <dgm:bulletEnabled val="1"/>
        </dgm:presLayoutVars>
      </dgm:prSet>
      <dgm:spPr/>
    </dgm:pt>
    <dgm:pt modelId="{2B040FD8-B424-4C4C-932A-90018D2AF30D}" type="pres">
      <dgm:prSet presAssocID="{59E2EBFE-35FD-AB4C-A858-5EAC50D3E84E}" presName="sibTrans" presStyleLbl="sibTrans2D1" presStyleIdx="2" presStyleCnt="3"/>
      <dgm:spPr/>
    </dgm:pt>
    <dgm:pt modelId="{4F8EB515-0E60-4041-9B4B-418DFEC2187D}" type="pres">
      <dgm:prSet presAssocID="{59E2EBFE-35FD-AB4C-A858-5EAC50D3E84E}" presName="connectorText" presStyleLbl="sibTrans2D1" presStyleIdx="2" presStyleCnt="3"/>
      <dgm:spPr/>
    </dgm:pt>
    <dgm:pt modelId="{85D076B0-F667-2B46-9E73-13F240934116}" type="pres">
      <dgm:prSet presAssocID="{428AF9C0-CAE7-F548-B043-DF81F0D2A9F2}" presName="node" presStyleLbl="node1" presStyleIdx="3" presStyleCnt="4">
        <dgm:presLayoutVars>
          <dgm:bulletEnabled val="1"/>
        </dgm:presLayoutVars>
      </dgm:prSet>
      <dgm:spPr/>
    </dgm:pt>
  </dgm:ptLst>
  <dgm:cxnLst>
    <dgm:cxn modelId="{BF216104-1C11-A14D-AD5E-ED61123FDAC7}" srcId="{0AC556D9-F98E-D740-A77E-BBAD6EDF8134}" destId="{7FE03ECD-D12B-FE4C-8FF7-76423A73D217}" srcOrd="2" destOrd="0" parTransId="{0E2F9DA1-A4B4-0346-8417-2384CD99B76C}" sibTransId="{59E2EBFE-35FD-AB4C-A858-5EAC50D3E84E}"/>
    <dgm:cxn modelId="{52634A06-7F69-5445-8E27-E16887216790}" type="presOf" srcId="{59E2EBFE-35FD-AB4C-A858-5EAC50D3E84E}" destId="{4F8EB515-0E60-4041-9B4B-418DFEC2187D}" srcOrd="1" destOrd="0" presId="urn:microsoft.com/office/officeart/2005/8/layout/process1"/>
    <dgm:cxn modelId="{EEB61628-E69D-9F45-A246-500C1F3247FA}" type="presOf" srcId="{DA40DF32-84BD-6246-96B5-475627782B7F}" destId="{308403C1-8A4F-B245-A17B-32872E7A5417}" srcOrd="0" destOrd="0" presId="urn:microsoft.com/office/officeart/2005/8/layout/process1"/>
    <dgm:cxn modelId="{BEB9042C-DB14-C840-9D14-AA4A4D767480}" type="presOf" srcId="{59E2EBFE-35FD-AB4C-A858-5EAC50D3E84E}" destId="{2B040FD8-B424-4C4C-932A-90018D2AF30D}" srcOrd="0" destOrd="0" presId="urn:microsoft.com/office/officeart/2005/8/layout/process1"/>
    <dgm:cxn modelId="{79891830-C810-1943-A188-62C4DA946A67}" type="presOf" srcId="{0AC556D9-F98E-D740-A77E-BBAD6EDF8134}" destId="{EA4F8A75-2119-754E-B1E7-5F184D22B01D}" srcOrd="0" destOrd="0" presId="urn:microsoft.com/office/officeart/2005/8/layout/process1"/>
    <dgm:cxn modelId="{7B033C40-B60C-A94F-AC90-CCF840D0621A}" type="presOf" srcId="{7FE03ECD-D12B-FE4C-8FF7-76423A73D217}" destId="{048A8262-C458-CA44-BECD-11245E3970CB}" srcOrd="0" destOrd="0" presId="urn:microsoft.com/office/officeart/2005/8/layout/process1"/>
    <dgm:cxn modelId="{59860861-5F37-224C-986D-DFF556478417}" srcId="{0AC556D9-F98E-D740-A77E-BBAD6EDF8134}" destId="{A2521F65-2C2F-234E-ABF5-882D9B0FC163}" srcOrd="1" destOrd="0" parTransId="{BFA169BF-5140-0643-A271-3A0FE47B8FC7}" sibTransId="{BD6BC3D3-8740-5040-A0C7-DABF2FE4BF66}"/>
    <dgm:cxn modelId="{F80C7965-F979-5E4D-87B0-5E85B8AECC68}" type="presOf" srcId="{BD6BC3D3-8740-5040-A0C7-DABF2FE4BF66}" destId="{FCE7242E-D697-7142-8DEE-E1B6F858AC2B}" srcOrd="1" destOrd="0" presId="urn:microsoft.com/office/officeart/2005/8/layout/process1"/>
    <dgm:cxn modelId="{2875547B-5C61-8646-8006-0A35924C0DB6}" type="presOf" srcId="{BD6BC3D3-8740-5040-A0C7-DABF2FE4BF66}" destId="{A90DA739-96A4-F94B-B6A7-E9D24356773F}" srcOrd="0" destOrd="0" presId="urn:microsoft.com/office/officeart/2005/8/layout/process1"/>
    <dgm:cxn modelId="{2E91B97B-364A-0647-BDF7-E0980DF64181}" type="presOf" srcId="{DA40DF32-84BD-6246-96B5-475627782B7F}" destId="{5EA83B66-768B-6648-8D3E-F9D4214E96DC}" srcOrd="1" destOrd="0" presId="urn:microsoft.com/office/officeart/2005/8/layout/process1"/>
    <dgm:cxn modelId="{D4021B9A-6784-BA4F-84B0-F7EE1764078E}" type="presOf" srcId="{428AF9C0-CAE7-F548-B043-DF81F0D2A9F2}" destId="{85D076B0-F667-2B46-9E73-13F240934116}" srcOrd="0" destOrd="0" presId="urn:microsoft.com/office/officeart/2005/8/layout/process1"/>
    <dgm:cxn modelId="{161D9E9B-667C-D24C-B28E-BB31281DBD61}" type="presOf" srcId="{A2521F65-2C2F-234E-ABF5-882D9B0FC163}" destId="{7644F06D-5D86-CF4B-A79D-25520BF5D73F}" srcOrd="0" destOrd="0" presId="urn:microsoft.com/office/officeart/2005/8/layout/process1"/>
    <dgm:cxn modelId="{990350C2-D96C-E54E-9DBE-652A9E014D80}" type="presOf" srcId="{1DD8509D-F80A-704C-A3E8-823BA8096B71}" destId="{49DF8D4D-B0EB-3049-A150-E177996EA3F2}" srcOrd="0" destOrd="0" presId="urn:microsoft.com/office/officeart/2005/8/layout/process1"/>
    <dgm:cxn modelId="{FCE5F4D1-0BB7-884D-9809-050CF3BBF818}" srcId="{0AC556D9-F98E-D740-A77E-BBAD6EDF8134}" destId="{428AF9C0-CAE7-F548-B043-DF81F0D2A9F2}" srcOrd="3" destOrd="0" parTransId="{58796F06-3B83-CC45-B2AA-0F44DC30000B}" sibTransId="{C018014B-C70C-9447-B260-4274889DC32C}"/>
    <dgm:cxn modelId="{AF9DF9DA-B2AF-2643-A5C1-A6309B6075B1}" srcId="{0AC556D9-F98E-D740-A77E-BBAD6EDF8134}" destId="{1DD8509D-F80A-704C-A3E8-823BA8096B71}" srcOrd="0" destOrd="0" parTransId="{B36578DB-56AE-A445-9982-38145E6504C7}" sibTransId="{DA40DF32-84BD-6246-96B5-475627782B7F}"/>
    <dgm:cxn modelId="{F042E4AB-448D-0343-83FD-495E87154722}" type="presParOf" srcId="{EA4F8A75-2119-754E-B1E7-5F184D22B01D}" destId="{49DF8D4D-B0EB-3049-A150-E177996EA3F2}" srcOrd="0" destOrd="0" presId="urn:microsoft.com/office/officeart/2005/8/layout/process1"/>
    <dgm:cxn modelId="{9F7DCD29-E357-AE4C-B251-BB45646566E9}" type="presParOf" srcId="{EA4F8A75-2119-754E-B1E7-5F184D22B01D}" destId="{308403C1-8A4F-B245-A17B-32872E7A5417}" srcOrd="1" destOrd="0" presId="urn:microsoft.com/office/officeart/2005/8/layout/process1"/>
    <dgm:cxn modelId="{54725E98-4F3C-6648-B4F9-29C7D6BD9CA6}" type="presParOf" srcId="{308403C1-8A4F-B245-A17B-32872E7A5417}" destId="{5EA83B66-768B-6648-8D3E-F9D4214E96DC}" srcOrd="0" destOrd="0" presId="urn:microsoft.com/office/officeart/2005/8/layout/process1"/>
    <dgm:cxn modelId="{6A0CE399-FC0E-C64C-A328-953B9E67610A}" type="presParOf" srcId="{EA4F8A75-2119-754E-B1E7-5F184D22B01D}" destId="{7644F06D-5D86-CF4B-A79D-25520BF5D73F}" srcOrd="2" destOrd="0" presId="urn:microsoft.com/office/officeart/2005/8/layout/process1"/>
    <dgm:cxn modelId="{5058307B-3210-EC4A-88E8-5D0439169EB0}" type="presParOf" srcId="{EA4F8A75-2119-754E-B1E7-5F184D22B01D}" destId="{A90DA739-96A4-F94B-B6A7-E9D24356773F}" srcOrd="3" destOrd="0" presId="urn:microsoft.com/office/officeart/2005/8/layout/process1"/>
    <dgm:cxn modelId="{D143C7B8-348D-9C4A-AE0B-5570E65EBCE1}" type="presParOf" srcId="{A90DA739-96A4-F94B-B6A7-E9D24356773F}" destId="{FCE7242E-D697-7142-8DEE-E1B6F858AC2B}" srcOrd="0" destOrd="0" presId="urn:microsoft.com/office/officeart/2005/8/layout/process1"/>
    <dgm:cxn modelId="{3C009FB7-086E-6342-9DDE-CF5DE5AA0B46}" type="presParOf" srcId="{EA4F8A75-2119-754E-B1E7-5F184D22B01D}" destId="{048A8262-C458-CA44-BECD-11245E3970CB}" srcOrd="4" destOrd="0" presId="urn:microsoft.com/office/officeart/2005/8/layout/process1"/>
    <dgm:cxn modelId="{82BDF083-ED05-4E40-BDEC-7FFBA383E553}" type="presParOf" srcId="{EA4F8A75-2119-754E-B1E7-5F184D22B01D}" destId="{2B040FD8-B424-4C4C-932A-90018D2AF30D}" srcOrd="5" destOrd="0" presId="urn:microsoft.com/office/officeart/2005/8/layout/process1"/>
    <dgm:cxn modelId="{CB5A0BFB-5025-144D-9245-F9D823127093}" type="presParOf" srcId="{2B040FD8-B424-4C4C-932A-90018D2AF30D}" destId="{4F8EB515-0E60-4041-9B4B-418DFEC2187D}" srcOrd="0" destOrd="0" presId="urn:microsoft.com/office/officeart/2005/8/layout/process1"/>
    <dgm:cxn modelId="{46F3F5FD-D0DC-564E-9974-8900A49EB481}" type="presParOf" srcId="{EA4F8A75-2119-754E-B1E7-5F184D22B01D}" destId="{85D076B0-F667-2B46-9E73-13F240934116}" srcOrd="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F8D4D-B0EB-3049-A150-E177996EA3F2}">
      <dsp:nvSpPr>
        <dsp:cNvPr id="0" name=""/>
        <dsp:cNvSpPr/>
      </dsp:nvSpPr>
      <dsp:spPr>
        <a:xfrm>
          <a:off x="3897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Day 0: Exposure</a:t>
          </a:r>
        </a:p>
      </dsp:txBody>
      <dsp:txXfrm>
        <a:off x="33845" y="334017"/>
        <a:ext cx="1644251" cy="962592"/>
      </dsp:txXfrm>
    </dsp:sp>
    <dsp:sp modelId="{308403C1-8A4F-B245-A17B-32872E7A5417}">
      <dsp:nvSpPr>
        <dsp:cNvPr id="0" name=""/>
        <dsp:cNvSpPr/>
      </dsp:nvSpPr>
      <dsp:spPr>
        <a:xfrm>
          <a:off x="1878460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878460" y="688525"/>
        <a:ext cx="252895" cy="253576"/>
      </dsp:txXfrm>
    </dsp:sp>
    <dsp:sp modelId="{7644F06D-5D86-CF4B-A79D-25520BF5D73F}">
      <dsp:nvSpPr>
        <dsp:cNvPr id="0" name=""/>
        <dsp:cNvSpPr/>
      </dsp:nvSpPr>
      <dsp:spPr>
        <a:xfrm>
          <a:off x="2389704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1-3+ Weeks: Incubation Period</a:t>
          </a:r>
        </a:p>
      </dsp:txBody>
      <dsp:txXfrm>
        <a:off x="2419652" y="334017"/>
        <a:ext cx="1644251" cy="962592"/>
      </dsp:txXfrm>
    </dsp:sp>
    <dsp:sp modelId="{A90DA739-96A4-F94B-B6A7-E9D24356773F}">
      <dsp:nvSpPr>
        <dsp:cNvPr id="0" name=""/>
        <dsp:cNvSpPr/>
      </dsp:nvSpPr>
      <dsp:spPr>
        <a:xfrm>
          <a:off x="4264266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264266" y="688525"/>
        <a:ext cx="252895" cy="253576"/>
      </dsp:txXfrm>
    </dsp:sp>
    <dsp:sp modelId="{048A8262-C458-CA44-BECD-11245E3970CB}">
      <dsp:nvSpPr>
        <dsp:cNvPr id="0" name=""/>
        <dsp:cNvSpPr/>
      </dsp:nvSpPr>
      <dsp:spPr>
        <a:xfrm>
          <a:off x="4775511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~1-2 weeks: Infectious Period</a:t>
          </a:r>
        </a:p>
      </dsp:txBody>
      <dsp:txXfrm>
        <a:off x="4805459" y="334017"/>
        <a:ext cx="1644251" cy="962592"/>
      </dsp:txXfrm>
    </dsp:sp>
    <dsp:sp modelId="{2B040FD8-B424-4C4C-932A-90018D2AF30D}">
      <dsp:nvSpPr>
        <dsp:cNvPr id="0" name=""/>
        <dsp:cNvSpPr/>
      </dsp:nvSpPr>
      <dsp:spPr>
        <a:xfrm>
          <a:off x="6650073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6650073" y="688525"/>
        <a:ext cx="252895" cy="253576"/>
      </dsp:txXfrm>
    </dsp:sp>
    <dsp:sp modelId="{85D076B0-F667-2B46-9E73-13F240934116}">
      <dsp:nvSpPr>
        <dsp:cNvPr id="0" name=""/>
        <dsp:cNvSpPr/>
      </dsp:nvSpPr>
      <dsp:spPr>
        <a:xfrm>
          <a:off x="7161317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Recovery Period</a:t>
          </a:r>
        </a:p>
      </dsp:txBody>
      <dsp:txXfrm>
        <a:off x="7191265" y="334017"/>
        <a:ext cx="1644251" cy="9625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F8D4D-B0EB-3049-A150-E177996EA3F2}">
      <dsp:nvSpPr>
        <dsp:cNvPr id="0" name=""/>
        <dsp:cNvSpPr/>
      </dsp:nvSpPr>
      <dsp:spPr>
        <a:xfrm>
          <a:off x="3897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Day 0: Exposure</a:t>
          </a:r>
        </a:p>
      </dsp:txBody>
      <dsp:txXfrm>
        <a:off x="33845" y="334017"/>
        <a:ext cx="1644251" cy="962592"/>
      </dsp:txXfrm>
    </dsp:sp>
    <dsp:sp modelId="{308403C1-8A4F-B245-A17B-32872E7A5417}">
      <dsp:nvSpPr>
        <dsp:cNvPr id="0" name=""/>
        <dsp:cNvSpPr/>
      </dsp:nvSpPr>
      <dsp:spPr>
        <a:xfrm>
          <a:off x="1878460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878460" y="688525"/>
        <a:ext cx="252895" cy="253576"/>
      </dsp:txXfrm>
    </dsp:sp>
    <dsp:sp modelId="{7644F06D-5D86-CF4B-A79D-25520BF5D73F}">
      <dsp:nvSpPr>
        <dsp:cNvPr id="0" name=""/>
        <dsp:cNvSpPr/>
      </dsp:nvSpPr>
      <dsp:spPr>
        <a:xfrm>
          <a:off x="2389704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1-3+ Weeks: Incubation Period</a:t>
          </a:r>
        </a:p>
      </dsp:txBody>
      <dsp:txXfrm>
        <a:off x="2419652" y="334017"/>
        <a:ext cx="1644251" cy="962592"/>
      </dsp:txXfrm>
    </dsp:sp>
    <dsp:sp modelId="{A90DA739-96A4-F94B-B6A7-E9D24356773F}">
      <dsp:nvSpPr>
        <dsp:cNvPr id="0" name=""/>
        <dsp:cNvSpPr/>
      </dsp:nvSpPr>
      <dsp:spPr>
        <a:xfrm>
          <a:off x="4264266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264266" y="688525"/>
        <a:ext cx="252895" cy="253576"/>
      </dsp:txXfrm>
    </dsp:sp>
    <dsp:sp modelId="{048A8262-C458-CA44-BECD-11245E3970CB}">
      <dsp:nvSpPr>
        <dsp:cNvPr id="0" name=""/>
        <dsp:cNvSpPr/>
      </dsp:nvSpPr>
      <dsp:spPr>
        <a:xfrm>
          <a:off x="4775511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~1-2 weeks: Infectious Period</a:t>
          </a:r>
        </a:p>
      </dsp:txBody>
      <dsp:txXfrm>
        <a:off x="4805459" y="334017"/>
        <a:ext cx="1644251" cy="962592"/>
      </dsp:txXfrm>
    </dsp:sp>
    <dsp:sp modelId="{2B040FD8-B424-4C4C-932A-90018D2AF30D}">
      <dsp:nvSpPr>
        <dsp:cNvPr id="0" name=""/>
        <dsp:cNvSpPr/>
      </dsp:nvSpPr>
      <dsp:spPr>
        <a:xfrm>
          <a:off x="6650073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6650073" y="688525"/>
        <a:ext cx="252895" cy="253576"/>
      </dsp:txXfrm>
    </dsp:sp>
    <dsp:sp modelId="{85D076B0-F667-2B46-9E73-13F240934116}">
      <dsp:nvSpPr>
        <dsp:cNvPr id="0" name=""/>
        <dsp:cNvSpPr/>
      </dsp:nvSpPr>
      <dsp:spPr>
        <a:xfrm>
          <a:off x="7161317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Recovery Period</a:t>
          </a:r>
        </a:p>
      </dsp:txBody>
      <dsp:txXfrm>
        <a:off x="7191265" y="334017"/>
        <a:ext cx="1644251" cy="9625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F8D4D-B0EB-3049-A150-E177996EA3F2}">
      <dsp:nvSpPr>
        <dsp:cNvPr id="0" name=""/>
        <dsp:cNvSpPr/>
      </dsp:nvSpPr>
      <dsp:spPr>
        <a:xfrm>
          <a:off x="3897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Day 0: Exposure</a:t>
          </a:r>
        </a:p>
      </dsp:txBody>
      <dsp:txXfrm>
        <a:off x="33845" y="334017"/>
        <a:ext cx="1644251" cy="962592"/>
      </dsp:txXfrm>
    </dsp:sp>
    <dsp:sp modelId="{308403C1-8A4F-B245-A17B-32872E7A5417}">
      <dsp:nvSpPr>
        <dsp:cNvPr id="0" name=""/>
        <dsp:cNvSpPr/>
      </dsp:nvSpPr>
      <dsp:spPr>
        <a:xfrm>
          <a:off x="1878460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878460" y="688525"/>
        <a:ext cx="252895" cy="253576"/>
      </dsp:txXfrm>
    </dsp:sp>
    <dsp:sp modelId="{7644F06D-5D86-CF4B-A79D-25520BF5D73F}">
      <dsp:nvSpPr>
        <dsp:cNvPr id="0" name=""/>
        <dsp:cNvSpPr/>
      </dsp:nvSpPr>
      <dsp:spPr>
        <a:xfrm>
          <a:off x="2389704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1-3+ Weeks: Incubation Period</a:t>
          </a:r>
        </a:p>
      </dsp:txBody>
      <dsp:txXfrm>
        <a:off x="2419652" y="334017"/>
        <a:ext cx="1644251" cy="962592"/>
      </dsp:txXfrm>
    </dsp:sp>
    <dsp:sp modelId="{A90DA739-96A4-F94B-B6A7-E9D24356773F}">
      <dsp:nvSpPr>
        <dsp:cNvPr id="0" name=""/>
        <dsp:cNvSpPr/>
      </dsp:nvSpPr>
      <dsp:spPr>
        <a:xfrm>
          <a:off x="4264266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264266" y="688525"/>
        <a:ext cx="252895" cy="253576"/>
      </dsp:txXfrm>
    </dsp:sp>
    <dsp:sp modelId="{048A8262-C458-CA44-BECD-11245E3970CB}">
      <dsp:nvSpPr>
        <dsp:cNvPr id="0" name=""/>
        <dsp:cNvSpPr/>
      </dsp:nvSpPr>
      <dsp:spPr>
        <a:xfrm>
          <a:off x="4775511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~1-2 weeks: Infectious Period</a:t>
          </a:r>
        </a:p>
      </dsp:txBody>
      <dsp:txXfrm>
        <a:off x="4805459" y="334017"/>
        <a:ext cx="1644251" cy="962592"/>
      </dsp:txXfrm>
    </dsp:sp>
    <dsp:sp modelId="{2B040FD8-B424-4C4C-932A-90018D2AF30D}">
      <dsp:nvSpPr>
        <dsp:cNvPr id="0" name=""/>
        <dsp:cNvSpPr/>
      </dsp:nvSpPr>
      <dsp:spPr>
        <a:xfrm>
          <a:off x="6650073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6650073" y="688525"/>
        <a:ext cx="252895" cy="253576"/>
      </dsp:txXfrm>
    </dsp:sp>
    <dsp:sp modelId="{85D076B0-F667-2B46-9E73-13F240934116}">
      <dsp:nvSpPr>
        <dsp:cNvPr id="0" name=""/>
        <dsp:cNvSpPr/>
      </dsp:nvSpPr>
      <dsp:spPr>
        <a:xfrm>
          <a:off x="7161317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Recovery Period</a:t>
          </a:r>
        </a:p>
      </dsp:txBody>
      <dsp:txXfrm>
        <a:off x="7191265" y="334017"/>
        <a:ext cx="1644251" cy="96259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F8D4D-B0EB-3049-A150-E177996EA3F2}">
      <dsp:nvSpPr>
        <dsp:cNvPr id="0" name=""/>
        <dsp:cNvSpPr/>
      </dsp:nvSpPr>
      <dsp:spPr>
        <a:xfrm>
          <a:off x="3373" y="254731"/>
          <a:ext cx="1474840" cy="967864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Day 0: Exposure</a:t>
          </a:r>
        </a:p>
      </dsp:txBody>
      <dsp:txXfrm>
        <a:off x="31721" y="283079"/>
        <a:ext cx="1418144" cy="911168"/>
      </dsp:txXfrm>
    </dsp:sp>
    <dsp:sp modelId="{308403C1-8A4F-B245-A17B-32872E7A5417}">
      <dsp:nvSpPr>
        <dsp:cNvPr id="0" name=""/>
        <dsp:cNvSpPr/>
      </dsp:nvSpPr>
      <dsp:spPr>
        <a:xfrm>
          <a:off x="1625698" y="555783"/>
          <a:ext cx="312666" cy="36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625698" y="628935"/>
        <a:ext cx="218866" cy="219456"/>
      </dsp:txXfrm>
    </dsp:sp>
    <dsp:sp modelId="{7644F06D-5D86-CF4B-A79D-25520BF5D73F}">
      <dsp:nvSpPr>
        <dsp:cNvPr id="0" name=""/>
        <dsp:cNvSpPr/>
      </dsp:nvSpPr>
      <dsp:spPr>
        <a:xfrm>
          <a:off x="2068150" y="254731"/>
          <a:ext cx="1474840" cy="967864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1-3+ Weeks: Incubation Period</a:t>
          </a:r>
        </a:p>
      </dsp:txBody>
      <dsp:txXfrm>
        <a:off x="2096498" y="283079"/>
        <a:ext cx="1418144" cy="911168"/>
      </dsp:txXfrm>
    </dsp:sp>
    <dsp:sp modelId="{A90DA739-96A4-F94B-B6A7-E9D24356773F}">
      <dsp:nvSpPr>
        <dsp:cNvPr id="0" name=""/>
        <dsp:cNvSpPr/>
      </dsp:nvSpPr>
      <dsp:spPr>
        <a:xfrm>
          <a:off x="3690475" y="555783"/>
          <a:ext cx="312666" cy="36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90475" y="628935"/>
        <a:ext cx="218866" cy="219456"/>
      </dsp:txXfrm>
    </dsp:sp>
    <dsp:sp modelId="{048A8262-C458-CA44-BECD-11245E3970CB}">
      <dsp:nvSpPr>
        <dsp:cNvPr id="0" name=""/>
        <dsp:cNvSpPr/>
      </dsp:nvSpPr>
      <dsp:spPr>
        <a:xfrm>
          <a:off x="4132927" y="254731"/>
          <a:ext cx="1474840" cy="967864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~7 days: Infectious Period</a:t>
          </a:r>
        </a:p>
      </dsp:txBody>
      <dsp:txXfrm>
        <a:off x="4161275" y="283079"/>
        <a:ext cx="1418144" cy="911168"/>
      </dsp:txXfrm>
    </dsp:sp>
    <dsp:sp modelId="{2B040FD8-B424-4C4C-932A-90018D2AF30D}">
      <dsp:nvSpPr>
        <dsp:cNvPr id="0" name=""/>
        <dsp:cNvSpPr/>
      </dsp:nvSpPr>
      <dsp:spPr>
        <a:xfrm>
          <a:off x="5755252" y="555783"/>
          <a:ext cx="312666" cy="3657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755252" y="628935"/>
        <a:ext cx="218866" cy="219456"/>
      </dsp:txXfrm>
    </dsp:sp>
    <dsp:sp modelId="{85D076B0-F667-2B46-9E73-13F240934116}">
      <dsp:nvSpPr>
        <dsp:cNvPr id="0" name=""/>
        <dsp:cNvSpPr/>
      </dsp:nvSpPr>
      <dsp:spPr>
        <a:xfrm>
          <a:off x="6197704" y="254731"/>
          <a:ext cx="1474840" cy="967864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Recovery Period</a:t>
          </a:r>
        </a:p>
      </dsp:txBody>
      <dsp:txXfrm>
        <a:off x="6226052" y="283079"/>
        <a:ext cx="1418144" cy="911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C103-1834-A643-AA44-57D5BC6D3D43}" type="datetimeFigureOut">
              <a:rPr lang="en-US" smtClean="0"/>
              <a:t>2/24/26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75E-F909-B648-8039-B89F8284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1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Teaching soundbite you can use</a:t>
            </a:r>
          </a:p>
          <a:p>
            <a:r>
              <a:rPr lang="en-US" dirty="0"/>
              <a:t>“The incubation period tells you when symptoms appear.</a:t>
            </a:r>
            <a:br>
              <a:rPr lang="en-US" dirty="0"/>
            </a:br>
            <a:r>
              <a:rPr lang="en-US" dirty="0"/>
              <a:t>The latent period tells you when transmission begins.</a:t>
            </a:r>
            <a:br>
              <a:rPr lang="en-US" dirty="0"/>
            </a:br>
            <a:r>
              <a:rPr lang="en-US" dirty="0"/>
              <a:t>SEIR cares about transmission — so it uses the latent period.”</a:t>
            </a:r>
          </a:p>
          <a:p>
            <a:r>
              <a:rPr lang="en-US" b="1" dirty="0"/>
              <a:t>Bottom line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Incubation period </a:t>
            </a:r>
            <a:r>
              <a:rPr lang="en-US" b="1" dirty="0"/>
              <a:t>does not necessarily equal</a:t>
            </a:r>
            <a:r>
              <a:rPr lang="en-US" dirty="0"/>
              <a:t> time in 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 corresponds to </a:t>
            </a:r>
            <a:r>
              <a:rPr lang="en-US" b="1" dirty="0"/>
              <a:t>latent period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are equal </a:t>
            </a:r>
            <a:r>
              <a:rPr lang="en-US" b="1" dirty="0"/>
              <a:t>only if no </a:t>
            </a:r>
            <a:r>
              <a:rPr lang="en-US" b="1" dirty="0" err="1"/>
              <a:t>presymptomatic</a:t>
            </a:r>
            <a:r>
              <a:rPr lang="en-US" b="1" dirty="0"/>
              <a:t> spread exists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Your outbreak intentionally breaks that equality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Bridge concept:</a:t>
            </a:r>
            <a:r>
              <a:rPr lang="en-US" dirty="0"/>
              <a:t> "Everything we've learned about viral biology helps us understand and predict how diseases spread through populations."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36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Airborne (aerosols):</a:t>
            </a:r>
            <a:r>
              <a:rPr lang="en-US" dirty="0"/>
              <a:t> Tiny particles float in air for hours Measles, tuberculosis</a:t>
            </a:r>
          </a:p>
          <a:p>
            <a:r>
              <a:rPr lang="en-US" dirty="0"/>
              <a:t>Can spread through ventilation systems</a:t>
            </a:r>
          </a:p>
          <a:p>
            <a:r>
              <a:rPr lang="en-US" dirty="0"/>
              <a:t>Hardest to prevent</a:t>
            </a:r>
          </a:p>
          <a:p>
            <a:r>
              <a:rPr lang="en-US" b="1" dirty="0"/>
              <a:t>Respiratory droplets:</a:t>
            </a:r>
            <a:r>
              <a:rPr lang="en-US" dirty="0"/>
              <a:t> Larger particles, travel ~6 feet COVID-19, influenza, common cold</a:t>
            </a:r>
          </a:p>
          <a:p>
            <a:r>
              <a:rPr lang="en-US" dirty="0"/>
              <a:t>Fall to ground within minutes</a:t>
            </a:r>
          </a:p>
          <a:p>
            <a:r>
              <a:rPr lang="en-US" dirty="0"/>
              <a:t>Prevented by distance and masks</a:t>
            </a:r>
          </a:p>
          <a:p>
            <a:r>
              <a:rPr lang="en-US" b="1" dirty="0"/>
              <a:t>Direct contact:</a:t>
            </a:r>
            <a:r>
              <a:rPr lang="en-US" dirty="0"/>
              <a:t> Requires touching Easier to prevent with hygiene</a:t>
            </a:r>
          </a:p>
          <a:p>
            <a:r>
              <a:rPr lang="en-US" b="1" dirty="0"/>
              <a:t>Why measles is so contagious:</a:t>
            </a:r>
            <a:endParaRPr lang="en-US" dirty="0"/>
          </a:p>
          <a:p>
            <a:r>
              <a:rPr lang="en-US" dirty="0"/>
              <a:t>Airborne transmission</a:t>
            </a:r>
          </a:p>
          <a:p>
            <a:r>
              <a:rPr lang="en-US" dirty="0"/>
              <a:t>Extremely high viral shedding</a:t>
            </a:r>
          </a:p>
          <a:p>
            <a:r>
              <a:rPr lang="en-US" dirty="0"/>
              <a:t>Can linger in room for 2 hours after infected person leaves!</a:t>
            </a:r>
          </a:p>
          <a:p>
            <a:endParaRPr lang="en-US" dirty="0"/>
          </a:p>
          <a:p>
            <a:r>
              <a:rPr lang="en-US" b="1" dirty="0"/>
              <a:t>Examples:</a:t>
            </a:r>
            <a:endParaRPr lang="en-US" dirty="0"/>
          </a:p>
          <a:p>
            <a:r>
              <a:rPr lang="en-US" b="1" dirty="0"/>
              <a:t>Measles:</a:t>
            </a:r>
            <a:r>
              <a:rPr lang="en-US" dirty="0"/>
              <a:t> ~1-10 viruses (incredibly low!)</a:t>
            </a:r>
          </a:p>
          <a:p>
            <a:r>
              <a:rPr lang="en-US" b="1" dirty="0"/>
              <a:t>Influenza:</a:t>
            </a:r>
            <a:r>
              <a:rPr lang="en-US" dirty="0"/>
              <a:t> ~100-1,000 viruses</a:t>
            </a:r>
          </a:p>
          <a:p>
            <a:r>
              <a:rPr lang="en-US" b="1" dirty="0"/>
              <a:t>Norovirus:</a:t>
            </a:r>
            <a:r>
              <a:rPr lang="en-US" dirty="0"/>
              <a:t> ~18 viruses (very low)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72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90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54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https://www.cdc.gov/</a:t>
            </a:r>
            <a:r>
              <a:rPr lang="en-US" dirty="0" err="1"/>
              <a:t>cfa</a:t>
            </a:r>
            <a:r>
              <a:rPr lang="en-US" dirty="0"/>
              <a:t>-modeling-and-forecasting/about/explainer-transmission-</a:t>
            </a:r>
            <a:r>
              <a:rPr lang="en-US" dirty="0" err="1"/>
              <a:t>models.html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(infectiousness ⇤ P(contact with infectious person))S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70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B45D-D147-8897-02D4-759D8D54D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BA8F-266A-84AA-AC1F-334D96AB8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37FE-22F6-6828-D950-F4CAAB16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AB8C2-DCA9-C310-26EF-5E139C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2C45B-D047-BEE3-5B58-30B5DE30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1267" cy="10073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D1ADDD9E-3CAF-4403-78ED-FB4378391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3076" r="309" b="9091"/>
          <a:stretch>
            <a:fillRect/>
          </a:stretch>
        </p:blipFill>
        <p:spPr>
          <a:xfrm rot="5400000">
            <a:off x="5592304" y="-5592303"/>
            <a:ext cx="1007393" cy="1219200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017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DEDE-8A62-08A6-421A-F230E8A8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C2E6F-3203-4B11-9337-84418618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8B312-F8F4-6820-F09B-23B2B19F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67FE-C459-E69B-31BC-C6BAF921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4AF5E-9963-9E89-5231-D7416B7C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B265-2A2D-46CF-4193-C3F0372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7CCB5-97F6-0430-5054-0CBB8ADFC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F93DA-6178-6838-921A-D6FB37E7D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EDC8-AEE3-2D61-BDF7-3F9FBA7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A6C1-7C4D-224A-F781-D6386061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335AA-0A6A-5655-BD0B-76402F0C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BE98-5FC8-ABF6-925A-DACA29BB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2CC9-0A17-BD93-955B-03E90EE41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7A5A-7A55-0B58-02EC-58104A14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9CBFE-1C86-D6E9-71AF-1BD10A9E5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69F8D-A082-87A0-7EC9-7D2819492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BEE0-4C4D-C877-79FE-B6508D0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8CB0E7-5FEA-1B52-0402-58167E4A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1C78B-0BB9-87A1-C59B-2322A331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8271-A8C8-3129-3E46-26C9159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A0458-5B61-ADCA-B9A3-073C802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C6B71-3597-1C81-2B7B-A17EBB1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EBB9C-4A53-1E06-76FD-21527EC7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8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FCA75-7D29-BD23-6506-18D0199D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CF04B-7F1E-183F-5294-4209548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F5AC5-2556-5A05-96F6-B3044613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EB17-617E-70DE-1F1A-B83832AC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DBF2-36BA-7D77-00BD-A1AE00DA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70DA-842A-CD48-443B-36245149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62D7-724B-F4B9-B210-AA7935F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2751-9043-E7E0-CBC5-223A47D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4AAF-6F23-BFA2-856C-E12FA3B8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A7D9-8380-8114-6DC1-C535BDC6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300AA-E963-E2B3-7C07-D2952476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8EB7-9C70-CCA9-5BA5-8A83AC22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528F6-A0B8-4E27-A475-8B58732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5D52-E24C-FEB0-5A32-F6FD0F8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4D77-3C67-681E-5B54-183942AA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EB71-4F45-3661-B2ED-C0F3FFA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E3A27-673A-011B-EA5A-AC6124BFF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E9434-86AE-3650-83FF-DACEB6D5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ACC83-B773-978E-6BA7-B6CDF10B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FAA-9FB6-22BE-3381-4038AC21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BD2E5C-C9D4-0063-5D09-7F2469824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3EE0E-386C-A8E6-B251-FF2E3350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07F-DB5D-4072-C4F0-555B05ED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00148-8062-9A9D-6E6A-201194A8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73C5-4418-421C-6EBC-8D7AB287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AC195-AA5B-CA66-10DC-A6213795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5E35-1AD0-6A20-E2AB-6303683D1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66F20-957A-0996-3D32-069DB868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E468B-E7DB-1244-8914-F7B7F6133B99}" type="datetimeFigureOut">
              <a:rPr lang="en-US" smtClean="0"/>
              <a:t>2/24/26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10B0D-B4A5-1039-287D-28F3BE1B8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B42-044A-869C-D3BB-A7797A3F5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1A8E1854-276F-9DFB-AB93-FCAFE794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29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6B336-B8B3-CEA6-0B4E-374B9C705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5037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Module 2 </a:t>
            </a:r>
            <a:br>
              <a:rPr lang="en-US" sz="4800" dirty="0"/>
            </a:br>
            <a:r>
              <a:rPr lang="en-US" sz="2400" dirty="0"/>
              <a:t>Lecture 2</a:t>
            </a:r>
            <a:br>
              <a:rPr lang="en-US" sz="4800" dirty="0"/>
            </a:br>
            <a:r>
              <a:rPr lang="en-US" sz="4800" dirty="0"/>
              <a:t>Epidemics &amp; </a:t>
            </a:r>
            <a:br>
              <a:rPr lang="en-US" sz="4800" dirty="0"/>
            </a:br>
            <a:r>
              <a:rPr lang="en-US" sz="4800" dirty="0"/>
              <a:t>The SIR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B4456-8C04-FCD9-5636-5C60A9DDD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Sarah Groves, Ph.D.</a:t>
            </a:r>
          </a:p>
          <a:p>
            <a:pPr algn="l"/>
            <a:r>
              <a:rPr lang="en-US" sz="2000"/>
              <a:t>Shayn Peirce-Cottler, </a:t>
            </a:r>
            <a:r>
              <a:rPr lang="en-US" sz="2000" dirty="0"/>
              <a:t>Ph.D.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9E6B7E-D08F-2A99-F462-48160AD6C4DF}"/>
              </a:ext>
            </a:extLst>
          </p:cNvPr>
          <p:cNvSpPr/>
          <p:nvPr/>
        </p:nvSpPr>
        <p:spPr>
          <a:xfrm>
            <a:off x="433953" y="573437"/>
            <a:ext cx="821410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1BBD2-8A0F-D20A-7DEB-030A7083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information about our mystery virus</a:t>
            </a:r>
          </a:p>
        </p:txBody>
      </p:sp>
      <p:pic>
        <p:nvPicPr>
          <p:cNvPr id="5" name="Content Placeholder 4" descr="A close-up of a report&#10;&#10;AI-generated content may be incorrect.">
            <a:extLst>
              <a:ext uri="{FF2B5EF4-FFF2-40B4-BE49-F238E27FC236}">
                <a16:creationId xmlns:a16="http://schemas.microsoft.com/office/drawing/2014/main" id="{9D763907-12F1-A28E-ECAD-EBEAF352C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495" y="1424402"/>
            <a:ext cx="4066025" cy="4991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FD883A-A5D9-2261-1E06-9791E2A12E79}"/>
              </a:ext>
            </a:extLst>
          </p:cNvPr>
          <p:cNvSpPr txBox="1">
            <a:spLocks/>
          </p:cNvSpPr>
          <p:nvPr/>
        </p:nvSpPr>
        <p:spPr>
          <a:xfrm>
            <a:off x="4981433" y="1185333"/>
            <a:ext cx="7015834" cy="4991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Symptomatic period: 5-9 days, with 2 days infectious before symptoms appear</a:t>
            </a:r>
          </a:p>
          <a:p>
            <a:r>
              <a:rPr lang="en-US" dirty="0"/>
              <a:t>Symptoms can help us better understand what type of virus it is</a:t>
            </a:r>
          </a:p>
          <a:p>
            <a:pPr lvl="1"/>
            <a:r>
              <a:rPr lang="en-US" dirty="0"/>
              <a:t>Is it in the same family as a known virus?</a:t>
            </a:r>
          </a:p>
        </p:txBody>
      </p:sp>
    </p:spTree>
    <p:extLst>
      <p:ext uri="{BB962C8B-B14F-4D97-AF65-F5344CB8AC3E}">
        <p14:creationId xmlns:p14="http://schemas.microsoft.com/office/powerpoint/2010/main" val="57346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8F540-66A9-610B-89A1-B52DC62CF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Using Biology to Understand Outbreaks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5FA62-6F1E-39E5-05D3-8858A1F5A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Key parameters we can estimate from biological characteristics:</a:t>
            </a:r>
            <a:endParaRPr lang="en-US" dirty="0"/>
          </a:p>
          <a:p>
            <a:pPr lvl="1"/>
            <a:r>
              <a:rPr lang="en-US" b="1" dirty="0"/>
              <a:t>R₀ (Basic reproduction number):</a:t>
            </a:r>
            <a:r>
              <a:rPr lang="en-US" dirty="0"/>
              <a:t> How many people will one case infect?</a:t>
            </a:r>
          </a:p>
          <a:p>
            <a:pPr lvl="1"/>
            <a:r>
              <a:rPr lang="en-US" b="1" dirty="0"/>
              <a:t>Incubation period:</a:t>
            </a:r>
            <a:r>
              <a:rPr lang="en-US" dirty="0"/>
              <a:t> How long after someone is exposed can they infect others?</a:t>
            </a:r>
            <a:endParaRPr lang="en-US" b="1" dirty="0"/>
          </a:p>
          <a:p>
            <a:pPr lvl="1"/>
            <a:r>
              <a:rPr lang="en-US" b="1" dirty="0"/>
              <a:t>Infectious period:</a:t>
            </a:r>
            <a:r>
              <a:rPr lang="en-US" dirty="0"/>
              <a:t> How long can someone transmit the disease?</a:t>
            </a:r>
          </a:p>
          <a:p>
            <a:pPr lvl="1"/>
            <a:r>
              <a:rPr lang="en-US" b="1" dirty="0"/>
              <a:t>Recovery rate:</a:t>
            </a:r>
            <a:r>
              <a:rPr lang="en-US" dirty="0"/>
              <a:t> How quickly does population become immune?</a:t>
            </a:r>
          </a:p>
        </p:txBody>
      </p:sp>
    </p:spTree>
    <p:extLst>
      <p:ext uri="{BB962C8B-B14F-4D97-AF65-F5344CB8AC3E}">
        <p14:creationId xmlns:p14="http://schemas.microsoft.com/office/powerpoint/2010/main" val="3662875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2ADDF-22F5-A61F-3D9E-CA3AC1E07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some viruses spread faster than others?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8DFCE-310C-994C-7F2B-A5CD148E2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8025" y="1185333"/>
            <a:ext cx="4939241" cy="5541862"/>
          </a:xfrm>
        </p:spPr>
        <p:txBody>
          <a:bodyPr>
            <a:normAutofit/>
          </a:bodyPr>
          <a:lstStyle/>
          <a:p>
            <a:r>
              <a:rPr lang="en-US" b="1" dirty="0"/>
              <a:t>Transmission route </a:t>
            </a:r>
            <a:r>
              <a:rPr lang="en-US" dirty="0"/>
              <a:t>(airborne? Respiratory droplets?)</a:t>
            </a:r>
          </a:p>
          <a:p>
            <a:r>
              <a:rPr lang="en-US" b="1" dirty="0"/>
              <a:t>Infectious dose</a:t>
            </a:r>
            <a:r>
              <a:rPr lang="en-US" dirty="0"/>
              <a:t>: min # of virus particles needed to start an infection</a:t>
            </a:r>
          </a:p>
          <a:p>
            <a:r>
              <a:rPr lang="en-US" b="1" dirty="0"/>
              <a:t>Viral shedding</a:t>
            </a:r>
            <a:r>
              <a:rPr lang="en-US" dirty="0"/>
              <a:t>: high shedding + long infectious period = higher R0</a:t>
            </a:r>
          </a:p>
          <a:p>
            <a:r>
              <a:rPr lang="en-US" b="1" dirty="0"/>
              <a:t>Host susceptibility </a:t>
            </a:r>
            <a:r>
              <a:rPr lang="en-US" dirty="0"/>
              <a:t>(</a:t>
            </a:r>
            <a:r>
              <a:rPr lang="en-US" dirty="0">
                <a:sym typeface="Wingdings" pitchFamily="2" charset="2"/>
              </a:rPr>
              <a:t>cross-immunity, genetic factors)</a:t>
            </a:r>
            <a:endParaRPr lang="en-US" dirty="0"/>
          </a:p>
        </p:txBody>
      </p:sp>
      <p:pic>
        <p:nvPicPr>
          <p:cNvPr id="5" name="Picture 4" descr="A diagram with text and numbers&#10;&#10;AI-generated content may be incorrect.">
            <a:extLst>
              <a:ext uri="{FF2B5EF4-FFF2-40B4-BE49-F238E27FC236}">
                <a16:creationId xmlns:a16="http://schemas.microsoft.com/office/drawing/2014/main" id="{758360DC-8AE2-72B4-1A0A-0B374E5CB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35" y="1309882"/>
            <a:ext cx="6130925" cy="36951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7E97614-1105-E9BB-5AF4-79FD2492F3F3}"/>
              </a:ext>
            </a:extLst>
          </p:cNvPr>
          <p:cNvSpPr txBox="1"/>
          <p:nvPr/>
        </p:nvSpPr>
        <p:spPr>
          <a:xfrm>
            <a:off x="-1" y="6596390"/>
            <a:ext cx="62507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https://</a:t>
            </a:r>
            <a:r>
              <a:rPr lang="en-US" sz="1050" dirty="0" err="1"/>
              <a:t>www.nytimes.com</a:t>
            </a:r>
            <a:r>
              <a:rPr lang="en-US" sz="1050" dirty="0"/>
              <a:t>/interactive/2020/world/</a:t>
            </a:r>
            <a:r>
              <a:rPr lang="en-US" sz="1050" dirty="0" err="1"/>
              <a:t>asia</a:t>
            </a:r>
            <a:r>
              <a:rPr lang="en-US" sz="1050" dirty="0"/>
              <a:t>/</a:t>
            </a:r>
            <a:r>
              <a:rPr lang="en-US" sz="1050" dirty="0" err="1"/>
              <a:t>china</a:t>
            </a:r>
            <a:r>
              <a:rPr lang="en-US" sz="1050" dirty="0"/>
              <a:t>-coronavirus-</a:t>
            </a:r>
            <a:r>
              <a:rPr lang="en-US" sz="1050" dirty="0" err="1"/>
              <a:t>contain.html</a:t>
            </a:r>
            <a:endParaRPr lang="en-US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DDF5B9-F82F-90E7-282E-07E3AB51E79F}"/>
              </a:ext>
            </a:extLst>
          </p:cNvPr>
          <p:cNvSpPr txBox="1"/>
          <p:nvPr/>
        </p:nvSpPr>
        <p:spPr>
          <a:xfrm>
            <a:off x="-1" y="6357863"/>
            <a:ext cx="1608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February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4830BF-5DF2-AB9B-65F8-F8F6C116CF7C}"/>
              </a:ext>
            </a:extLst>
          </p:cNvPr>
          <p:cNvSpPr txBox="1"/>
          <p:nvPr/>
        </p:nvSpPr>
        <p:spPr>
          <a:xfrm>
            <a:off x="1256662" y="5431385"/>
            <a:ext cx="4839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more with </a:t>
            </a:r>
            <a:r>
              <a:rPr lang="en-US" dirty="0" err="1"/>
              <a:t>viruses.html</a:t>
            </a:r>
            <a:r>
              <a:rPr lang="en-US" dirty="0"/>
              <a:t> in your GitHub repo</a:t>
            </a:r>
          </a:p>
        </p:txBody>
      </p:sp>
    </p:spTree>
    <p:extLst>
      <p:ext uri="{BB962C8B-B14F-4D97-AF65-F5344CB8AC3E}">
        <p14:creationId xmlns:p14="http://schemas.microsoft.com/office/powerpoint/2010/main" val="344148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A4585-B2C9-FEAD-1D9E-02C10B463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Infectiousness: β= transmission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6DD8D-091E-363D-9D0D-F1725E66E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2471739"/>
            <a:ext cx="11861800" cy="3705224"/>
          </a:xfrm>
        </p:spPr>
        <p:txBody>
          <a:bodyPr>
            <a:normAutofit/>
          </a:bodyPr>
          <a:lstStyle/>
          <a:p>
            <a:r>
              <a:rPr lang="en-US" dirty="0"/>
              <a:t>How fast infectious people transmit the disease to susceptible people</a:t>
            </a:r>
          </a:p>
          <a:p>
            <a:r>
              <a:rPr lang="en-US" dirty="0"/>
              <a:t>β = “beta” = “transmission rate” = contact rate X transmission probability per contact</a:t>
            </a:r>
          </a:p>
          <a:p>
            <a:r>
              <a:rPr lang="en-US" dirty="0">
                <a:sym typeface="Wingdings" pitchFamily="2" charset="2"/>
              </a:rPr>
              <a:t>Hard to estimate directly from data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/>
              <a:t>If transmission probability is 0.5 and contact rate is 5 per day, β = 2.5 people/day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4CEDC68-6707-4AFB-D579-4B832B5F4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3868723"/>
              </p:ext>
            </p:extLst>
          </p:nvPr>
        </p:nvGraphicFramePr>
        <p:xfrm>
          <a:off x="1690950" y="841111"/>
          <a:ext cx="8869363" cy="163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ight Arrow 4">
            <a:extLst>
              <a:ext uri="{FF2B5EF4-FFF2-40B4-BE49-F238E27FC236}">
                <a16:creationId xmlns:a16="http://schemas.microsoft.com/office/drawing/2014/main" id="{35765D1C-AD28-44A4-EE7E-AC61CED36A86}"/>
              </a:ext>
            </a:extLst>
          </p:cNvPr>
          <p:cNvSpPr/>
          <p:nvPr/>
        </p:nvSpPr>
        <p:spPr>
          <a:xfrm>
            <a:off x="914400" y="1473958"/>
            <a:ext cx="776550" cy="464024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4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A62C4-A30E-542D-B9E5-99AE9CD3F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Latency: </a:t>
            </a:r>
            <a:r>
              <a:rPr lang="en-US" dirty="0" err="1"/>
              <a:t>σ</a:t>
            </a:r>
            <a:r>
              <a:rPr lang="en-US" dirty="0"/>
              <a:t> = Incubation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B9A22-8D5A-8305-904F-DCC79DD4F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2620369"/>
            <a:ext cx="11861800" cy="35565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fast exposed people become infectious</a:t>
            </a:r>
          </a:p>
          <a:p>
            <a:r>
              <a:rPr lang="en-US" dirty="0" err="1"/>
              <a:t>σ</a:t>
            </a:r>
            <a:r>
              <a:rPr lang="en-US" dirty="0"/>
              <a:t> = “sigma” = 1/latent period</a:t>
            </a:r>
          </a:p>
          <a:p>
            <a:r>
              <a:rPr lang="en-US" dirty="0"/>
              <a:t>Remember this depends on biological factors like replication speed of the virus, initial dose received, and speed of immune system activation</a:t>
            </a:r>
          </a:p>
          <a:p>
            <a:r>
              <a:rPr lang="en-US" dirty="0"/>
              <a:t>Sometimes can estimate based on virus biology &amp; testing vs symptoms</a:t>
            </a:r>
          </a:p>
          <a:p>
            <a:endParaRPr lang="en-US" dirty="0"/>
          </a:p>
          <a:p>
            <a:r>
              <a:rPr lang="en-US" dirty="0"/>
              <a:t>If latent period is 10 days, </a:t>
            </a:r>
            <a:r>
              <a:rPr lang="en-US" dirty="0" err="1"/>
              <a:t>σ</a:t>
            </a:r>
            <a:r>
              <a:rPr lang="en-US" dirty="0"/>
              <a:t> is 0.1/day, meaning “on average it takes ten days for an exposed person to be become infectious”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BD960D2-234B-F9C1-1DE0-0B124C2193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4622478"/>
              </p:ext>
            </p:extLst>
          </p:nvPr>
        </p:nvGraphicFramePr>
        <p:xfrm>
          <a:off x="1690950" y="841111"/>
          <a:ext cx="8869363" cy="163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499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D401-570D-EE56-ED40-D5E285363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Infectious period: 𝛄 = Recovery rate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F849F-5F70-ECC4-0481-397B1F377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2947915"/>
            <a:ext cx="11861800" cy="3229047"/>
          </a:xfrm>
        </p:spPr>
        <p:txBody>
          <a:bodyPr/>
          <a:lstStyle/>
          <a:p>
            <a:r>
              <a:rPr lang="en-US" dirty="0"/>
              <a:t>How fast infectious people recover</a:t>
            </a:r>
          </a:p>
          <a:p>
            <a:r>
              <a:rPr lang="en-US" dirty="0"/>
              <a:t>𝛄 = “gamma” = 1 / infectious period</a:t>
            </a:r>
          </a:p>
          <a:p>
            <a:r>
              <a:rPr lang="en-US" dirty="0"/>
              <a:t>Usually have an estimate of 𝛄 based on symptoms</a:t>
            </a:r>
          </a:p>
          <a:p>
            <a:endParaRPr lang="en-US" dirty="0"/>
          </a:p>
          <a:p>
            <a:r>
              <a:rPr lang="en-US" dirty="0"/>
              <a:t>If the infectious period is 7 days (until recovery), 𝛄 is 1/7, meaning on average 1 out of 7 infected people will recover each day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C6573D1-1D40-20C4-5745-5E956D5DA7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07993"/>
              </p:ext>
            </p:extLst>
          </p:nvPr>
        </p:nvGraphicFramePr>
        <p:xfrm>
          <a:off x="1690950" y="841111"/>
          <a:ext cx="8869363" cy="163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069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E98B1-2DFD-B85D-C64C-FE91D3B3A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R0: Basic reproduction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FDBC6-0C46-76C7-2A3F-B4143BFB3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R₀ = “Average number of people one infected person will infect in a completely susceptible population”</a:t>
            </a:r>
          </a:p>
          <a:p>
            <a:r>
              <a:rPr lang="en-US" dirty="0"/>
              <a:t>R0 = transmission probability per contact X contact rate X infectious period</a:t>
            </a:r>
          </a:p>
          <a:p>
            <a:r>
              <a:rPr lang="en-US" dirty="0"/>
              <a:t>Can also define this as R0 = β / 𝛄 </a:t>
            </a:r>
          </a:p>
          <a:p>
            <a:r>
              <a:rPr lang="en-US" dirty="0"/>
              <a:t>Early in the epidemic, we can use the exponential growth in infections to predict R0</a:t>
            </a:r>
          </a:p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F72E922-B848-9833-39FE-4431455BCC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4949564"/>
              </p:ext>
            </p:extLst>
          </p:nvPr>
        </p:nvGraphicFramePr>
        <p:xfrm>
          <a:off x="194733" y="3986170"/>
          <a:ext cx="7675919" cy="1477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9EF553A-2199-B544-C646-0341406CF5C9}"/>
              </a:ext>
            </a:extLst>
          </p:cNvPr>
          <p:cNvSpPr txBox="1"/>
          <p:nvPr/>
        </p:nvSpPr>
        <p:spPr>
          <a:xfrm>
            <a:off x="7981507" y="4195339"/>
            <a:ext cx="625194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Transmission probability = 0.2 </a:t>
            </a:r>
          </a:p>
          <a:p>
            <a:r>
              <a:rPr lang="en-US" dirty="0"/>
              <a:t>Contact rate = 5 per day</a:t>
            </a:r>
          </a:p>
          <a:p>
            <a:r>
              <a:rPr lang="en-US" dirty="0"/>
              <a:t> β = 1 person /day </a:t>
            </a:r>
          </a:p>
          <a:p>
            <a:r>
              <a:rPr lang="en-US" dirty="0"/>
              <a:t>Infectious period = 7 days</a:t>
            </a:r>
          </a:p>
          <a:p>
            <a:r>
              <a:rPr lang="en-US" b="1" dirty="0"/>
              <a:t>R0 = 7</a:t>
            </a:r>
          </a:p>
        </p:txBody>
      </p:sp>
    </p:spTree>
    <p:extLst>
      <p:ext uri="{BB962C8B-B14F-4D97-AF65-F5344CB8AC3E}">
        <p14:creationId xmlns:p14="http://schemas.microsoft.com/office/powerpoint/2010/main" val="95156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9C606-BC9A-CA8A-7697-A0A2D9613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individual to population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28388-4815-6E87-CD94-7A0235C60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3782452"/>
          </a:xfrm>
        </p:spPr>
        <p:txBody>
          <a:bodyPr/>
          <a:lstStyle/>
          <a:p>
            <a:r>
              <a:rPr lang="en-US" dirty="0"/>
              <a:t>Imagine a population of 10,000 people:</a:t>
            </a:r>
          </a:p>
          <a:p>
            <a:pPr lvl="1"/>
            <a:r>
              <a:rPr lang="en-US" dirty="0"/>
              <a:t>Day 1: 1 person exposed </a:t>
            </a:r>
          </a:p>
          <a:p>
            <a:pPr lvl="1"/>
            <a:r>
              <a:rPr lang="en-US" dirty="0"/>
              <a:t>Day 4: Original person now infectious, plus 2 new people exposed</a:t>
            </a:r>
          </a:p>
          <a:p>
            <a:pPr lvl="1"/>
            <a:r>
              <a:rPr lang="en-US" dirty="0"/>
              <a:t>Day 7: Original person + 2 new people now infectious, plus 4 more exposed</a:t>
            </a:r>
          </a:p>
          <a:p>
            <a:pPr lvl="1"/>
            <a:r>
              <a:rPr lang="en-US" dirty="0"/>
              <a:t>Day 10: 7 people infectious, plus 8 more exposed...</a:t>
            </a:r>
          </a:p>
          <a:p>
            <a:r>
              <a:rPr lang="en-US" dirty="0"/>
              <a:t>How many people will be infected by next week?</a:t>
            </a:r>
          </a:p>
          <a:p>
            <a:r>
              <a:rPr lang="en-US" dirty="0"/>
              <a:t>When will the epidemic peak?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458EC3-5BEB-43C1-DD80-1C472655C6D1}"/>
              </a:ext>
            </a:extLst>
          </p:cNvPr>
          <p:cNvSpPr txBox="1"/>
          <p:nvPr/>
        </p:nvSpPr>
        <p:spPr>
          <a:xfrm>
            <a:off x="1866709" y="5262391"/>
            <a:ext cx="8517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We need to track groups of people, not just individuals</a:t>
            </a:r>
          </a:p>
        </p:txBody>
      </p:sp>
    </p:spTree>
    <p:extLst>
      <p:ext uri="{BB962C8B-B14F-4D97-AF65-F5344CB8AC3E}">
        <p14:creationId xmlns:p14="http://schemas.microsoft.com/office/powerpoint/2010/main" val="192584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0F14-356C-8ED8-7DBF-E8CCC6CA0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Compartmental Models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24CADC-6A40-9B06-239A-A5B90DE24A71}"/>
              </a:ext>
            </a:extLst>
          </p:cNvPr>
          <p:cNvSpPr txBox="1"/>
          <p:nvPr/>
        </p:nvSpPr>
        <p:spPr>
          <a:xfrm>
            <a:off x="5013337" y="1170626"/>
            <a:ext cx="5305170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(Finite) difference equations</a:t>
            </a:r>
          </a:p>
          <a:p>
            <a:endParaRPr lang="en-US" dirty="0"/>
          </a:p>
          <a:p>
            <a:r>
              <a:rPr lang="en-US" dirty="0">
                <a:solidFill>
                  <a:srgbClr val="41758E"/>
                </a:solidFill>
              </a:rPr>
              <a:t>Bucket A </a:t>
            </a:r>
            <a:r>
              <a:rPr lang="en-US" dirty="0"/>
              <a:t>(t+1) = </a:t>
            </a:r>
            <a:r>
              <a:rPr lang="en-US" dirty="0">
                <a:solidFill>
                  <a:srgbClr val="41758E"/>
                </a:solidFill>
              </a:rPr>
              <a:t>Bucket A</a:t>
            </a:r>
            <a:r>
              <a:rPr lang="en-US" dirty="0"/>
              <a:t> (t)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– flow 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B</a:t>
            </a:r>
          </a:p>
          <a:p>
            <a:r>
              <a:rPr lang="en-US" dirty="0">
                <a:solidFill>
                  <a:srgbClr val="9F4A96"/>
                </a:solidFill>
                <a:sym typeface="Wingdings" pitchFamily="2" charset="2"/>
              </a:rPr>
              <a:t>Bucket B </a:t>
            </a:r>
            <a:r>
              <a:rPr lang="en-US" dirty="0">
                <a:sym typeface="Wingdings" pitchFamily="2" charset="2"/>
              </a:rPr>
              <a:t>(t+1) = </a:t>
            </a:r>
            <a:r>
              <a:rPr lang="en-US" dirty="0">
                <a:solidFill>
                  <a:srgbClr val="9F4A96"/>
                </a:solidFill>
                <a:sym typeface="Wingdings" pitchFamily="2" charset="2"/>
              </a:rPr>
              <a:t>Bucket B</a:t>
            </a:r>
            <a:r>
              <a:rPr lang="en-US" dirty="0">
                <a:sym typeface="Wingdings" pitchFamily="2" charset="2"/>
              </a:rPr>
              <a:t>(t) +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flow 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B </a:t>
            </a:r>
            <a:r>
              <a:rPr lang="en-US" dirty="0">
                <a:sym typeface="Wingdings" pitchFamily="2" charset="2"/>
              </a:rPr>
              <a:t>- </a:t>
            </a:r>
            <a:r>
              <a:rPr lang="en-US" dirty="0">
                <a:solidFill>
                  <a:srgbClr val="C00000"/>
                </a:solidFill>
              </a:rPr>
              <a:t>flow B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C</a:t>
            </a:r>
          </a:p>
          <a:p>
            <a:r>
              <a:rPr lang="en-US" dirty="0">
                <a:solidFill>
                  <a:schemeClr val="accent2"/>
                </a:solidFill>
                <a:sym typeface="Wingdings" pitchFamily="2" charset="2"/>
              </a:rPr>
              <a:t>Bucket C </a:t>
            </a:r>
            <a:r>
              <a:rPr lang="en-US" dirty="0">
                <a:sym typeface="Wingdings" pitchFamily="2" charset="2"/>
              </a:rPr>
              <a:t>(t+1) = </a:t>
            </a:r>
            <a:r>
              <a:rPr lang="en-US" dirty="0">
                <a:solidFill>
                  <a:schemeClr val="accent2"/>
                </a:solidFill>
                <a:sym typeface="Wingdings" pitchFamily="2" charset="2"/>
              </a:rPr>
              <a:t>Bucket C</a:t>
            </a:r>
            <a:r>
              <a:rPr lang="en-US" dirty="0">
                <a:sym typeface="Wingdings" pitchFamily="2" charset="2"/>
              </a:rPr>
              <a:t>(t) + </a:t>
            </a:r>
            <a:r>
              <a:rPr lang="en-US" dirty="0">
                <a:solidFill>
                  <a:srgbClr val="C00000"/>
                </a:solidFill>
              </a:rPr>
              <a:t>flow B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C</a:t>
            </a:r>
            <a:r>
              <a:rPr lang="en-US" dirty="0">
                <a:solidFill>
                  <a:schemeClr val="accent2"/>
                </a:solidFill>
                <a:sym typeface="Wingdings" pitchFamily="2" charset="2"/>
              </a:rPr>
              <a:t> </a:t>
            </a:r>
            <a:r>
              <a:rPr lang="en-US" dirty="0">
                <a:solidFill>
                  <a:schemeClr val="accent3"/>
                </a:solidFill>
                <a:sym typeface="Wingdings" pitchFamily="2" charset="2"/>
              </a:rPr>
              <a:t>-</a:t>
            </a:r>
            <a:r>
              <a:rPr lang="en-US" dirty="0">
                <a:solidFill>
                  <a:schemeClr val="accent3"/>
                </a:solidFill>
              </a:rPr>
              <a:t> flow C</a:t>
            </a:r>
            <a:r>
              <a:rPr lang="en-US" dirty="0">
                <a:solidFill>
                  <a:schemeClr val="accent3"/>
                </a:solidFill>
                <a:sym typeface="Wingdings" pitchFamily="2" charset="2"/>
              </a:rPr>
              <a:t>D</a:t>
            </a:r>
          </a:p>
          <a:p>
            <a:r>
              <a:rPr lang="en-US" dirty="0">
                <a:solidFill>
                  <a:srgbClr val="63A34C"/>
                </a:solidFill>
                <a:sym typeface="Wingdings" pitchFamily="2" charset="2"/>
              </a:rPr>
              <a:t>Bucket D </a:t>
            </a:r>
            <a:r>
              <a:rPr lang="en-US" dirty="0">
                <a:sym typeface="Wingdings" pitchFamily="2" charset="2"/>
              </a:rPr>
              <a:t>(t+1) = </a:t>
            </a:r>
            <a:r>
              <a:rPr lang="en-US" dirty="0">
                <a:solidFill>
                  <a:srgbClr val="63A34C"/>
                </a:solidFill>
                <a:sym typeface="Wingdings" pitchFamily="2" charset="2"/>
              </a:rPr>
              <a:t>Bucket D</a:t>
            </a:r>
            <a:r>
              <a:rPr lang="en-US" dirty="0">
                <a:sym typeface="Wingdings" pitchFamily="2" charset="2"/>
              </a:rPr>
              <a:t>(t) + </a:t>
            </a:r>
            <a:r>
              <a:rPr lang="en-US" dirty="0">
                <a:solidFill>
                  <a:schemeClr val="accent3"/>
                </a:solidFill>
              </a:rPr>
              <a:t>flow C</a:t>
            </a:r>
            <a:r>
              <a:rPr lang="en-US" dirty="0">
                <a:solidFill>
                  <a:schemeClr val="accent3"/>
                </a:solidFill>
                <a:sym typeface="Wingdings" pitchFamily="2" charset="2"/>
              </a:rPr>
              <a:t>D</a:t>
            </a:r>
          </a:p>
          <a:p>
            <a:endParaRPr lang="en-US" dirty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8AD135-B88B-4F58-981A-110AC4AA88AB}"/>
                  </a:ext>
                </a:extLst>
              </p:cNvPr>
              <p:cNvSpPr txBox="1"/>
              <p:nvPr/>
            </p:nvSpPr>
            <p:spPr>
              <a:xfrm>
                <a:off x="5094941" y="2974664"/>
                <a:ext cx="3052823" cy="42280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Differential equations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41758E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1" i="1" smtClean="0">
                          <a:solidFill>
                            <a:srgbClr val="41758E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rgbClr val="9F4A96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b="1" i="1" smtClean="0">
                          <a:solidFill>
                            <a:srgbClr val="41758E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1" i="1" smtClean="0">
                          <a:solidFill>
                            <a:srgbClr val="9F4A96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b="1" i="1" smtClean="0">
                          <a:solidFill>
                            <a:srgbClr val="9F4A96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num>
                        <m:den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en-US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b="1" dirty="0"/>
              </a:p>
              <a:p>
                <a:endParaRPr lang="en-US" b="1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8AD135-B88B-4F58-981A-110AC4AA88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4941" y="2974664"/>
                <a:ext cx="3052823" cy="4228081"/>
              </a:xfrm>
              <a:prstGeom prst="rect">
                <a:avLst/>
              </a:prstGeom>
              <a:blipFill>
                <a:blip r:embed="rId3"/>
                <a:stretch>
                  <a:fillRect l="-3320" t="-1198" r="-2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9A0E36A6-DEF9-1DEF-6BBE-9170793530AC}"/>
              </a:ext>
            </a:extLst>
          </p:cNvPr>
          <p:cNvSpPr txBox="1"/>
          <p:nvPr/>
        </p:nvSpPr>
        <p:spPr>
          <a:xfrm>
            <a:off x="8365787" y="4250987"/>
            <a:ext cx="35611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Epidemiological compartment models: </a:t>
            </a:r>
            <a:r>
              <a:rPr lang="en-US" sz="2400" dirty="0"/>
              <a:t>Group the population into compartments depending on disease status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8DC3D02-6A75-F9D6-4E54-58257EDD74DB}"/>
              </a:ext>
            </a:extLst>
          </p:cNvPr>
          <p:cNvGrpSpPr/>
          <p:nvPr/>
        </p:nvGrpSpPr>
        <p:grpSpPr>
          <a:xfrm>
            <a:off x="65239" y="1077156"/>
            <a:ext cx="4730075" cy="5685151"/>
            <a:chOff x="65239" y="1077156"/>
            <a:chExt cx="5185170" cy="632141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EF54A71-3FA4-4DCB-75D8-3FC4999970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 t="38915" r="59012" b="15397"/>
            <a:stretch/>
          </p:blipFill>
          <p:spPr>
            <a:xfrm>
              <a:off x="65239" y="1077156"/>
              <a:ext cx="1445909" cy="161170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6C0B844-44C9-A3C3-D50F-ACD2E882E0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18973" r="59012" b="15397"/>
            <a:stretch/>
          </p:blipFill>
          <p:spPr>
            <a:xfrm>
              <a:off x="1274711" y="1975504"/>
              <a:ext cx="1445909" cy="2315184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EF59547-10FF-5891-3D54-BDE85E1F27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 t="18973" r="59012" b="15397"/>
            <a:stretch/>
          </p:blipFill>
          <p:spPr>
            <a:xfrm>
              <a:off x="2484183" y="3577326"/>
              <a:ext cx="1445909" cy="23151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1C82915-C06C-FFD6-38CE-0F8272BEDDA4}"/>
                </a:ext>
              </a:extLst>
            </p:cNvPr>
            <p:cNvSpPr txBox="1"/>
            <p:nvPr/>
          </p:nvSpPr>
          <p:spPr>
            <a:xfrm>
              <a:off x="213909" y="2504200"/>
              <a:ext cx="1060803" cy="376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Bucket 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51A772D-DC9F-4D15-4BE7-30CB150469DF}"/>
                </a:ext>
              </a:extLst>
            </p:cNvPr>
            <p:cNvSpPr txBox="1"/>
            <p:nvPr/>
          </p:nvSpPr>
          <p:spPr>
            <a:xfrm>
              <a:off x="1420174" y="4103978"/>
              <a:ext cx="1064009" cy="376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Bucket B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AD1B24-61CE-1651-F19F-34A3CE2F5B40}"/>
                </a:ext>
              </a:extLst>
            </p:cNvPr>
            <p:cNvSpPr txBox="1"/>
            <p:nvPr/>
          </p:nvSpPr>
          <p:spPr>
            <a:xfrm>
              <a:off x="2720620" y="5717731"/>
              <a:ext cx="1084849" cy="376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Bucket 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166E7E2-4072-650A-D5CA-7EE716883B77}"/>
                </a:ext>
              </a:extLst>
            </p:cNvPr>
            <p:cNvSpPr txBox="1"/>
            <p:nvPr/>
          </p:nvSpPr>
          <p:spPr>
            <a:xfrm>
              <a:off x="1823906" y="1780951"/>
              <a:ext cx="1344598" cy="376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Flow  A </a:t>
              </a: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  <a:sym typeface="Wingdings" pitchFamily="2" charset="2"/>
                </a:rPr>
                <a:t></a:t>
              </a:r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 B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854E342-8EFE-1425-76FD-7475A5A6CA3F}"/>
                </a:ext>
              </a:extLst>
            </p:cNvPr>
            <p:cNvSpPr txBox="1"/>
            <p:nvPr/>
          </p:nvSpPr>
          <p:spPr>
            <a:xfrm>
              <a:off x="2653057" y="3110718"/>
              <a:ext cx="1368644" cy="376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Flow  B </a:t>
              </a:r>
              <a:r>
                <a:rPr lang="en-US" sz="1600" dirty="0">
                  <a:solidFill>
                    <a:srgbClr val="C00000"/>
                  </a:solidFill>
                  <a:sym typeface="Wingdings" pitchFamily="2" charset="2"/>
                </a:rPr>
                <a:t></a:t>
              </a:r>
              <a:r>
                <a:rPr lang="en-US" sz="1600" dirty="0">
                  <a:solidFill>
                    <a:srgbClr val="C00000"/>
                  </a:solidFill>
                </a:rPr>
                <a:t> C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71B389D-7A80-7458-D336-4361CAA11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t="18973" r="59012" b="15397"/>
            <a:stretch/>
          </p:blipFill>
          <p:spPr>
            <a:xfrm>
              <a:off x="3716912" y="5083390"/>
              <a:ext cx="1445909" cy="231518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AB7CE4-4B2C-CFBC-09CE-F158BDEC9B71}"/>
                </a:ext>
              </a:extLst>
            </p:cNvPr>
            <p:cNvSpPr txBox="1"/>
            <p:nvPr/>
          </p:nvSpPr>
          <p:spPr>
            <a:xfrm>
              <a:off x="3862529" y="4595732"/>
              <a:ext cx="1387880" cy="376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3"/>
                  </a:solidFill>
                </a:rPr>
                <a:t>Flow  C </a:t>
              </a:r>
              <a:r>
                <a:rPr lang="en-US" sz="1600" dirty="0">
                  <a:solidFill>
                    <a:schemeClr val="accent3"/>
                  </a:solidFill>
                  <a:sym typeface="Wingdings" pitchFamily="2" charset="2"/>
                </a:rPr>
                <a:t></a:t>
              </a:r>
              <a:r>
                <a:rPr lang="en-US" sz="1600" dirty="0">
                  <a:solidFill>
                    <a:schemeClr val="accent3"/>
                  </a:solidFill>
                </a:rPr>
                <a:t> D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2CB99C6-108C-C0AD-C2A0-E5DE71B26FA8}"/>
              </a:ext>
            </a:extLst>
          </p:cNvPr>
          <p:cNvSpPr txBox="1"/>
          <p:nvPr/>
        </p:nvSpPr>
        <p:spPr>
          <a:xfrm>
            <a:off x="3573423" y="6559311"/>
            <a:ext cx="9812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Bucket D</a:t>
            </a:r>
          </a:p>
        </p:txBody>
      </p:sp>
    </p:spTree>
    <p:extLst>
      <p:ext uri="{BB962C8B-B14F-4D97-AF65-F5344CB8AC3E}">
        <p14:creationId xmlns:p14="http://schemas.microsoft.com/office/powerpoint/2010/main" val="413847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6ED75-C3F4-EB5E-851A-AAC24E13C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SIR model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2F39C8-A41A-8ADA-32D0-88A4AA5A7B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38915" r="59012" b="15397"/>
          <a:stretch/>
        </p:blipFill>
        <p:spPr>
          <a:xfrm>
            <a:off x="548449" y="1079731"/>
            <a:ext cx="1184046" cy="1319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573F4D-32DC-F9BC-997D-B6B49FD3D2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t="38915" r="59012" b="15397"/>
          <a:stretch/>
        </p:blipFill>
        <p:spPr>
          <a:xfrm>
            <a:off x="3840378" y="1134802"/>
            <a:ext cx="1184046" cy="13198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80524E-D1B7-2292-AA0E-B60DDC58F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t="38915" r="59012" b="15397"/>
          <a:stretch/>
        </p:blipFill>
        <p:spPr>
          <a:xfrm>
            <a:off x="10176220" y="1115196"/>
            <a:ext cx="1184046" cy="13198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FBAE2E-F017-B34C-A059-1B57064F51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t="38915" r="59012" b="15397"/>
          <a:stretch/>
        </p:blipFill>
        <p:spPr>
          <a:xfrm>
            <a:off x="7008299" y="1115195"/>
            <a:ext cx="1184046" cy="1319819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DFB863-D1BD-E24E-B945-815B27E329A7}"/>
              </a:ext>
            </a:extLst>
          </p:cNvPr>
          <p:cNvSpPr/>
          <p:nvPr/>
        </p:nvSpPr>
        <p:spPr>
          <a:xfrm>
            <a:off x="134679" y="2515006"/>
            <a:ext cx="2259603" cy="74349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Susceptible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A36BE3F-FE4A-FF5A-D583-09293782F506}"/>
              </a:ext>
            </a:extLst>
          </p:cNvPr>
          <p:cNvSpPr/>
          <p:nvPr/>
        </p:nvSpPr>
        <p:spPr>
          <a:xfrm>
            <a:off x="9638441" y="2515006"/>
            <a:ext cx="2259603" cy="743495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Recovered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7707FC3-8FD2-3080-08BC-BC11FFA42E31}"/>
              </a:ext>
            </a:extLst>
          </p:cNvPr>
          <p:cNvSpPr/>
          <p:nvPr/>
        </p:nvSpPr>
        <p:spPr>
          <a:xfrm>
            <a:off x="6470521" y="2515006"/>
            <a:ext cx="2259603" cy="743495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Infected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540CD19-3E09-D0F1-EDBD-6550B5659AC2}"/>
              </a:ext>
            </a:extLst>
          </p:cNvPr>
          <p:cNvSpPr/>
          <p:nvPr/>
        </p:nvSpPr>
        <p:spPr>
          <a:xfrm>
            <a:off x="3302600" y="2515006"/>
            <a:ext cx="2259603" cy="743495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Exposed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CC3EBD-2816-6F33-AD1A-94A8A856B92F}"/>
              </a:ext>
            </a:extLst>
          </p:cNvPr>
          <p:cNvCxnSpPr>
            <a:stCxn id="4" idx="3"/>
            <a:endCxn id="12" idx="1"/>
          </p:cNvCxnSpPr>
          <p:nvPr/>
        </p:nvCxnSpPr>
        <p:spPr>
          <a:xfrm>
            <a:off x="2394282" y="2886754"/>
            <a:ext cx="90831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A6522A9-B597-2705-B76C-ADABAF0F5F23}"/>
              </a:ext>
            </a:extLst>
          </p:cNvPr>
          <p:cNvCxnSpPr>
            <a:cxnSpLocks/>
            <a:stCxn id="12" idx="3"/>
            <a:endCxn id="6" idx="1"/>
          </p:cNvCxnSpPr>
          <p:nvPr/>
        </p:nvCxnSpPr>
        <p:spPr>
          <a:xfrm>
            <a:off x="5562203" y="2886754"/>
            <a:ext cx="90831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DD67310-0990-40D4-508C-3983589E89C8}"/>
              </a:ext>
            </a:extLst>
          </p:cNvPr>
          <p:cNvCxnSpPr/>
          <p:nvPr/>
        </p:nvCxnSpPr>
        <p:spPr>
          <a:xfrm>
            <a:off x="8730124" y="2877907"/>
            <a:ext cx="90831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762B816-ED9A-3098-0BD2-CE0573F491EF}"/>
              </a:ext>
            </a:extLst>
          </p:cNvPr>
          <p:cNvSpPr txBox="1"/>
          <p:nvPr/>
        </p:nvSpPr>
        <p:spPr>
          <a:xfrm>
            <a:off x="2704010" y="2553629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BF43C8-83CE-BAE5-8C8D-7E2384BFD06C}"/>
              </a:ext>
            </a:extLst>
          </p:cNvPr>
          <p:cNvSpPr txBox="1"/>
          <p:nvPr/>
        </p:nvSpPr>
        <p:spPr>
          <a:xfrm>
            <a:off x="5857504" y="255362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σ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22B52E-437A-81DB-1826-37DE0D54D8D3}"/>
              </a:ext>
            </a:extLst>
          </p:cNvPr>
          <p:cNvSpPr txBox="1"/>
          <p:nvPr/>
        </p:nvSpPr>
        <p:spPr>
          <a:xfrm>
            <a:off x="9025425" y="255362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𝛄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01B862-374B-D4ED-9597-0E279BACE101}"/>
              </a:ext>
            </a:extLst>
          </p:cNvPr>
          <p:cNvSpPr txBox="1"/>
          <p:nvPr/>
        </p:nvSpPr>
        <p:spPr>
          <a:xfrm>
            <a:off x="2290534" y="4608807"/>
            <a:ext cx="7451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would you write the differential equations given the flowchart above?</a:t>
            </a:r>
          </a:p>
        </p:txBody>
      </p:sp>
    </p:spTree>
    <p:extLst>
      <p:ext uri="{BB962C8B-B14F-4D97-AF65-F5344CB8AC3E}">
        <p14:creationId xmlns:p14="http://schemas.microsoft.com/office/powerpoint/2010/main" val="1226898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47275-3A34-FE0C-CB10-DFE109FE1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Epidemic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74108-8123-9C0A-5DDE-45C4489EC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2"/>
            <a:ext cx="11861800" cy="5672667"/>
          </a:xfrm>
        </p:spPr>
        <p:txBody>
          <a:bodyPr>
            <a:normAutofit/>
          </a:bodyPr>
          <a:lstStyle/>
          <a:p>
            <a:r>
              <a:rPr lang="en-US" b="1" dirty="0"/>
              <a:t>Susceptible</a:t>
            </a:r>
            <a:r>
              <a:rPr lang="en-US" dirty="0"/>
              <a:t> population: the entire class! (minus one…) </a:t>
            </a:r>
          </a:p>
          <a:p>
            <a:r>
              <a:rPr lang="en-US" b="1" dirty="0"/>
              <a:t>Exposed</a:t>
            </a:r>
            <a:r>
              <a:rPr lang="en-US" dirty="0"/>
              <a:t> population: ignore for this game (we are assuming exposure quickly leads to infection)</a:t>
            </a:r>
          </a:p>
          <a:p>
            <a:r>
              <a:rPr lang="en-US" b="1" dirty="0"/>
              <a:t>Infectious</a:t>
            </a:r>
            <a:r>
              <a:rPr lang="en-US" dirty="0"/>
              <a:t> population : 1 </a:t>
            </a:r>
            <a:r>
              <a:rPr lang="en-US" dirty="0">
                <a:solidFill>
                  <a:srgbClr val="FF0000"/>
                </a:solidFill>
              </a:rPr>
              <a:t>(Patient zero!)</a:t>
            </a:r>
          </a:p>
          <a:p>
            <a:r>
              <a:rPr lang="en-US" b="1" dirty="0"/>
              <a:t>Recovered</a:t>
            </a:r>
            <a:r>
              <a:rPr lang="en-US" dirty="0"/>
              <a:t> population: 0 (beginning of epidemic)</a:t>
            </a:r>
          </a:p>
          <a:p>
            <a:r>
              <a:rPr lang="en-US" b="1" dirty="0"/>
              <a:t>Transmission probability </a:t>
            </a:r>
            <a:r>
              <a:rPr lang="en-US" dirty="0"/>
              <a:t>= 0.5 (“finger matching game”)</a:t>
            </a:r>
          </a:p>
          <a:p>
            <a:r>
              <a:rPr lang="en-US" b="1" dirty="0"/>
              <a:t>Length of infection </a:t>
            </a:r>
            <a:r>
              <a:rPr lang="en-US" dirty="0"/>
              <a:t>= 3 days (recovery rate 𝛄 = 1/3 days)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4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DD46-64FE-069F-D3AC-B4A807302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A7D5F-D6D7-BBBD-871C-D7044BD20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During the </a:t>
            </a:r>
            <a:r>
              <a:rPr lang="en-US" b="1" dirty="0"/>
              <a:t>day</a:t>
            </a:r>
            <a:r>
              <a:rPr lang="en-US" dirty="0"/>
              <a:t>, infections can spread if infected &amp; susceptible individuals choose the same number</a:t>
            </a:r>
          </a:p>
          <a:p>
            <a:pPr lvl="1"/>
            <a:r>
              <a:rPr lang="en-US" dirty="0"/>
              <a:t>Infected individuals challenge susceptible neighbors; can’t challenge the same person twice in a row</a:t>
            </a:r>
          </a:p>
          <a:p>
            <a:pPr lvl="1"/>
            <a:r>
              <a:rPr lang="en-US" dirty="0"/>
              <a:t>“1 2 3 shoot”</a:t>
            </a:r>
          </a:p>
          <a:p>
            <a:pPr lvl="1"/>
            <a:r>
              <a:rPr lang="en-US" dirty="0"/>
              <a:t>When you are infected, wait until the next day (round) to start infecting others</a:t>
            </a:r>
          </a:p>
          <a:p>
            <a:r>
              <a:rPr lang="en-US" dirty="0"/>
              <a:t>During the </a:t>
            </a:r>
            <a:r>
              <a:rPr lang="en-US" b="1" dirty="0"/>
              <a:t>night</a:t>
            </a:r>
            <a:r>
              <a:rPr lang="en-US" dirty="0"/>
              <a:t>, we will keep track of how many people are in each compartment &amp; figure out each person’s status for the upcoming day. </a:t>
            </a:r>
          </a:p>
          <a:p>
            <a:pPr lvl="1"/>
            <a:r>
              <a:rPr lang="en-US" dirty="0"/>
              <a:t>If you were not infected, write “S”:  you are still susceptible</a:t>
            </a:r>
          </a:p>
          <a:p>
            <a:pPr lvl="1"/>
            <a:r>
              <a:rPr lang="en-US" dirty="0"/>
              <a:t>If you were infected during the day, write “I” for the upcoming day (i.e. day 1 of infection)</a:t>
            </a:r>
          </a:p>
          <a:p>
            <a:pPr lvl="1"/>
            <a:r>
              <a:rPr lang="en-US" dirty="0"/>
              <a:t>Once you’ve written “I” three times, you are recovered (“R”)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85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BBD56-CBD4-4AE1-62E2-3C02D2EE1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set up and predicting SIR data: 5 min break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5B011-D8C9-C311-3276-B86877EE4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Add 10 squares to the inside of your name-tag and number them.</a:t>
            </a:r>
          </a:p>
          <a:p>
            <a:pPr lvl="1"/>
            <a:r>
              <a:rPr lang="en-US" dirty="0"/>
              <a:t>Turn it inside-out and place in front of you so others can see your status</a:t>
            </a:r>
          </a:p>
          <a:p>
            <a:pPr lvl="1"/>
            <a:r>
              <a:rPr lang="en-US" dirty="0"/>
              <a:t>Unless you are patient zero, write “S” in the first box under Day 1.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up to the board and draw a guess for what the data will look like for ONE of the compartments: S, I, or R. Label your guess with your name.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Take a little stretch break if you need </a:t>
            </a:r>
            <a:r>
              <a:rPr lang="en-US" dirty="0">
                <a:sym typeface="Wingdings" pitchFamily="2" charset="2"/>
              </a:rPr>
              <a:t> </a:t>
            </a:r>
            <a:endParaRPr lang="en-US" dirty="0"/>
          </a:p>
        </p:txBody>
      </p:sp>
      <p:pic>
        <p:nvPicPr>
          <p:cNvPr id="5" name="Picture 4" descr="A white paper with pink lines on it&#10;&#10;AI-generated content may be incorrect.">
            <a:extLst>
              <a:ext uri="{FF2B5EF4-FFF2-40B4-BE49-F238E27FC236}">
                <a16:creationId xmlns:a16="http://schemas.microsoft.com/office/drawing/2014/main" id="{334333B6-1169-2359-8209-2400466FD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680" y="4035456"/>
            <a:ext cx="5942639" cy="252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84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2977E-EB61-93E8-CFFE-A3C12C254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R0 from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1BE1F-A219-EA55-14C3-E739F9CA9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Transmission probability </a:t>
            </a:r>
            <a:r>
              <a:rPr lang="en-US" dirty="0"/>
              <a:t>= 0.5 (“finger matching game”)</a:t>
            </a:r>
          </a:p>
          <a:p>
            <a:r>
              <a:rPr lang="en-US" b="1" dirty="0"/>
              <a:t>Contact rate </a:t>
            </a:r>
            <a:r>
              <a:rPr lang="en-US" dirty="0"/>
              <a:t>=</a:t>
            </a:r>
            <a:r>
              <a:rPr lang="en-US" b="1" dirty="0"/>
              <a:t> </a:t>
            </a:r>
            <a:r>
              <a:rPr lang="en-US" dirty="0"/>
              <a:t>~3 neighbors per day</a:t>
            </a:r>
          </a:p>
          <a:p>
            <a:r>
              <a:rPr lang="en-US" b="1" dirty="0"/>
              <a:t>Length of infection </a:t>
            </a:r>
            <a:r>
              <a:rPr lang="en-US" dirty="0"/>
              <a:t>= 3 days (recovery rate = 1/3 days)</a:t>
            </a:r>
          </a:p>
          <a:p>
            <a:r>
              <a:rPr lang="en-US" dirty="0"/>
              <a:t>β = 0.5 * 3 = 1.5 contacts per day</a:t>
            </a:r>
          </a:p>
          <a:p>
            <a:r>
              <a:rPr lang="en-US" dirty="0"/>
              <a:t>𝛄 = 1/3 days</a:t>
            </a:r>
          </a:p>
          <a:p>
            <a:r>
              <a:rPr lang="en-US" b="1" dirty="0"/>
              <a:t>R0</a:t>
            </a:r>
            <a:r>
              <a:rPr lang="en-US" dirty="0"/>
              <a:t> = β / 𝛄 = 4.5 people, on average, are infected by each infectious person in total</a:t>
            </a:r>
          </a:p>
        </p:txBody>
      </p:sp>
    </p:spTree>
    <p:extLst>
      <p:ext uri="{BB962C8B-B14F-4D97-AF65-F5344CB8AC3E}">
        <p14:creationId xmlns:p14="http://schemas.microsoft.com/office/powerpoint/2010/main" val="18065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B0681-1241-96D5-CCED-B5D9196CE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Predicting R0 from game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77BB9F-94B9-0689-3E70-A767998480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R0 = “Average number of people one infected person will infect in a completely susceptible population”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Measure growth of infected population from one round to the next (multiplicative growth factor per round, </a:t>
                </a:r>
                <a:r>
                  <a:rPr lang="en-US" dirty="0">
                    <a:solidFill>
                      <a:schemeClr val="accent6"/>
                    </a:solidFill>
                  </a:rPr>
                  <a:t>g</a:t>
                </a:r>
                <a:r>
                  <a:rPr lang="en-US" dirty="0"/>
                  <a:t>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Early epidemic growth looks like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b="0" dirty="0">
                    <a:solidFill>
                      <a:schemeClr val="accent6"/>
                    </a:solidFill>
                  </a:rPr>
                  <a:t> </a:t>
                </a:r>
                <a:r>
                  <a:rPr lang="en-US" b="0" dirty="0"/>
                  <a:t>(discrete growth)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dirty="0"/>
                  <a:t>Over an infectious period of </a:t>
                </a:r>
                <a:r>
                  <a:rPr lang="en-US" dirty="0">
                    <a:solidFill>
                      <a:schemeClr val="accent6"/>
                    </a:solidFill>
                  </a:rPr>
                  <a:t>D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en-US" dirty="0"/>
                  <a:t>Continuous growth (like our mystery virus): </a:t>
                </a:r>
                <a:endParaRPr lang="en-US" i="1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i="1" dirty="0">
                    <a:solidFill>
                      <a:schemeClr val="accent6"/>
                    </a:solidFill>
                  </a:rPr>
                  <a:t> </a:t>
                </a:r>
                <a:r>
                  <a:rPr lang="en-US" dirty="0"/>
                  <a:t>so</a:t>
                </a:r>
                <a:r>
                  <a:rPr lang="en-US" dirty="0">
                    <a:solidFill>
                      <a:schemeClr val="accent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i="1" dirty="0"/>
              </a:p>
              <a:p>
                <a:pPr lvl="1"/>
                <a:r>
                  <a:rPr lang="en-US" dirty="0"/>
                  <a:t>Over an infectious period </a:t>
                </a:r>
                <a:r>
                  <a:rPr lang="en-US" dirty="0">
                    <a:solidFill>
                      <a:schemeClr val="accent6"/>
                    </a:solidFill>
                  </a:rPr>
                  <a:t>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  <m:r>
                      <a:rPr lang="en-US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1+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𝑟𝐷</m:t>
                    </m:r>
                  </m:oMath>
                </a14:m>
                <a:r>
                  <a:rPr lang="en-US" dirty="0">
                    <a:solidFill>
                      <a:schemeClr val="accent6"/>
                    </a:solidFill>
                  </a:rPr>
                  <a:t> (if </a:t>
                </a:r>
                <a:r>
                  <a:rPr lang="en-US" dirty="0" err="1">
                    <a:solidFill>
                      <a:schemeClr val="accent6"/>
                    </a:solidFill>
                  </a:rPr>
                  <a:t>rD</a:t>
                </a:r>
                <a:r>
                  <a:rPr lang="en-US" dirty="0">
                    <a:solidFill>
                      <a:schemeClr val="accent6"/>
                    </a:solidFill>
                  </a:rPr>
                  <a:t> is small)</a:t>
                </a:r>
              </a:p>
              <a:p>
                <a:pPr lvl="1"/>
                <a:r>
                  <a:rPr lang="en-US" dirty="0"/>
                  <a:t>If we know D (infectious period) and find r (by fitting an exponential to our data), we can estimate R0!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777BB9F-94B9-0689-3E70-A767998480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2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296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D46A2-5D9A-72E4-B3E5-98DC544C8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 &amp; </a:t>
            </a:r>
            <a:r>
              <a:rPr lang="en-US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B9731-BAF2-1457-82C1-C562D6B5B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 .</a:t>
            </a:r>
            <a:r>
              <a:rPr lang="en-US" dirty="0" err="1"/>
              <a:t>py</a:t>
            </a:r>
            <a:r>
              <a:rPr lang="en-US" dirty="0"/>
              <a:t> file (that will be copied to your final notebook): </a:t>
            </a:r>
            <a:r>
              <a:rPr lang="en-US" dirty="0">
                <a:solidFill>
                  <a:srgbClr val="FF0000"/>
                </a:solidFill>
              </a:rPr>
              <a:t>Estimate R0 for the mystery virus data </a:t>
            </a:r>
            <a:r>
              <a:rPr lang="en-US" dirty="0"/>
              <a:t>using a fit to the exponential growth in I. </a:t>
            </a:r>
          </a:p>
          <a:p>
            <a:pPr lvl="1"/>
            <a:r>
              <a:rPr lang="en-US" dirty="0"/>
              <a:t>We don’t know the transmission rate or recovery rate for the mystery virus, like we do in the game </a:t>
            </a:r>
            <a:r>
              <a:rPr lang="en-US" dirty="0">
                <a:sym typeface="Wingdings" pitchFamily="2" charset="2"/>
              </a:rPr>
              <a:t> we will estimate these parameters based on the data (working backwards from what we did in the game)</a:t>
            </a:r>
          </a:p>
          <a:p>
            <a:pPr lvl="1"/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Plot the estimated exponential curve over your scatterplot from last class.</a:t>
            </a:r>
          </a:p>
          <a:p>
            <a:r>
              <a:rPr lang="en-US" dirty="0">
                <a:sym typeface="Wingdings" pitchFamily="2" charset="2"/>
              </a:rPr>
              <a:t>In your final notebook: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What viruses have a similar R0? </a:t>
            </a:r>
            <a:r>
              <a:rPr lang="en-US" dirty="0"/>
              <a:t>Use the </a:t>
            </a:r>
            <a:r>
              <a:rPr lang="en-US" dirty="0" err="1"/>
              <a:t>viruses.html</a:t>
            </a:r>
            <a:r>
              <a:rPr lang="en-US" dirty="0"/>
              <a:t> file to find a virus or 2 with a similar R0 and give a 1-2 sentence background of the diseases.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FF0000"/>
                </a:solidFill>
              </a:rPr>
              <a:t>How accurate do you think your R0 estimate is?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B0D57A-BDE1-D44E-0EEF-9626A41CD122}"/>
              </a:ext>
            </a:extLst>
          </p:cNvPr>
          <p:cNvSpPr txBox="1"/>
          <p:nvPr/>
        </p:nvSpPr>
        <p:spPr>
          <a:xfrm>
            <a:off x="2894537" y="6354901"/>
            <a:ext cx="6343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(This will all be part of your </a:t>
            </a:r>
            <a:r>
              <a:rPr lang="en-US" dirty="0" err="1"/>
              <a:t>Github</a:t>
            </a:r>
            <a:r>
              <a:rPr lang="en-US" dirty="0"/>
              <a:t> check in #1 due Friday 2/27)</a:t>
            </a:r>
          </a:p>
        </p:txBody>
      </p:sp>
    </p:spTree>
    <p:extLst>
      <p:ext uri="{BB962C8B-B14F-4D97-AF65-F5344CB8AC3E}">
        <p14:creationId xmlns:p14="http://schemas.microsoft.com/office/powerpoint/2010/main" val="367931169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6953</TotalTime>
  <Words>1713</Words>
  <Application>Microsoft Macintosh PowerPoint</Application>
  <PresentationFormat>Widescreen</PresentationFormat>
  <Paragraphs>188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Cambria Math</vt:lpstr>
      <vt:lpstr>1_Office Theme</vt:lpstr>
      <vt:lpstr>Module 2  Lecture 2 Epidemics &amp;  The SIR model</vt:lpstr>
      <vt:lpstr>New information about our mystery virus</vt:lpstr>
      <vt:lpstr>Using Biology to Understand Outbreaks</vt:lpstr>
      <vt:lpstr>Why do some viruses spread faster than others?</vt:lpstr>
      <vt:lpstr>Infectiousness: β= transmission rate</vt:lpstr>
      <vt:lpstr>Latency: σ = Incubation rate</vt:lpstr>
      <vt:lpstr>Infectious period: 𝛄 = Recovery rate</vt:lpstr>
      <vt:lpstr>R0: Basic reproduction number</vt:lpstr>
      <vt:lpstr>From individual to population</vt:lpstr>
      <vt:lpstr>Compartmental Models</vt:lpstr>
      <vt:lpstr>The SIR model</vt:lpstr>
      <vt:lpstr>Epidemic activity</vt:lpstr>
      <vt:lpstr>Game play</vt:lpstr>
      <vt:lpstr>Game set up and predicting SIR data: 5 min break</vt:lpstr>
      <vt:lpstr>Calculating R0 from parameters</vt:lpstr>
      <vt:lpstr>Predicting R0 from game data</vt:lpstr>
      <vt:lpstr>Looking ahead &amp; 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Cancer</dc:title>
  <dc:creator>Microsoft Office User</dc:creator>
  <cp:lastModifiedBy>Microsoft Office User</cp:lastModifiedBy>
  <cp:revision>480</cp:revision>
  <dcterms:created xsi:type="dcterms:W3CDTF">2025-10-13T17:07:27Z</dcterms:created>
  <dcterms:modified xsi:type="dcterms:W3CDTF">2026-02-24T17:24:42Z</dcterms:modified>
</cp:coreProperties>
</file>