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2"/>
  </p:notesMasterIdLst>
  <p:sldIdLst>
    <p:sldId id="384" r:id="rId2"/>
    <p:sldId id="371" r:id="rId3"/>
    <p:sldId id="409" r:id="rId4"/>
    <p:sldId id="404" r:id="rId5"/>
    <p:sldId id="395" r:id="rId6"/>
    <p:sldId id="411" r:id="rId7"/>
    <p:sldId id="405" r:id="rId8"/>
    <p:sldId id="399" r:id="rId9"/>
    <p:sldId id="400" r:id="rId10"/>
    <p:sldId id="407" r:id="rId11"/>
    <p:sldId id="401" r:id="rId12"/>
    <p:sldId id="256" r:id="rId13"/>
    <p:sldId id="260" r:id="rId14"/>
    <p:sldId id="257" r:id="rId15"/>
    <p:sldId id="258" r:id="rId16"/>
    <p:sldId id="261" r:id="rId17"/>
    <p:sldId id="259" r:id="rId18"/>
    <p:sldId id="262" r:id="rId19"/>
    <p:sldId id="410" r:id="rId20"/>
    <p:sldId id="408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9C9D0"/>
    <a:srgbClr val="9F4A96"/>
    <a:srgbClr val="41758E"/>
    <a:srgbClr val="63A3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338"/>
    <p:restoredTop sz="76452"/>
  </p:normalViewPr>
  <p:slideViewPr>
    <p:cSldViewPr snapToGrid="0">
      <p:cViewPr varScale="1">
        <p:scale>
          <a:sx n="78" d="100"/>
          <a:sy n="78" d="100"/>
        </p:scale>
        <p:origin x="176" y="10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C556D9-F98E-D740-A77E-BBAD6EDF8134}" type="doc">
      <dgm:prSet loTypeId="urn:microsoft.com/office/officeart/2005/8/layout/process1" loCatId="" qsTypeId="urn:microsoft.com/office/officeart/2005/8/quickstyle/simple1" qsCatId="simple" csTypeId="urn:microsoft.com/office/officeart/2005/8/colors/accent1_2" csCatId="accent1" phldr="1"/>
      <dgm:spPr/>
    </dgm:pt>
    <dgm:pt modelId="{1DD8509D-F80A-704C-A3E8-823BA8096B71}">
      <dgm:prSet phldrT="[Text]"/>
      <dgm:spPr>
        <a:solidFill>
          <a:srgbClr val="A9C9D0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Day 0: Exposure</a:t>
          </a:r>
        </a:p>
      </dgm:t>
    </dgm:pt>
    <dgm:pt modelId="{B36578DB-56AE-A445-9982-38145E6504C7}" type="parTrans" cxnId="{AF9DF9DA-B2AF-2643-A5C1-A6309B6075B1}">
      <dgm:prSet/>
      <dgm:spPr/>
      <dgm:t>
        <a:bodyPr/>
        <a:lstStyle/>
        <a:p>
          <a:endParaRPr lang="en-US"/>
        </a:p>
      </dgm:t>
    </dgm:pt>
    <dgm:pt modelId="{DA40DF32-84BD-6246-96B5-475627782B7F}" type="sibTrans" cxnId="{AF9DF9DA-B2AF-2643-A5C1-A6309B6075B1}">
      <dgm:prSet/>
      <dgm:spPr/>
      <dgm:t>
        <a:bodyPr/>
        <a:lstStyle/>
        <a:p>
          <a:endParaRPr lang="en-US"/>
        </a:p>
      </dgm:t>
    </dgm:pt>
    <dgm:pt modelId="{A2521F65-2C2F-234E-ABF5-882D9B0FC163}">
      <dgm:prSet phldrT="[Text]"/>
      <dgm:spPr>
        <a:solidFill>
          <a:srgbClr val="A9C9D0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1-3+ Weeks: Incubation Period</a:t>
          </a:r>
        </a:p>
      </dgm:t>
    </dgm:pt>
    <dgm:pt modelId="{BFA169BF-5140-0643-A271-3A0FE47B8FC7}" type="parTrans" cxnId="{59860861-5F37-224C-986D-DFF556478417}">
      <dgm:prSet/>
      <dgm:spPr/>
      <dgm:t>
        <a:bodyPr/>
        <a:lstStyle/>
        <a:p>
          <a:endParaRPr lang="en-US"/>
        </a:p>
      </dgm:t>
    </dgm:pt>
    <dgm:pt modelId="{BD6BC3D3-8740-5040-A0C7-DABF2FE4BF66}" type="sibTrans" cxnId="{59860861-5F37-224C-986D-DFF556478417}">
      <dgm:prSet/>
      <dgm:spPr/>
      <dgm:t>
        <a:bodyPr/>
        <a:lstStyle/>
        <a:p>
          <a:endParaRPr lang="en-US"/>
        </a:p>
      </dgm:t>
    </dgm:pt>
    <dgm:pt modelId="{7FE03ECD-D12B-FE4C-8FF7-76423A73D217}">
      <dgm:prSet phldrT="[Text]"/>
      <dgm:spPr>
        <a:solidFill>
          <a:srgbClr val="A9C9D0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~1-2 weeks: Infectious Period</a:t>
          </a:r>
        </a:p>
      </dgm:t>
    </dgm:pt>
    <dgm:pt modelId="{0E2F9DA1-A4B4-0346-8417-2384CD99B76C}" type="parTrans" cxnId="{BF216104-1C11-A14D-AD5E-ED61123FDAC7}">
      <dgm:prSet/>
      <dgm:spPr/>
      <dgm:t>
        <a:bodyPr/>
        <a:lstStyle/>
        <a:p>
          <a:endParaRPr lang="en-US"/>
        </a:p>
      </dgm:t>
    </dgm:pt>
    <dgm:pt modelId="{59E2EBFE-35FD-AB4C-A858-5EAC50D3E84E}" type="sibTrans" cxnId="{BF216104-1C11-A14D-AD5E-ED61123FDAC7}">
      <dgm:prSet/>
      <dgm:spPr/>
      <dgm:t>
        <a:bodyPr/>
        <a:lstStyle/>
        <a:p>
          <a:endParaRPr lang="en-US"/>
        </a:p>
      </dgm:t>
    </dgm:pt>
    <dgm:pt modelId="{428AF9C0-CAE7-F548-B043-DF81F0D2A9F2}">
      <dgm:prSet phldrT="[Text]"/>
      <dgm:spPr>
        <a:solidFill>
          <a:srgbClr val="A9C9D0"/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Recovery Period</a:t>
          </a:r>
        </a:p>
      </dgm:t>
    </dgm:pt>
    <dgm:pt modelId="{58796F06-3B83-CC45-B2AA-0F44DC30000B}" type="parTrans" cxnId="{FCE5F4D1-0BB7-884D-9809-050CF3BBF818}">
      <dgm:prSet/>
      <dgm:spPr/>
      <dgm:t>
        <a:bodyPr/>
        <a:lstStyle/>
        <a:p>
          <a:endParaRPr lang="en-US"/>
        </a:p>
      </dgm:t>
    </dgm:pt>
    <dgm:pt modelId="{C018014B-C70C-9447-B260-4274889DC32C}" type="sibTrans" cxnId="{FCE5F4D1-0BB7-884D-9809-050CF3BBF818}">
      <dgm:prSet/>
      <dgm:spPr/>
      <dgm:t>
        <a:bodyPr/>
        <a:lstStyle/>
        <a:p>
          <a:endParaRPr lang="en-US"/>
        </a:p>
      </dgm:t>
    </dgm:pt>
    <dgm:pt modelId="{EA4F8A75-2119-754E-B1E7-5F184D22B01D}" type="pres">
      <dgm:prSet presAssocID="{0AC556D9-F98E-D740-A77E-BBAD6EDF8134}" presName="Name0" presStyleCnt="0">
        <dgm:presLayoutVars>
          <dgm:dir/>
          <dgm:resizeHandles val="exact"/>
        </dgm:presLayoutVars>
      </dgm:prSet>
      <dgm:spPr/>
    </dgm:pt>
    <dgm:pt modelId="{49DF8D4D-B0EB-3049-A150-E177996EA3F2}" type="pres">
      <dgm:prSet presAssocID="{1DD8509D-F80A-704C-A3E8-823BA8096B71}" presName="node" presStyleLbl="node1" presStyleIdx="0" presStyleCnt="4">
        <dgm:presLayoutVars>
          <dgm:bulletEnabled val="1"/>
        </dgm:presLayoutVars>
      </dgm:prSet>
      <dgm:spPr/>
    </dgm:pt>
    <dgm:pt modelId="{308403C1-8A4F-B245-A17B-32872E7A5417}" type="pres">
      <dgm:prSet presAssocID="{DA40DF32-84BD-6246-96B5-475627782B7F}" presName="sibTrans" presStyleLbl="sibTrans2D1" presStyleIdx="0" presStyleCnt="3"/>
      <dgm:spPr/>
    </dgm:pt>
    <dgm:pt modelId="{5EA83B66-768B-6648-8D3E-F9D4214E96DC}" type="pres">
      <dgm:prSet presAssocID="{DA40DF32-84BD-6246-96B5-475627782B7F}" presName="connectorText" presStyleLbl="sibTrans2D1" presStyleIdx="0" presStyleCnt="3"/>
      <dgm:spPr/>
    </dgm:pt>
    <dgm:pt modelId="{7644F06D-5D86-CF4B-A79D-25520BF5D73F}" type="pres">
      <dgm:prSet presAssocID="{A2521F65-2C2F-234E-ABF5-882D9B0FC163}" presName="node" presStyleLbl="node1" presStyleIdx="1" presStyleCnt="4">
        <dgm:presLayoutVars>
          <dgm:bulletEnabled val="1"/>
        </dgm:presLayoutVars>
      </dgm:prSet>
      <dgm:spPr/>
    </dgm:pt>
    <dgm:pt modelId="{A90DA739-96A4-F94B-B6A7-E9D24356773F}" type="pres">
      <dgm:prSet presAssocID="{BD6BC3D3-8740-5040-A0C7-DABF2FE4BF66}" presName="sibTrans" presStyleLbl="sibTrans2D1" presStyleIdx="1" presStyleCnt="3"/>
      <dgm:spPr/>
    </dgm:pt>
    <dgm:pt modelId="{FCE7242E-D697-7142-8DEE-E1B6F858AC2B}" type="pres">
      <dgm:prSet presAssocID="{BD6BC3D3-8740-5040-A0C7-DABF2FE4BF66}" presName="connectorText" presStyleLbl="sibTrans2D1" presStyleIdx="1" presStyleCnt="3"/>
      <dgm:spPr/>
    </dgm:pt>
    <dgm:pt modelId="{048A8262-C458-CA44-BECD-11245E3970CB}" type="pres">
      <dgm:prSet presAssocID="{7FE03ECD-D12B-FE4C-8FF7-76423A73D217}" presName="node" presStyleLbl="node1" presStyleIdx="2" presStyleCnt="4">
        <dgm:presLayoutVars>
          <dgm:bulletEnabled val="1"/>
        </dgm:presLayoutVars>
      </dgm:prSet>
      <dgm:spPr/>
    </dgm:pt>
    <dgm:pt modelId="{2B040FD8-B424-4C4C-932A-90018D2AF30D}" type="pres">
      <dgm:prSet presAssocID="{59E2EBFE-35FD-AB4C-A858-5EAC50D3E84E}" presName="sibTrans" presStyleLbl="sibTrans2D1" presStyleIdx="2" presStyleCnt="3"/>
      <dgm:spPr/>
    </dgm:pt>
    <dgm:pt modelId="{4F8EB515-0E60-4041-9B4B-418DFEC2187D}" type="pres">
      <dgm:prSet presAssocID="{59E2EBFE-35FD-AB4C-A858-5EAC50D3E84E}" presName="connectorText" presStyleLbl="sibTrans2D1" presStyleIdx="2" presStyleCnt="3"/>
      <dgm:spPr/>
    </dgm:pt>
    <dgm:pt modelId="{85D076B0-F667-2B46-9E73-13F240934116}" type="pres">
      <dgm:prSet presAssocID="{428AF9C0-CAE7-F548-B043-DF81F0D2A9F2}" presName="node" presStyleLbl="node1" presStyleIdx="3" presStyleCnt="4">
        <dgm:presLayoutVars>
          <dgm:bulletEnabled val="1"/>
        </dgm:presLayoutVars>
      </dgm:prSet>
      <dgm:spPr/>
    </dgm:pt>
  </dgm:ptLst>
  <dgm:cxnLst>
    <dgm:cxn modelId="{BF216104-1C11-A14D-AD5E-ED61123FDAC7}" srcId="{0AC556D9-F98E-D740-A77E-BBAD6EDF8134}" destId="{7FE03ECD-D12B-FE4C-8FF7-76423A73D217}" srcOrd="2" destOrd="0" parTransId="{0E2F9DA1-A4B4-0346-8417-2384CD99B76C}" sibTransId="{59E2EBFE-35FD-AB4C-A858-5EAC50D3E84E}"/>
    <dgm:cxn modelId="{52634A06-7F69-5445-8E27-E16887216790}" type="presOf" srcId="{59E2EBFE-35FD-AB4C-A858-5EAC50D3E84E}" destId="{4F8EB515-0E60-4041-9B4B-418DFEC2187D}" srcOrd="1" destOrd="0" presId="urn:microsoft.com/office/officeart/2005/8/layout/process1"/>
    <dgm:cxn modelId="{EEB61628-E69D-9F45-A246-500C1F3247FA}" type="presOf" srcId="{DA40DF32-84BD-6246-96B5-475627782B7F}" destId="{308403C1-8A4F-B245-A17B-32872E7A5417}" srcOrd="0" destOrd="0" presId="urn:microsoft.com/office/officeart/2005/8/layout/process1"/>
    <dgm:cxn modelId="{BEB9042C-DB14-C840-9D14-AA4A4D767480}" type="presOf" srcId="{59E2EBFE-35FD-AB4C-A858-5EAC50D3E84E}" destId="{2B040FD8-B424-4C4C-932A-90018D2AF30D}" srcOrd="0" destOrd="0" presId="urn:microsoft.com/office/officeart/2005/8/layout/process1"/>
    <dgm:cxn modelId="{79891830-C810-1943-A188-62C4DA946A67}" type="presOf" srcId="{0AC556D9-F98E-D740-A77E-BBAD6EDF8134}" destId="{EA4F8A75-2119-754E-B1E7-5F184D22B01D}" srcOrd="0" destOrd="0" presId="urn:microsoft.com/office/officeart/2005/8/layout/process1"/>
    <dgm:cxn modelId="{7B033C40-B60C-A94F-AC90-CCF840D0621A}" type="presOf" srcId="{7FE03ECD-D12B-FE4C-8FF7-76423A73D217}" destId="{048A8262-C458-CA44-BECD-11245E3970CB}" srcOrd="0" destOrd="0" presId="urn:microsoft.com/office/officeart/2005/8/layout/process1"/>
    <dgm:cxn modelId="{59860861-5F37-224C-986D-DFF556478417}" srcId="{0AC556D9-F98E-D740-A77E-BBAD6EDF8134}" destId="{A2521F65-2C2F-234E-ABF5-882D9B0FC163}" srcOrd="1" destOrd="0" parTransId="{BFA169BF-5140-0643-A271-3A0FE47B8FC7}" sibTransId="{BD6BC3D3-8740-5040-A0C7-DABF2FE4BF66}"/>
    <dgm:cxn modelId="{F80C7965-F979-5E4D-87B0-5E85B8AECC68}" type="presOf" srcId="{BD6BC3D3-8740-5040-A0C7-DABF2FE4BF66}" destId="{FCE7242E-D697-7142-8DEE-E1B6F858AC2B}" srcOrd="1" destOrd="0" presId="urn:microsoft.com/office/officeart/2005/8/layout/process1"/>
    <dgm:cxn modelId="{2875547B-5C61-8646-8006-0A35924C0DB6}" type="presOf" srcId="{BD6BC3D3-8740-5040-A0C7-DABF2FE4BF66}" destId="{A90DA739-96A4-F94B-B6A7-E9D24356773F}" srcOrd="0" destOrd="0" presId="urn:microsoft.com/office/officeart/2005/8/layout/process1"/>
    <dgm:cxn modelId="{2E91B97B-364A-0647-BDF7-E0980DF64181}" type="presOf" srcId="{DA40DF32-84BD-6246-96B5-475627782B7F}" destId="{5EA83B66-768B-6648-8D3E-F9D4214E96DC}" srcOrd="1" destOrd="0" presId="urn:microsoft.com/office/officeart/2005/8/layout/process1"/>
    <dgm:cxn modelId="{D4021B9A-6784-BA4F-84B0-F7EE1764078E}" type="presOf" srcId="{428AF9C0-CAE7-F548-B043-DF81F0D2A9F2}" destId="{85D076B0-F667-2B46-9E73-13F240934116}" srcOrd="0" destOrd="0" presId="urn:microsoft.com/office/officeart/2005/8/layout/process1"/>
    <dgm:cxn modelId="{161D9E9B-667C-D24C-B28E-BB31281DBD61}" type="presOf" srcId="{A2521F65-2C2F-234E-ABF5-882D9B0FC163}" destId="{7644F06D-5D86-CF4B-A79D-25520BF5D73F}" srcOrd="0" destOrd="0" presId="urn:microsoft.com/office/officeart/2005/8/layout/process1"/>
    <dgm:cxn modelId="{990350C2-D96C-E54E-9DBE-652A9E014D80}" type="presOf" srcId="{1DD8509D-F80A-704C-A3E8-823BA8096B71}" destId="{49DF8D4D-B0EB-3049-A150-E177996EA3F2}" srcOrd="0" destOrd="0" presId="urn:microsoft.com/office/officeart/2005/8/layout/process1"/>
    <dgm:cxn modelId="{FCE5F4D1-0BB7-884D-9809-050CF3BBF818}" srcId="{0AC556D9-F98E-D740-A77E-BBAD6EDF8134}" destId="{428AF9C0-CAE7-F548-B043-DF81F0D2A9F2}" srcOrd="3" destOrd="0" parTransId="{58796F06-3B83-CC45-B2AA-0F44DC30000B}" sibTransId="{C018014B-C70C-9447-B260-4274889DC32C}"/>
    <dgm:cxn modelId="{AF9DF9DA-B2AF-2643-A5C1-A6309B6075B1}" srcId="{0AC556D9-F98E-D740-A77E-BBAD6EDF8134}" destId="{1DD8509D-F80A-704C-A3E8-823BA8096B71}" srcOrd="0" destOrd="0" parTransId="{B36578DB-56AE-A445-9982-38145E6504C7}" sibTransId="{DA40DF32-84BD-6246-96B5-475627782B7F}"/>
    <dgm:cxn modelId="{F042E4AB-448D-0343-83FD-495E87154722}" type="presParOf" srcId="{EA4F8A75-2119-754E-B1E7-5F184D22B01D}" destId="{49DF8D4D-B0EB-3049-A150-E177996EA3F2}" srcOrd="0" destOrd="0" presId="urn:microsoft.com/office/officeart/2005/8/layout/process1"/>
    <dgm:cxn modelId="{9F7DCD29-E357-AE4C-B251-BB45646566E9}" type="presParOf" srcId="{EA4F8A75-2119-754E-B1E7-5F184D22B01D}" destId="{308403C1-8A4F-B245-A17B-32872E7A5417}" srcOrd="1" destOrd="0" presId="urn:microsoft.com/office/officeart/2005/8/layout/process1"/>
    <dgm:cxn modelId="{54725E98-4F3C-6648-B4F9-29C7D6BD9CA6}" type="presParOf" srcId="{308403C1-8A4F-B245-A17B-32872E7A5417}" destId="{5EA83B66-768B-6648-8D3E-F9D4214E96DC}" srcOrd="0" destOrd="0" presId="urn:microsoft.com/office/officeart/2005/8/layout/process1"/>
    <dgm:cxn modelId="{6A0CE399-FC0E-C64C-A328-953B9E67610A}" type="presParOf" srcId="{EA4F8A75-2119-754E-B1E7-5F184D22B01D}" destId="{7644F06D-5D86-CF4B-A79D-25520BF5D73F}" srcOrd="2" destOrd="0" presId="urn:microsoft.com/office/officeart/2005/8/layout/process1"/>
    <dgm:cxn modelId="{5058307B-3210-EC4A-88E8-5D0439169EB0}" type="presParOf" srcId="{EA4F8A75-2119-754E-B1E7-5F184D22B01D}" destId="{A90DA739-96A4-F94B-B6A7-E9D24356773F}" srcOrd="3" destOrd="0" presId="urn:microsoft.com/office/officeart/2005/8/layout/process1"/>
    <dgm:cxn modelId="{D143C7B8-348D-9C4A-AE0B-5570E65EBCE1}" type="presParOf" srcId="{A90DA739-96A4-F94B-B6A7-E9D24356773F}" destId="{FCE7242E-D697-7142-8DEE-E1B6F858AC2B}" srcOrd="0" destOrd="0" presId="urn:microsoft.com/office/officeart/2005/8/layout/process1"/>
    <dgm:cxn modelId="{3C009FB7-086E-6342-9DDE-CF5DE5AA0B46}" type="presParOf" srcId="{EA4F8A75-2119-754E-B1E7-5F184D22B01D}" destId="{048A8262-C458-CA44-BECD-11245E3970CB}" srcOrd="4" destOrd="0" presId="urn:microsoft.com/office/officeart/2005/8/layout/process1"/>
    <dgm:cxn modelId="{82BDF083-ED05-4E40-BDEC-7FFBA383E553}" type="presParOf" srcId="{EA4F8A75-2119-754E-B1E7-5F184D22B01D}" destId="{2B040FD8-B424-4C4C-932A-90018D2AF30D}" srcOrd="5" destOrd="0" presId="urn:microsoft.com/office/officeart/2005/8/layout/process1"/>
    <dgm:cxn modelId="{CB5A0BFB-5025-144D-9245-F9D823127093}" type="presParOf" srcId="{2B040FD8-B424-4C4C-932A-90018D2AF30D}" destId="{4F8EB515-0E60-4041-9B4B-418DFEC2187D}" srcOrd="0" destOrd="0" presId="urn:microsoft.com/office/officeart/2005/8/layout/process1"/>
    <dgm:cxn modelId="{46F3F5FD-D0DC-564E-9974-8900A49EB481}" type="presParOf" srcId="{EA4F8A75-2119-754E-B1E7-5F184D22B01D}" destId="{85D076B0-F667-2B46-9E73-13F240934116}" srcOrd="6" destOrd="0" presId="urn:microsoft.com/office/officeart/2005/8/layout/process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DF8D4D-B0EB-3049-A150-E177996EA3F2}">
      <dsp:nvSpPr>
        <dsp:cNvPr id="0" name=""/>
        <dsp:cNvSpPr/>
      </dsp:nvSpPr>
      <dsp:spPr>
        <a:xfrm>
          <a:off x="3897" y="304069"/>
          <a:ext cx="1704147" cy="1022488"/>
        </a:xfrm>
        <a:prstGeom prst="roundRect">
          <a:avLst>
            <a:gd name="adj" fmla="val 10000"/>
          </a:avLst>
        </a:prstGeom>
        <a:solidFill>
          <a:srgbClr val="A9C9D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solidFill>
                <a:schemeClr val="tx1"/>
              </a:solidFill>
            </a:rPr>
            <a:t>Day 0: Exposure</a:t>
          </a:r>
        </a:p>
      </dsp:txBody>
      <dsp:txXfrm>
        <a:off x="33845" y="334017"/>
        <a:ext cx="1644251" cy="962592"/>
      </dsp:txXfrm>
    </dsp:sp>
    <dsp:sp modelId="{308403C1-8A4F-B245-A17B-32872E7A5417}">
      <dsp:nvSpPr>
        <dsp:cNvPr id="0" name=""/>
        <dsp:cNvSpPr/>
      </dsp:nvSpPr>
      <dsp:spPr>
        <a:xfrm>
          <a:off x="1878460" y="603999"/>
          <a:ext cx="361279" cy="42262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/>
        </a:p>
      </dsp:txBody>
      <dsp:txXfrm>
        <a:off x="1878460" y="688525"/>
        <a:ext cx="252895" cy="253576"/>
      </dsp:txXfrm>
    </dsp:sp>
    <dsp:sp modelId="{7644F06D-5D86-CF4B-A79D-25520BF5D73F}">
      <dsp:nvSpPr>
        <dsp:cNvPr id="0" name=""/>
        <dsp:cNvSpPr/>
      </dsp:nvSpPr>
      <dsp:spPr>
        <a:xfrm>
          <a:off x="2389704" y="304069"/>
          <a:ext cx="1704147" cy="1022488"/>
        </a:xfrm>
        <a:prstGeom prst="roundRect">
          <a:avLst>
            <a:gd name="adj" fmla="val 10000"/>
          </a:avLst>
        </a:prstGeom>
        <a:solidFill>
          <a:srgbClr val="A9C9D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solidFill>
                <a:schemeClr val="tx1"/>
              </a:solidFill>
            </a:rPr>
            <a:t>1-3+ Weeks: Incubation Period</a:t>
          </a:r>
        </a:p>
      </dsp:txBody>
      <dsp:txXfrm>
        <a:off x="2419652" y="334017"/>
        <a:ext cx="1644251" cy="962592"/>
      </dsp:txXfrm>
    </dsp:sp>
    <dsp:sp modelId="{A90DA739-96A4-F94B-B6A7-E9D24356773F}">
      <dsp:nvSpPr>
        <dsp:cNvPr id="0" name=""/>
        <dsp:cNvSpPr/>
      </dsp:nvSpPr>
      <dsp:spPr>
        <a:xfrm>
          <a:off x="4264266" y="603999"/>
          <a:ext cx="361279" cy="42262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/>
        </a:p>
      </dsp:txBody>
      <dsp:txXfrm>
        <a:off x="4264266" y="688525"/>
        <a:ext cx="252895" cy="253576"/>
      </dsp:txXfrm>
    </dsp:sp>
    <dsp:sp modelId="{048A8262-C458-CA44-BECD-11245E3970CB}">
      <dsp:nvSpPr>
        <dsp:cNvPr id="0" name=""/>
        <dsp:cNvSpPr/>
      </dsp:nvSpPr>
      <dsp:spPr>
        <a:xfrm>
          <a:off x="4775511" y="304069"/>
          <a:ext cx="1704147" cy="1022488"/>
        </a:xfrm>
        <a:prstGeom prst="roundRect">
          <a:avLst>
            <a:gd name="adj" fmla="val 10000"/>
          </a:avLst>
        </a:prstGeom>
        <a:solidFill>
          <a:srgbClr val="A9C9D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solidFill>
                <a:schemeClr val="tx1"/>
              </a:solidFill>
            </a:rPr>
            <a:t>~1-2 weeks: Infectious Period</a:t>
          </a:r>
        </a:p>
      </dsp:txBody>
      <dsp:txXfrm>
        <a:off x="4805459" y="334017"/>
        <a:ext cx="1644251" cy="962592"/>
      </dsp:txXfrm>
    </dsp:sp>
    <dsp:sp modelId="{2B040FD8-B424-4C4C-932A-90018D2AF30D}">
      <dsp:nvSpPr>
        <dsp:cNvPr id="0" name=""/>
        <dsp:cNvSpPr/>
      </dsp:nvSpPr>
      <dsp:spPr>
        <a:xfrm>
          <a:off x="6650073" y="603999"/>
          <a:ext cx="361279" cy="42262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/>
        </a:p>
      </dsp:txBody>
      <dsp:txXfrm>
        <a:off x="6650073" y="688525"/>
        <a:ext cx="252895" cy="253576"/>
      </dsp:txXfrm>
    </dsp:sp>
    <dsp:sp modelId="{85D076B0-F667-2B46-9E73-13F240934116}">
      <dsp:nvSpPr>
        <dsp:cNvPr id="0" name=""/>
        <dsp:cNvSpPr/>
      </dsp:nvSpPr>
      <dsp:spPr>
        <a:xfrm>
          <a:off x="7161317" y="304069"/>
          <a:ext cx="1704147" cy="1022488"/>
        </a:xfrm>
        <a:prstGeom prst="roundRect">
          <a:avLst>
            <a:gd name="adj" fmla="val 10000"/>
          </a:avLst>
        </a:prstGeom>
        <a:solidFill>
          <a:srgbClr val="A9C9D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solidFill>
                <a:schemeClr val="tx1"/>
              </a:solidFill>
            </a:rPr>
            <a:t>Recovery Period</a:t>
          </a:r>
        </a:p>
      </dsp:txBody>
      <dsp:txXfrm>
        <a:off x="7191265" y="334017"/>
        <a:ext cx="1644251" cy="9625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01C103-1834-A643-AA44-57D5BC6D3D43}" type="datetimeFigureOut">
              <a:rPr lang="en-US" smtClean="0"/>
              <a:t>2/18/26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DFA75E-F909-B648-8039-B89F82847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923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DFA75E-F909-B648-8039-B89F8284796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5184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Analogy:</a:t>
            </a:r>
            <a:r>
              <a:rPr lang="en-US" dirty="0"/>
              <a:t> "A virus is like a USB drive with malicious code. It needs to plug into a computer (your cell) to do anything. Once inside, it forces the computer to make copies of itself."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DFA75E-F909-B648-8039-B89F8284796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9071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Central dogma of biology</a:t>
            </a:r>
          </a:p>
          <a:p>
            <a:pPr fontAlgn="base"/>
            <a:endParaRPr lang="en-US" sz="1200" b="1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endParaRPr lang="en-US" sz="1200" b="1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Attachment.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The virus recognizes and binds to a host cell via a receptor molecule on the cell surface. </a:t>
            </a:r>
          </a:p>
          <a:p>
            <a:pPr fontAlgn="base"/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Entry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The virus or its genetic material enters the cell. </a:t>
            </a:r>
          </a:p>
          <a:p>
            <a:pPr fontAlgn="base"/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Genome replication and gene expression.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The viral genome is copied and its genes are expressed to make viral proteins. </a:t>
            </a:r>
          </a:p>
          <a:p>
            <a:pPr fontAlgn="base"/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Assembly.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New viral particles are assembled from the genome copies and viral proteins. </a:t>
            </a:r>
          </a:p>
          <a:p>
            <a:pPr fontAlgn="base"/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Release.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Completed viral particles exit the cell and can infect other cells. 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DFA75E-F909-B648-8039-B89F8284796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4908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Macrophages can eat threats outside of blood vessels and recruit others with cytokine signals</a:t>
            </a:r>
          </a:p>
          <a:p>
            <a:r>
              <a:rPr lang="en-US" dirty="0"/>
              <a:t>NK cells destroy infected host cells to stop infection spread</a:t>
            </a:r>
          </a:p>
          <a:p>
            <a:r>
              <a:rPr lang="en-US" dirty="0"/>
              <a:t>Dendritic cell: antigen-presenting cell: messengers for immune system; bridge between innate and adaptive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DFA75E-F909-B648-8039-B89F8284796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1452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9AE97D-E93B-984E-A38C-9F8AAA0C302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1482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When healthy cells "occupy each other's time" by playing RPS, they're essentially:</a:t>
            </a:r>
          </a:p>
          <a:p>
            <a:pPr>
              <a:buFont typeface="+mj-lt"/>
              <a:buAutoNum type="arabicPeriod"/>
            </a:pPr>
            <a:r>
              <a:rPr lang="en-US" b="1" dirty="0"/>
              <a:t>Tight Junctions</a:t>
            </a:r>
            <a:r>
              <a:rPr lang="en-US" dirty="0"/>
              <a:t> - Physically staying together, making it harder for viruses to access them</a:t>
            </a:r>
          </a:p>
          <a:p>
            <a:pPr>
              <a:buFont typeface="+mj-lt"/>
              <a:buAutoNum type="arabicPeriod"/>
            </a:pPr>
            <a:r>
              <a:rPr lang="en-US" b="1" dirty="0"/>
              <a:t>Herd Immunity at the Cellular Level</a:t>
            </a:r>
            <a:r>
              <a:rPr lang="en-US" dirty="0"/>
              <a:t> - Reducing available susceptible targets</a:t>
            </a:r>
          </a:p>
          <a:p>
            <a:pPr>
              <a:buFont typeface="+mj-lt"/>
              <a:buAutoNum type="arabicPeriod"/>
            </a:pPr>
            <a:r>
              <a:rPr lang="en-US" b="1" dirty="0"/>
              <a:t>Tissue Structure</a:t>
            </a:r>
            <a:r>
              <a:rPr lang="en-US" dirty="0"/>
              <a:t> - Cells packed together tightly are harder to infect than isolated cells</a:t>
            </a:r>
          </a:p>
          <a:p>
            <a:r>
              <a:rPr lang="en-US" b="1" dirty="0"/>
              <a:t>This Is Actually Smart Biology!</a:t>
            </a:r>
          </a:p>
          <a:p>
            <a:r>
              <a:rPr lang="en-US" dirty="0"/>
              <a:t>In real tissues: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Cells with </a:t>
            </a:r>
            <a:r>
              <a:rPr lang="en-US" b="1" dirty="0"/>
              <a:t>tight junctions</a:t>
            </a:r>
            <a:r>
              <a:rPr lang="en-US" dirty="0"/>
              <a:t> (like epithelial cells lining your gut or lungs) are harder for pathogens to penetrate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Clustered cells</a:t>
            </a:r>
            <a:r>
              <a:rPr lang="en-US" dirty="0"/>
              <a:t> in dense tissue are less accessible than scattered cells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Cells can send </a:t>
            </a:r>
            <a:r>
              <a:rPr lang="en-US" b="1" dirty="0"/>
              <a:t>paracrine signals</a:t>
            </a:r>
            <a:r>
              <a:rPr lang="en-US" dirty="0"/>
              <a:t> to neighbors, creating local zones of resistance</a:t>
            </a:r>
          </a:p>
          <a:p>
            <a:endParaRPr lang="en-US" dirty="0"/>
          </a:p>
          <a:p>
            <a:r>
              <a:rPr lang="en-US" dirty="0"/>
              <a:t>This is such a cool question! Here are some emergent strategies students might discover that actually mirror real biology:</a:t>
            </a:r>
          </a:p>
          <a:p>
            <a:r>
              <a:rPr lang="en-US" b="1" dirty="0"/>
              <a:t>1. "Infected Cells Hiding in Plain Sight"</a:t>
            </a:r>
          </a:p>
          <a:p>
            <a:r>
              <a:rPr lang="en-US" b="1" dirty="0"/>
              <a:t>Student Strategy: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Infected cells realize if they AVOID challenging anyone and just walk around quietly, they're harder to detect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They only attack when they find an isolated healthy cell</a:t>
            </a:r>
          </a:p>
          <a:p>
            <a:r>
              <a:rPr lang="en-US" b="1" dirty="0"/>
              <a:t>Real Biology: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Latent viral infections!</a:t>
            </a:r>
            <a:r>
              <a:rPr lang="en-US" dirty="0"/>
              <a:t> Some viruses (herpes, chickenpox/shingles, HIV) hide inside cells with minimal activity, avoiding immune detection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They only reactivate and spread when conditions are favorable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This is why shingles can emerge decades after chickenpox</a:t>
            </a:r>
          </a:p>
          <a:p>
            <a:r>
              <a:rPr lang="en-US" b="1" dirty="0"/>
              <a:t>Teaching moment:</a:t>
            </a:r>
            <a:r>
              <a:rPr lang="en-US" dirty="0"/>
              <a:t> "You discovered viral latency! Some viruses hide dormant in cells for years."</a:t>
            </a:r>
          </a:p>
          <a:p>
            <a:r>
              <a:rPr lang="en-US" b="1" dirty="0"/>
              <a:t>2. "Macrophage Exhaustion"</a:t>
            </a:r>
          </a:p>
          <a:p>
            <a:r>
              <a:rPr lang="en-US" b="1" dirty="0"/>
              <a:t>Student Strategy: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Infected cells gang up and repeatedly challenge the same macrophage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Even if they lose, they keep the macrophage constantly busy (in cooldown)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Other infected cells spread freely while macrophages are tied up</a:t>
            </a:r>
          </a:p>
          <a:p>
            <a:r>
              <a:rPr lang="en-US" b="1" dirty="0"/>
              <a:t>Real Biology: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Immune exhaustion</a:t>
            </a:r>
            <a:r>
              <a:rPr lang="en-US" dirty="0"/>
              <a:t> - when immune cells are overwhelmed by persistent infection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Macrophages get "exhausted" and less effective with continuous stimulation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Happens in chronic infections (TB, HIV) and cancer</a:t>
            </a:r>
          </a:p>
          <a:p>
            <a:r>
              <a:rPr lang="en-US" b="1" dirty="0"/>
              <a:t>Teaching moment:</a:t>
            </a:r>
            <a:r>
              <a:rPr lang="en-US" dirty="0"/>
              <a:t> "You overwhelmed the innate immune system! This is why chronic infections are so hard to clear."</a:t>
            </a:r>
          </a:p>
          <a:p>
            <a:r>
              <a:rPr lang="en-US" b="1" dirty="0"/>
              <a:t>3. "Killer T Cell Hunting Patterns"</a:t>
            </a:r>
          </a:p>
          <a:p>
            <a:r>
              <a:rPr lang="en-US" b="1" dirty="0"/>
              <a:t>Student Strategy: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Killer T Cells learn to patrol in systematic patterns rather than randomly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They focus on areas where labeled infected cells cluster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They become more efficient hunters</a:t>
            </a:r>
          </a:p>
          <a:p>
            <a:r>
              <a:rPr lang="en-US" b="1" dirty="0"/>
              <a:t>Real Biology: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Immunological memory and cell trafficking</a:t>
            </a:r>
            <a:r>
              <a:rPr lang="en-US" dirty="0"/>
              <a:t> - T cells learn to patrol specific tissues where they've encountered antigens before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Tissue-resident memory T cells stay in previously infected areas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Chemotaxis - immune cells follow chemical signals to infection sites</a:t>
            </a:r>
          </a:p>
          <a:p>
            <a:r>
              <a:rPr lang="en-US" b="1" dirty="0"/>
              <a:t>Teaching moment:</a:t>
            </a:r>
            <a:r>
              <a:rPr lang="en-US" dirty="0"/>
              <a:t> "You're doing what memory T cells do - they remember WHERE infections happen and patrol those areas!"</a:t>
            </a:r>
          </a:p>
          <a:p>
            <a:r>
              <a:rPr lang="en-US" b="1" dirty="0"/>
              <a:t>4. "Infected Cell Kamikaze Strategy"</a:t>
            </a:r>
          </a:p>
          <a:p>
            <a:r>
              <a:rPr lang="en-US" b="1" dirty="0"/>
              <a:t>Student Strategy: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Infected cells realize they'll probably get eliminated in Round 2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So they sprint around challenging as many healthy cells as possible before being caught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"If I'm going down, I'm taking others with me!"</a:t>
            </a:r>
          </a:p>
          <a:p>
            <a:r>
              <a:rPr lang="en-US" b="1" dirty="0"/>
              <a:t>Real Biology: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High viral replication before immune clearance</a:t>
            </a:r>
            <a:r>
              <a:rPr lang="en-US" dirty="0"/>
              <a:t> - viruses maximize reproduction before the host cell dies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Cytopathic effect</a:t>
            </a:r>
            <a:r>
              <a:rPr lang="en-US" dirty="0"/>
              <a:t> - some viruses cause cells to burst, spreading maximum virions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This is why early infection (before adaptive immunity kicks in) is when viral load peaks</a:t>
            </a:r>
          </a:p>
          <a:p>
            <a:r>
              <a:rPr lang="en-US" b="1" dirty="0"/>
              <a:t>Teaching moment:</a:t>
            </a:r>
            <a:r>
              <a:rPr lang="en-US" dirty="0"/>
              <a:t> "This is exactly what viruses do! They replicate like crazy in the first few days before your adaptive immune system stops them."</a:t>
            </a:r>
          </a:p>
          <a:p>
            <a:r>
              <a:rPr lang="en-US" b="1" dirty="0"/>
              <a:t>5. "Helper T Cell Resource Management"</a:t>
            </a:r>
          </a:p>
          <a:p>
            <a:r>
              <a:rPr lang="en-US" b="1" dirty="0"/>
              <a:t>Student Strategy: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Helper T Cells realize they shouldn't activate ALL the B Cells and Killer T Cells at once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They space out activations strategically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Maybe save some for later if infection resurges</a:t>
            </a:r>
          </a:p>
          <a:p>
            <a:r>
              <a:rPr lang="en-US" b="1" dirty="0"/>
              <a:t>Real Biology: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Immunological regulation</a:t>
            </a:r>
            <a:r>
              <a:rPr lang="en-US" dirty="0"/>
              <a:t> - the body carefully balances immune activation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Too much immune response = autoimmunity and tissue damage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Regulatory T Cells</a:t>
            </a:r>
            <a:r>
              <a:rPr lang="en-US" dirty="0"/>
              <a:t> control the response to prevent overactivation</a:t>
            </a:r>
          </a:p>
          <a:p>
            <a:r>
              <a:rPr lang="en-US" b="1" dirty="0"/>
              <a:t>Teaching moment:</a:t>
            </a:r>
            <a:r>
              <a:rPr lang="en-US" dirty="0"/>
              <a:t> "You discovered immune regulation! Too much immune response can damage healthy tissue (like in cytokine storms)."</a:t>
            </a:r>
          </a:p>
          <a:p>
            <a:r>
              <a:rPr lang="en-US" b="1" dirty="0"/>
              <a:t>6. "Healthy Cells Spacing Out"</a:t>
            </a:r>
          </a:p>
          <a:p>
            <a:r>
              <a:rPr lang="en-US" b="1" dirty="0"/>
              <a:t>Student Strategy: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Healthy cells notice infected cells are less effective when they have to travel farther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Students spread out across the playing field rather than clustering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Forces infected cells to waste time moving between targets</a:t>
            </a:r>
          </a:p>
          <a:p>
            <a:r>
              <a:rPr lang="en-US" b="1" dirty="0"/>
              <a:t>Real Biology: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This is actually WRONG biology but teaches an important lesson!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In reality, scattered cells are MORE vulnerable (easier to pick off individually)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Dense tissue with tight junctions is protective</a:t>
            </a:r>
          </a:p>
          <a:p>
            <a:r>
              <a:rPr lang="en-US" b="1" dirty="0"/>
              <a:t>Teaching moment:</a:t>
            </a:r>
            <a:r>
              <a:rPr lang="en-US" dirty="0"/>
              <a:t> "Interesting strategy! But in real biology, the opposite is true - clustered cells with tight connections are actually more protected. Your strategy works in the game because of movement time, but viruses in the body don't have to 'walk' - they diffuse quickly through fluids!"</a:t>
            </a:r>
          </a:p>
          <a:p>
            <a:r>
              <a:rPr lang="en-US" b="1" dirty="0"/>
              <a:t>7. "B Cell Prioritization"</a:t>
            </a:r>
          </a:p>
          <a:p>
            <a:r>
              <a:rPr lang="en-US" b="1" dirty="0"/>
              <a:t>Student Strategy: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B Cells learn to check high-traffic areas first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They focus on cells that are moving around a lot (more likely to be infected and spreading)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Ignore cells standing still</a:t>
            </a:r>
          </a:p>
          <a:p>
            <a:r>
              <a:rPr lang="en-US" b="1" dirty="0"/>
              <a:t>Real Biology: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Antigen presentation bias</a:t>
            </a:r>
            <a:r>
              <a:rPr lang="en-US" dirty="0"/>
              <a:t> - dendritic cells and macrophages present antigens from the most abundant/dangerous pathogens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Immune system prioritizes threats based on "danger signals"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More active infections generate stronger responses</a:t>
            </a:r>
          </a:p>
          <a:p>
            <a:r>
              <a:rPr lang="en-US" b="1" dirty="0"/>
              <a:t>Teaching moment:</a:t>
            </a:r>
            <a:r>
              <a:rPr lang="en-US" dirty="0"/>
              <a:t> "You're triaging like the real immune system! It focuses resources on the biggest threats."</a:t>
            </a:r>
          </a:p>
          <a:p>
            <a:r>
              <a:rPr lang="en-US" b="1" dirty="0"/>
              <a:t>8. "Macrophage Sacrifice Play"</a:t>
            </a:r>
          </a:p>
          <a:p>
            <a:r>
              <a:rPr lang="en-US" b="1" dirty="0"/>
              <a:t>Student Strategy: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In Round 1, macrophages realize they can't win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But they intentionally challenge infected cells just to slow them down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Even losing RPS, they eat up the infected cell's time</a:t>
            </a:r>
          </a:p>
          <a:p>
            <a:r>
              <a:rPr lang="en-US" b="1" dirty="0"/>
              <a:t>Real Biology: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Innate immunity buying time</a:t>
            </a:r>
            <a:r>
              <a:rPr lang="en-US" dirty="0"/>
              <a:t> - this is EXACTLY what happens!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Innate immunity can't usually clear infections alone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But it slows viral spread for 3-7 days until adaptive immunity arrives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Macrophages sacrifice themselves fighting overwhelming infections</a:t>
            </a:r>
          </a:p>
          <a:p>
            <a:r>
              <a:rPr lang="en-US" b="1" dirty="0"/>
              <a:t>Teaching moment:</a:t>
            </a:r>
            <a:r>
              <a:rPr lang="en-US" dirty="0"/>
              <a:t> "This is the most important strategy! Innate immunity's job isn't always to win - it's to buy TIME for adaptive immunity. You just discovered why Round 1 struggles but Round 2 succeeds!"</a:t>
            </a:r>
          </a:p>
          <a:p>
            <a:r>
              <a:rPr lang="en-US" b="1" dirty="0"/>
              <a:t>9. Immune Cell Clustering at Infection Sites</a:t>
            </a:r>
          </a:p>
          <a:p>
            <a:r>
              <a:rPr lang="en-US" b="1" dirty="0"/>
              <a:t>What happens: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Immune cells release </a:t>
            </a:r>
            <a:r>
              <a:rPr lang="en-US" b="1" dirty="0"/>
              <a:t>chemokines</a:t>
            </a:r>
            <a:r>
              <a:rPr lang="en-US" dirty="0"/>
              <a:t> (chemical signals) that attract other immune cells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They form </a:t>
            </a:r>
            <a:r>
              <a:rPr lang="en-US" b="1" dirty="0"/>
              <a:t>immune aggregates</a:t>
            </a:r>
            <a:r>
              <a:rPr lang="en-US" dirty="0"/>
              <a:t> around infection sites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Macrophages, neutrophils, and T cells cluster together at wounds/infections</a:t>
            </a:r>
          </a:p>
          <a:p>
            <a:r>
              <a:rPr lang="en-US" b="1" dirty="0"/>
              <a:t>Real biology term:</a:t>
            </a:r>
            <a:r>
              <a:rPr lang="en-US" dirty="0"/>
              <a:t> </a:t>
            </a:r>
            <a:r>
              <a:rPr lang="en-US" b="1" dirty="0"/>
              <a:t>"Immunological synapse"</a:t>
            </a:r>
            <a:r>
              <a:rPr lang="en-US" dirty="0"/>
              <a:t> and </a:t>
            </a:r>
            <a:r>
              <a:rPr lang="en-US" b="1" dirty="0"/>
              <a:t>"inflammatory foci"</a:t>
            </a:r>
            <a:endParaRPr lang="en-US" dirty="0"/>
          </a:p>
          <a:p>
            <a:r>
              <a:rPr lang="en-US" b="1" dirty="0"/>
              <a:t>Game parallel:</a:t>
            </a:r>
            <a:r>
              <a:rPr lang="en-US" dirty="0"/>
              <a:t> If students playing immune cells discover "let's all group up in this corner," they're mimicking how immune cells chemotactically aggregate at infection sites!</a:t>
            </a:r>
          </a:p>
          <a:p>
            <a:r>
              <a:rPr lang="en-US" b="1" dirty="0"/>
              <a:t>10. Killer T + B Cell Teams</a:t>
            </a:r>
          </a:p>
          <a:p>
            <a:r>
              <a:rPr lang="en-US" b="1" dirty="0"/>
              <a:t>What happens: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B Cells produce antibodies that </a:t>
            </a:r>
            <a:r>
              <a:rPr lang="en-US" b="1" dirty="0"/>
              <a:t>tag targets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Killer T Cells and macrophages </a:t>
            </a:r>
            <a:r>
              <a:rPr lang="en-US" b="1" dirty="0"/>
              <a:t>follow antibody signals</a:t>
            </a:r>
            <a:r>
              <a:rPr lang="en-US" dirty="0"/>
              <a:t> to find tagged cells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They work as a coordinated team around labeled targets</a:t>
            </a:r>
          </a:p>
          <a:p>
            <a:r>
              <a:rPr lang="en-US" b="1" dirty="0"/>
              <a:t>Real biology term:</a:t>
            </a:r>
            <a:r>
              <a:rPr lang="en-US" dirty="0"/>
              <a:t> </a:t>
            </a:r>
            <a:r>
              <a:rPr lang="en-US" b="1" dirty="0"/>
              <a:t>"Antibody-dependent cell-mediated cytotoxicity (ADCC)"</a:t>
            </a:r>
            <a:endParaRPr lang="en-US" dirty="0"/>
          </a:p>
          <a:p>
            <a:r>
              <a:rPr lang="en-US" b="1" dirty="0"/>
              <a:t>Game parallel:</a:t>
            </a:r>
            <a:r>
              <a:rPr lang="en-US" dirty="0"/>
              <a:t> If students figure out "B Cells should label, then Killer Ts should hunt those labeled cells together," that's EXACTLY ADCC!</a:t>
            </a:r>
          </a:p>
          <a:p>
            <a:r>
              <a:rPr lang="en-US" b="1" dirty="0"/>
              <a:t>11."Immune Cell Pack Hunting"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B Cell finds and labels an infected cell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B Cell "calls over" nearby Killer Ts and Macrophages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They all converge on the labeled target together</a:t>
            </a:r>
          </a:p>
          <a:p>
            <a:r>
              <a:rPr lang="en-US" b="1" dirty="0"/>
              <a:t>Real Biology:</a:t>
            </a:r>
            <a:r>
              <a:rPr lang="en-US" dirty="0"/>
              <a:t> This is EXACTLY what happens with </a:t>
            </a:r>
            <a:r>
              <a:rPr lang="en-US" b="1" dirty="0"/>
              <a:t>antibody opsonization</a:t>
            </a:r>
            <a:r>
              <a:rPr lang="en-US" dirty="0"/>
              <a:t> and </a:t>
            </a:r>
            <a:r>
              <a:rPr lang="en-US" b="1" dirty="0"/>
              <a:t>immune cell cooperation</a:t>
            </a:r>
            <a:r>
              <a:rPr lang="en-US" dirty="0"/>
              <a:t>!</a:t>
            </a:r>
          </a:p>
          <a:p>
            <a:r>
              <a:rPr lang="en-US" b="1" dirty="0"/>
              <a:t>Teaching moment:</a:t>
            </a:r>
            <a:r>
              <a:rPr lang="en-US" dirty="0"/>
              <a:t> "You just discovered teamwork in the immune system! B Cells mark targets, then other immune cells swarm them. This is why adaptive immunity is so powerful - it's coordinated!"</a:t>
            </a:r>
          </a:p>
          <a:p>
            <a:r>
              <a:rPr lang="en-US" b="1" dirty="0"/>
              <a:t>12. "Infected Cell Wolf Pack"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Multiple infected cells coordinate to surround and challenge isolated healthy cells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They move as a group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Take turns challenging the same healthy cell</a:t>
            </a:r>
          </a:p>
          <a:p>
            <a:r>
              <a:rPr lang="en-US" b="1" dirty="0"/>
              <a:t>Is This Realistic?</a:t>
            </a:r>
          </a:p>
          <a:p>
            <a:r>
              <a:rPr lang="en-US" b="1" dirty="0"/>
              <a:t>NO</a:t>
            </a:r>
            <a:r>
              <a:rPr lang="en-US" dirty="0"/>
              <a:t> - infected cells can't actively coordinate or move toward each other</a:t>
            </a:r>
          </a:p>
          <a:p>
            <a:r>
              <a:rPr lang="en-US" b="1" dirty="0"/>
              <a:t>BUT</a:t>
            </a:r>
            <a:r>
              <a:rPr lang="en-US" dirty="0"/>
              <a:t> - you could reframe it as realistic with this teaching moment:</a:t>
            </a:r>
          </a:p>
          <a:p>
            <a:r>
              <a:rPr lang="en-US" b="1" dirty="0"/>
              <a:t>Teaching moment:</a:t>
            </a:r>
            <a:r>
              <a:rPr lang="en-US" dirty="0"/>
              <a:t> "You're clustering together, which infected cells don't actually do - they're stuck in tissues. BUT what you've discovered is </a:t>
            </a:r>
            <a:r>
              <a:rPr lang="en-US" b="1" dirty="0"/>
              <a:t>viral load</a:t>
            </a:r>
            <a:r>
              <a:rPr lang="en-US" dirty="0"/>
              <a:t> - when many infected cells are in one area, they overwhelm the immune system. In real infections, patches of heavy viral infection are much harder to control!"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9AE97D-E93B-984E-A38C-9F8AAA0C302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4764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"Who started as infected? How did your strategy work?"</a:t>
            </a:r>
            <a:r>
              <a:rPr lang="en-US" dirty="0"/>
              <a:t> Let infected players share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"Macrophages, what was it like in Round 1 vs Round 2?"</a:t>
            </a:r>
            <a:r>
              <a:rPr lang="en-US" dirty="0"/>
              <a:t> Round 1: alone, overwhelmed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Round 2: could call for backup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"B Cells, how did labeling help?"</a:t>
            </a:r>
            <a:r>
              <a:rPr lang="en-US" dirty="0"/>
              <a:t> Made infected cells visible to everyone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Killer Ts could target them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"Healthy cells, did you develop any strategies?"</a:t>
            </a:r>
            <a:r>
              <a:rPr lang="en-US" dirty="0"/>
              <a:t> Clustering together?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Avoiding suspicious players?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"What was different between the two rounds?"</a:t>
            </a:r>
            <a:r>
              <a:rPr lang="en-US" dirty="0"/>
              <a:t> Lead them to discover: coordination, labeling, specialist cells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9AE97D-E93B-984E-A38C-9F8AAA0C302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1764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FFB45D-D147-8897-02D4-759D8D54D5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2EBA8F-266A-84AA-AC1F-334D96AB81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FC37FE-22F6-6828-D950-F4CAAB16B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E468B-E7DB-1244-8914-F7B7F6133B99}" type="datetimeFigureOut">
              <a:rPr lang="en-US" smtClean="0"/>
              <a:t>2/18/26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1AB8C2-DCA9-C310-26EF-5E139CEA5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92C45B-D047-BEE3-5B58-30B5DE304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4BCF-82CE-1142-8F86-CDBDFCE07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1309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171A59-E960-BFC0-CD2F-DB2377D51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12251267" cy="100739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B3EC99-CDCB-4760-BD96-B4656EA76A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467" y="1185333"/>
            <a:ext cx="11861800" cy="49916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BFBA64-F57A-782D-2796-F0A0D022C1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E468B-E7DB-1244-8914-F7B7F6133B99}" type="datetimeFigureOut">
              <a:rPr lang="en-US" smtClean="0"/>
              <a:t>2/18/26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12D53F-84CC-AE8C-CF72-FC5C693D4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D91F5-9418-E6D6-ED2E-1779F3035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4BCF-82CE-1142-8F86-CDBDFCE07149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computer screen with numbers&#10;&#10;AI-generated content may be incorrect.">
            <a:extLst>
              <a:ext uri="{FF2B5EF4-FFF2-40B4-BE49-F238E27FC236}">
                <a16:creationId xmlns:a16="http://schemas.microsoft.com/office/drawing/2014/main" id="{D1ADDD9E-3CAF-4403-78ED-FB437839151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1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rcRect l="63076" r="309" b="9091"/>
          <a:stretch>
            <a:fillRect/>
          </a:stretch>
        </p:blipFill>
        <p:spPr>
          <a:xfrm rot="5400000">
            <a:off x="5592304" y="-5592303"/>
            <a:ext cx="1007393" cy="12192002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39017339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93DEDE-8A62-08A6-421A-F230E8A81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0C2E6F-3203-4B11-9337-8441861860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38B312-F8F4-6820-F09B-23B2B19FF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E468B-E7DB-1244-8914-F7B7F6133B99}" type="datetimeFigureOut">
              <a:rPr lang="en-US" smtClean="0"/>
              <a:t>2/18/26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8E67FE-C459-E69B-31BC-C6BAF9214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74AF5E-9963-9E89-5231-D7416B7C1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4BCF-82CE-1142-8F86-CDBDFCE07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3438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FB265-2A2D-46CF-4193-C3F037279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C7CCB5-97F6-0430-5054-0CBB8ADFC9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5F93DA-6178-6838-921A-D6FB37E7D0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FDEDC8-AEE3-2D61-BDF7-3F9FBA7BA8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E468B-E7DB-1244-8914-F7B7F6133B99}" type="datetimeFigureOut">
              <a:rPr lang="en-US" smtClean="0"/>
              <a:t>2/18/26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C5A6C1-7C4D-224A-F781-D6386061BD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8335AA-0A6A-5655-BD0B-76402F0CF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4BCF-82CE-1142-8F86-CDBDFCE07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8417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EBE98-5FC8-ABF6-925A-DACA29BB3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FB2CC9-0A17-BD93-955B-03E90EE41C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A87A5A-7A55-0B58-02EC-58104A14A4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D59CBFE-1C86-D6E9-71AF-1BD10A9E56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4069F8D-A082-87A0-7EC9-7D28194929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A12BEE0-4C4D-C877-79FE-B6508D0DCD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E468B-E7DB-1244-8914-F7B7F6133B99}" type="datetimeFigureOut">
              <a:rPr lang="en-US" smtClean="0"/>
              <a:t>2/18/26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48CB0E7-5FEA-1B52-0402-58167E4AF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271C78B-0BB9-87A1-C59B-2322A3312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4BCF-82CE-1142-8F86-CDBDFCE07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268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B68271-A8C8-3129-3E46-26C9159ED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CA0458-5B61-ADCA-B9A3-073C802DF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E468B-E7DB-1244-8914-F7B7F6133B99}" type="datetimeFigureOut">
              <a:rPr lang="en-US" smtClean="0"/>
              <a:t>2/18/26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8C6B71-3597-1C81-2B7B-A17EBB149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2EBB9C-4A53-1E06-76FD-21527EC7D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4BCF-82CE-1142-8F86-CDBDFCE07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281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A5FCA75-7D29-BD23-6506-18D0199D9F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E468B-E7DB-1244-8914-F7B7F6133B99}" type="datetimeFigureOut">
              <a:rPr lang="en-US" smtClean="0"/>
              <a:t>2/18/26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FCF04B-7F1E-183F-5294-4209548812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AF5AC5-2556-5A05-96F6-B3044613A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4BCF-82CE-1142-8F86-CDBDFCE07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688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97EB17-617E-70DE-1F1A-B83832AC7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70DBF2-36BA-7D77-00BD-A1AE00DA0B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C870DA-842A-CD48-443B-3624514982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9162D7-724B-F4B9-B210-AA7935F8AF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E468B-E7DB-1244-8914-F7B7F6133B99}" type="datetimeFigureOut">
              <a:rPr lang="en-US" smtClean="0"/>
              <a:t>2/18/26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ED2751-9043-E7E0-CBC5-223A47DB0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1E4AAF-6F23-BFA2-856C-E12FA3B88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4BCF-82CE-1142-8F86-CDBDFCE07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918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FA7D9-8380-8114-6DC1-C535BDC67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47300AA-E963-E2B3-7C07-D29524762C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008EB7-9C70-CCA9-5BA5-8A83AC226D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4528F6-A0B8-4E27-A475-8B5873261D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E468B-E7DB-1244-8914-F7B7F6133B99}" type="datetimeFigureOut">
              <a:rPr lang="en-US" smtClean="0"/>
              <a:t>2/18/26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B35D52-E24C-FEB0-5A32-F6FD0F837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8D4D77-3C67-681E-5B54-183942AAC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4BCF-82CE-1142-8F86-CDBDFCE07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0518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2EB71-4F45-3661-B2ED-C0F3FFADB4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BE3A27-673A-011B-EA5A-AC6124BFFE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3E9434-86AE-3650-83FF-DACEB6D58E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E468B-E7DB-1244-8914-F7B7F6133B99}" type="datetimeFigureOut">
              <a:rPr lang="en-US" smtClean="0"/>
              <a:t>2/18/26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8ACC83-B773-978E-6BA7-B6CDF10BFA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322FAA-9FB6-22BE-3381-4038AC21A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4BCF-82CE-1142-8F86-CDBDFCE07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864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FBD2E5C-C9D4-0063-5D09-7F2469824F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13EE0E-386C-A8E6-B251-FF2E3350BD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DD307F-DB5D-4072-C4F0-555B05ED1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E468B-E7DB-1244-8914-F7B7F6133B99}" type="datetimeFigureOut">
              <a:rPr lang="en-US" smtClean="0"/>
              <a:t>2/18/26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F00148-8062-9A9D-6E6A-201194A879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AE73C5-4418-421C-6EBC-8D7AB2870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B4BCF-82CE-1142-8F86-CDBDFCE07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926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3AC195-AA5B-CA66-10DC-A62137956A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0A5E35-1AD0-6A20-E2AB-6303683D1F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766F20-957A-0996-3D32-069DB86819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8E468B-E7DB-1244-8914-F7B7F6133B99}" type="datetimeFigureOut">
              <a:rPr lang="en-US" smtClean="0"/>
              <a:t>2/18/26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C10B0D-B4A5-1039-287D-28F3BE1B8A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323B42-044A-869C-D3BB-A7797A3F5E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B0B4BCF-82CE-1142-8F86-CDBDFCE071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51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computer screen with numbers&#10;&#10;AI-generated content may be incorrect.">
            <a:extLst>
              <a:ext uri="{FF2B5EF4-FFF2-40B4-BE49-F238E27FC236}">
                <a16:creationId xmlns:a16="http://schemas.microsoft.com/office/drawing/2014/main" id="{1A8E1854-276F-9DFB-AB93-FCAFE794B2A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3298" b="9091"/>
          <a:stretch>
            <a:fillRect/>
          </a:stretch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E6B336-B8B3-CEA6-0B4E-374B9C7053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0" y="1122363"/>
            <a:ext cx="5503720" cy="3204134"/>
          </a:xfrm>
        </p:spPr>
        <p:txBody>
          <a:bodyPr anchor="b">
            <a:normAutofit/>
          </a:bodyPr>
          <a:lstStyle/>
          <a:p>
            <a:pPr algn="l"/>
            <a:r>
              <a:rPr lang="en-US" sz="4800" dirty="0"/>
              <a:t>Module 2 </a:t>
            </a:r>
            <a:br>
              <a:rPr lang="en-US" sz="4800" dirty="0"/>
            </a:br>
            <a:r>
              <a:rPr lang="en-US" sz="2400" dirty="0"/>
              <a:t>Lecture 1</a:t>
            </a:r>
            <a:br>
              <a:rPr lang="en-US" sz="4800" dirty="0"/>
            </a:br>
            <a:r>
              <a:rPr lang="en-US" sz="4800" dirty="0"/>
              <a:t>Modeling the Spread of Viruses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5B4456-8C04-FCD9-5636-5C60A9DDD7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</p:spPr>
        <p:txBody>
          <a:bodyPr>
            <a:normAutofit/>
          </a:bodyPr>
          <a:lstStyle/>
          <a:p>
            <a:pPr algn="l"/>
            <a:r>
              <a:rPr lang="en-US" sz="2000" dirty="0"/>
              <a:t>Sarah Groves, Ph.D.</a:t>
            </a:r>
          </a:p>
          <a:p>
            <a:pPr algn="l"/>
            <a:r>
              <a:rPr lang="en-US" sz="2000"/>
              <a:t>Shayn Peirce-Cottler, </a:t>
            </a:r>
            <a:r>
              <a:rPr lang="en-US" sz="2000" dirty="0"/>
              <a:t>Ph.D.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09E6B7E-D08F-2A99-F462-48160AD6C4DF}"/>
              </a:ext>
            </a:extLst>
          </p:cNvPr>
          <p:cNvSpPr/>
          <p:nvPr/>
        </p:nvSpPr>
        <p:spPr>
          <a:xfrm>
            <a:off x="433953" y="573437"/>
            <a:ext cx="821410" cy="2479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298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2E9CFE-C9DA-B28D-1C9C-F0758E0034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68D31-5C17-004B-6671-9D0F304E74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119" y="0"/>
            <a:ext cx="10515600" cy="1325563"/>
          </a:xfrm>
        </p:spPr>
        <p:txBody>
          <a:bodyPr/>
          <a:lstStyle/>
          <a:p>
            <a:r>
              <a:rPr lang="en-US" dirty="0"/>
              <a:t>Module 2: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5CFD20AB-17F4-E283-6D6A-BF5F24B70286}"/>
              </a:ext>
            </a:extLst>
          </p:cNvPr>
          <p:cNvSpPr/>
          <p:nvPr/>
        </p:nvSpPr>
        <p:spPr>
          <a:xfrm>
            <a:off x="1052945" y="2105883"/>
            <a:ext cx="2008909" cy="595745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Elmqvist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17947F55-8843-4F1C-950C-9CD925BD8F2C}"/>
              </a:ext>
            </a:extLst>
          </p:cNvPr>
          <p:cNvSpPr/>
          <p:nvPr/>
        </p:nvSpPr>
        <p:spPr>
          <a:xfrm>
            <a:off x="5112327" y="263228"/>
            <a:ext cx="2008909" cy="1066800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56 students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890E414B-3173-7835-4B07-8A3E5886E129}"/>
              </a:ext>
            </a:extLst>
          </p:cNvPr>
          <p:cNvSpPr/>
          <p:nvPr/>
        </p:nvSpPr>
        <p:spPr>
          <a:xfrm>
            <a:off x="3713018" y="2105883"/>
            <a:ext cx="2008909" cy="59574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Langer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B4C99E22-250D-F7D9-E739-B79DCA81FAD8}"/>
              </a:ext>
            </a:extLst>
          </p:cNvPr>
          <p:cNvSpPr/>
          <p:nvPr/>
        </p:nvSpPr>
        <p:spPr>
          <a:xfrm>
            <a:off x="6373091" y="2105883"/>
            <a:ext cx="2008909" cy="595745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Kamen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E0265DD5-927A-5D89-A645-D1597FFD1264}"/>
              </a:ext>
            </a:extLst>
          </p:cNvPr>
          <p:cNvSpPr/>
          <p:nvPr/>
        </p:nvSpPr>
        <p:spPr>
          <a:xfrm>
            <a:off x="9033163" y="2105883"/>
            <a:ext cx="2008909" cy="595745"/>
          </a:xfrm>
          <a:prstGeom prst="roundRect">
            <a:avLst/>
          </a:prstGeom>
          <a:solidFill>
            <a:srgbClr val="009D3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Fung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CCD8C4E-9936-12D9-8FFB-9B2CA336D98A}"/>
              </a:ext>
            </a:extLst>
          </p:cNvPr>
          <p:cNvCxnSpPr>
            <a:cxnSpLocks/>
            <a:endCxn id="5" idx="0"/>
          </p:cNvCxnSpPr>
          <p:nvPr/>
        </p:nvCxnSpPr>
        <p:spPr>
          <a:xfrm flipH="1">
            <a:off x="2057400" y="1288464"/>
            <a:ext cx="3124200" cy="817419"/>
          </a:xfrm>
          <a:prstGeom prst="straightConnector1">
            <a:avLst/>
          </a:prstGeom>
          <a:ln w="34925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AAE4C01C-3ECA-C4E7-7705-51322A913603}"/>
              </a:ext>
            </a:extLst>
          </p:cNvPr>
          <p:cNvCxnSpPr>
            <a:cxnSpLocks/>
            <a:endCxn id="8" idx="0"/>
          </p:cNvCxnSpPr>
          <p:nvPr/>
        </p:nvCxnSpPr>
        <p:spPr>
          <a:xfrm flipH="1">
            <a:off x="4717473" y="1316173"/>
            <a:ext cx="1032164" cy="789710"/>
          </a:xfrm>
          <a:prstGeom prst="straightConnector1">
            <a:avLst/>
          </a:prstGeom>
          <a:ln w="34925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4D1EA84-3959-99AA-F5EC-1066C0CBFBC0}"/>
              </a:ext>
            </a:extLst>
          </p:cNvPr>
          <p:cNvCxnSpPr>
            <a:cxnSpLocks/>
            <a:endCxn id="9" idx="0"/>
          </p:cNvCxnSpPr>
          <p:nvPr/>
        </p:nvCxnSpPr>
        <p:spPr>
          <a:xfrm>
            <a:off x="6456219" y="1302318"/>
            <a:ext cx="921327" cy="803565"/>
          </a:xfrm>
          <a:prstGeom prst="straightConnector1">
            <a:avLst/>
          </a:prstGeom>
          <a:ln w="34925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A2C57A07-1E70-270D-7B68-339C237A881A}"/>
              </a:ext>
            </a:extLst>
          </p:cNvPr>
          <p:cNvCxnSpPr>
            <a:cxnSpLocks/>
            <a:endCxn id="10" idx="0"/>
          </p:cNvCxnSpPr>
          <p:nvPr/>
        </p:nvCxnSpPr>
        <p:spPr>
          <a:xfrm>
            <a:off x="6996546" y="1274609"/>
            <a:ext cx="3041072" cy="831274"/>
          </a:xfrm>
          <a:prstGeom prst="straightConnector1">
            <a:avLst/>
          </a:prstGeom>
          <a:ln w="34925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37901C9C-55C3-4481-0AC5-59E968059989}"/>
              </a:ext>
            </a:extLst>
          </p:cNvPr>
          <p:cNvSpPr/>
          <p:nvPr/>
        </p:nvSpPr>
        <p:spPr>
          <a:xfrm>
            <a:off x="1052945" y="2105882"/>
            <a:ext cx="2008909" cy="4267201"/>
          </a:xfrm>
          <a:prstGeom prst="roundRect">
            <a:avLst>
              <a:gd name="adj" fmla="val 4637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Team 1</a:t>
            </a:r>
          </a:p>
        </p:txBody>
      </p:sp>
      <p:sp>
        <p:nvSpPr>
          <p:cNvPr id="59" name="Rounded Rectangle 58">
            <a:extLst>
              <a:ext uri="{FF2B5EF4-FFF2-40B4-BE49-F238E27FC236}">
                <a16:creationId xmlns:a16="http://schemas.microsoft.com/office/drawing/2014/main" id="{B6FE7839-E0DE-D565-FFD8-FA163CB41A26}"/>
              </a:ext>
            </a:extLst>
          </p:cNvPr>
          <p:cNvSpPr/>
          <p:nvPr/>
        </p:nvSpPr>
        <p:spPr>
          <a:xfrm>
            <a:off x="3713018" y="2092027"/>
            <a:ext cx="2008909" cy="4267201"/>
          </a:xfrm>
          <a:prstGeom prst="roundRect">
            <a:avLst>
              <a:gd name="adj" fmla="val 4637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Team 1</a:t>
            </a:r>
          </a:p>
        </p:txBody>
      </p:sp>
      <p:sp>
        <p:nvSpPr>
          <p:cNvPr id="88" name="Rounded Rectangle 87">
            <a:extLst>
              <a:ext uri="{FF2B5EF4-FFF2-40B4-BE49-F238E27FC236}">
                <a16:creationId xmlns:a16="http://schemas.microsoft.com/office/drawing/2014/main" id="{97C9545C-00A5-E814-438D-D51FBE1DB153}"/>
              </a:ext>
            </a:extLst>
          </p:cNvPr>
          <p:cNvSpPr/>
          <p:nvPr/>
        </p:nvSpPr>
        <p:spPr>
          <a:xfrm>
            <a:off x="6373091" y="2119736"/>
            <a:ext cx="2008909" cy="4267201"/>
          </a:xfrm>
          <a:prstGeom prst="roundRect">
            <a:avLst>
              <a:gd name="adj" fmla="val 4637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Team 1</a:t>
            </a:r>
          </a:p>
        </p:txBody>
      </p:sp>
      <p:sp>
        <p:nvSpPr>
          <p:cNvPr id="117" name="Rounded Rectangle 116">
            <a:extLst>
              <a:ext uri="{FF2B5EF4-FFF2-40B4-BE49-F238E27FC236}">
                <a16:creationId xmlns:a16="http://schemas.microsoft.com/office/drawing/2014/main" id="{B6B9FB95-3725-7DBA-AD83-9621DE2883F1}"/>
              </a:ext>
            </a:extLst>
          </p:cNvPr>
          <p:cNvSpPr/>
          <p:nvPr/>
        </p:nvSpPr>
        <p:spPr>
          <a:xfrm>
            <a:off x="9033163" y="2119736"/>
            <a:ext cx="2008909" cy="4267201"/>
          </a:xfrm>
          <a:prstGeom prst="roundRect">
            <a:avLst>
              <a:gd name="adj" fmla="val 4637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Team 1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D00D664A-75DB-2E82-EFB0-6BF27AAE8720}"/>
              </a:ext>
            </a:extLst>
          </p:cNvPr>
          <p:cNvGrpSpPr/>
          <p:nvPr/>
        </p:nvGrpSpPr>
        <p:grpSpPr>
          <a:xfrm>
            <a:off x="5075656" y="0"/>
            <a:ext cx="2129039" cy="1283732"/>
            <a:chOff x="5075656" y="0"/>
            <a:chExt cx="2129039" cy="1283732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5F75B531-F109-C58B-0D96-15C707799D9A}"/>
                </a:ext>
              </a:extLst>
            </p:cNvPr>
            <p:cNvGrpSpPr/>
            <p:nvPr/>
          </p:nvGrpSpPr>
          <p:grpSpPr>
            <a:xfrm>
              <a:off x="5075656" y="0"/>
              <a:ext cx="2061508" cy="1237713"/>
              <a:chOff x="5075656" y="0"/>
              <a:chExt cx="2061508" cy="1237713"/>
            </a:xfrm>
          </p:grpSpPr>
          <p:pic>
            <p:nvPicPr>
              <p:cNvPr id="22" name="Picture 6">
                <a:extLst>
                  <a:ext uri="{FF2B5EF4-FFF2-40B4-BE49-F238E27FC236}">
                    <a16:creationId xmlns:a16="http://schemas.microsoft.com/office/drawing/2014/main" id="{5BDBEA44-DD17-87B7-B08B-EE0EF27F832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00955" y="0"/>
                <a:ext cx="1036209" cy="120891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3" name="Picture 22" descr="A person smiling at the camera&#10;&#10;AI-generated content may be incorrect.">
                <a:extLst>
                  <a:ext uri="{FF2B5EF4-FFF2-40B4-BE49-F238E27FC236}">
                    <a16:creationId xmlns:a16="http://schemas.microsoft.com/office/drawing/2014/main" id="{62C34AE1-E5B9-CDDB-CDCA-F00CA1DD7C9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10504" r="13202" b="27543"/>
              <a:stretch>
                <a:fillRect/>
              </a:stretch>
            </p:blipFill>
            <p:spPr>
              <a:xfrm>
                <a:off x="5075656" y="1"/>
                <a:ext cx="1035777" cy="1237712"/>
              </a:xfrm>
              <a:prstGeom prst="rect">
                <a:avLst/>
              </a:prstGeom>
            </p:spPr>
          </p:pic>
        </p:grp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30FFE03-8135-9B01-9BE9-15593C54B94F}"/>
                </a:ext>
              </a:extLst>
            </p:cNvPr>
            <p:cNvSpPr txBox="1"/>
            <p:nvPr/>
          </p:nvSpPr>
          <p:spPr>
            <a:xfrm>
              <a:off x="6013343" y="914400"/>
              <a:ext cx="11913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President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0455FCD-544E-6ED0-9D46-C3E1AEFD868F}"/>
                </a:ext>
              </a:extLst>
            </p:cNvPr>
            <p:cNvSpPr txBox="1"/>
            <p:nvPr/>
          </p:nvSpPr>
          <p:spPr>
            <a:xfrm>
              <a:off x="5282340" y="911816"/>
              <a:ext cx="6488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CEO</a:t>
              </a: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ED313BDF-35C0-EDC7-ADDA-440BC0F03DAB}"/>
              </a:ext>
            </a:extLst>
          </p:cNvPr>
          <p:cNvSpPr txBox="1"/>
          <p:nvPr/>
        </p:nvSpPr>
        <p:spPr>
          <a:xfrm rot="16200000">
            <a:off x="77491" y="4225871"/>
            <a:ext cx="12227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Engineers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B78525F-363A-09F6-816B-BE1996E7B3C0}"/>
              </a:ext>
            </a:extLst>
          </p:cNvPr>
          <p:cNvGrpSpPr/>
          <p:nvPr/>
        </p:nvGrpSpPr>
        <p:grpSpPr>
          <a:xfrm>
            <a:off x="7212732" y="6468865"/>
            <a:ext cx="3640064" cy="389135"/>
            <a:chOff x="2153401" y="6387222"/>
            <a:chExt cx="3640064" cy="389135"/>
          </a:xfrm>
        </p:grpSpPr>
        <p:sp>
          <p:nvSpPr>
            <p:cNvPr id="4" name="Triangle 3">
              <a:extLst>
                <a:ext uri="{FF2B5EF4-FFF2-40B4-BE49-F238E27FC236}">
                  <a16:creationId xmlns:a16="http://schemas.microsoft.com/office/drawing/2014/main" id="{8CE34191-A458-CD8F-4069-DDF16BF1C8B9}"/>
                </a:ext>
              </a:extLst>
            </p:cNvPr>
            <p:cNvSpPr/>
            <p:nvPr/>
          </p:nvSpPr>
          <p:spPr>
            <a:xfrm>
              <a:off x="5434236" y="6387222"/>
              <a:ext cx="359229" cy="293915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B050"/>
                </a:solidFill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DA4EF78-CBA2-006B-2DA8-9438F434926F}"/>
                </a:ext>
              </a:extLst>
            </p:cNvPr>
            <p:cNvSpPr txBox="1"/>
            <p:nvPr/>
          </p:nvSpPr>
          <p:spPr>
            <a:xfrm>
              <a:off x="2153401" y="6407025"/>
              <a:ext cx="32808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>
                  <a:solidFill>
                    <a:srgbClr val="00B050"/>
                  </a:solidFill>
                </a:rPr>
                <a:t>Oral Presenters for Module #2</a:t>
              </a:r>
            </a:p>
          </p:txBody>
        </p:sp>
      </p:grpSp>
      <p:graphicFrame>
        <p:nvGraphicFramePr>
          <p:cNvPr id="32" name="Table 31">
            <a:extLst>
              <a:ext uri="{FF2B5EF4-FFF2-40B4-BE49-F238E27FC236}">
                <a16:creationId xmlns:a16="http://schemas.microsoft.com/office/drawing/2014/main" id="{C573419F-AEAE-819F-9715-DFC152167394}"/>
              </a:ext>
            </a:extLst>
          </p:cNvPr>
          <p:cNvGraphicFramePr>
            <a:graphicFrameLocks noGrp="1"/>
          </p:cNvGraphicFramePr>
          <p:nvPr/>
        </p:nvGraphicFramePr>
        <p:xfrm>
          <a:off x="1069297" y="2688116"/>
          <a:ext cx="2004409" cy="369064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1628">
                  <a:extLst>
                    <a:ext uri="{9D8B030D-6E8A-4147-A177-3AD203B41FA5}">
                      <a16:colId xmlns:a16="http://schemas.microsoft.com/office/drawing/2014/main" val="431922558"/>
                    </a:ext>
                  </a:extLst>
                </a:gridCol>
                <a:gridCol w="1552781">
                  <a:extLst>
                    <a:ext uri="{9D8B030D-6E8A-4147-A177-3AD203B41FA5}">
                      <a16:colId xmlns:a16="http://schemas.microsoft.com/office/drawing/2014/main" val="722063277"/>
                    </a:ext>
                  </a:extLst>
                </a:gridCol>
              </a:tblGrid>
              <a:tr h="307554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u="none" strike="noStrike" dirty="0">
                          <a:solidFill>
                            <a:schemeClr val="accent2"/>
                          </a:solidFill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chemeClr val="accent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Kaitlyn Cole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1235605"/>
                  </a:ext>
                </a:extLst>
              </a:tr>
              <a:tr h="30755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Jake Carnell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3417456"/>
                  </a:ext>
                </a:extLst>
              </a:tr>
              <a:tr h="307554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u="none" strike="noStrike" dirty="0">
                          <a:solidFill>
                            <a:schemeClr val="accent2"/>
                          </a:solidFill>
                          <a:effectLst/>
                        </a:rPr>
                        <a:t>2</a:t>
                      </a:r>
                      <a:endParaRPr lang="en-US" sz="2000" b="0" i="0" u="none" strike="noStrike" dirty="0">
                        <a:solidFill>
                          <a:schemeClr val="accent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Priya Shan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6046395"/>
                  </a:ext>
                </a:extLst>
              </a:tr>
              <a:tr h="30755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Owen Sines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1796762"/>
                  </a:ext>
                </a:extLst>
              </a:tr>
              <a:tr h="307554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u="none" strike="noStrike" dirty="0">
                          <a:solidFill>
                            <a:schemeClr val="accent2"/>
                          </a:solidFill>
                          <a:effectLst/>
                        </a:rPr>
                        <a:t>3</a:t>
                      </a:r>
                      <a:endParaRPr lang="en-US" sz="2000" b="0" i="0" u="none" strike="noStrike" dirty="0">
                        <a:solidFill>
                          <a:schemeClr val="accent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Aryan Mhaskar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0115786"/>
                  </a:ext>
                </a:extLst>
              </a:tr>
              <a:tr h="30755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Lauren McElfresh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5294336"/>
                  </a:ext>
                </a:extLst>
              </a:tr>
              <a:tr h="307554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u="none" strike="noStrike" dirty="0">
                          <a:solidFill>
                            <a:schemeClr val="accent2"/>
                          </a:solidFill>
                          <a:effectLst/>
                        </a:rPr>
                        <a:t>4</a:t>
                      </a:r>
                      <a:endParaRPr lang="en-US" sz="2000" b="0" i="0" u="none" strike="noStrike" dirty="0">
                        <a:solidFill>
                          <a:schemeClr val="accent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Jack Marchesi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0254427"/>
                  </a:ext>
                </a:extLst>
              </a:tr>
              <a:tr h="30755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Yancy Martinez Alfaro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8021598"/>
                  </a:ext>
                </a:extLst>
              </a:tr>
              <a:tr h="307554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u="none" strike="noStrike" dirty="0">
                          <a:solidFill>
                            <a:schemeClr val="accent2"/>
                          </a:solidFill>
                          <a:effectLst/>
                        </a:rPr>
                        <a:t>5</a:t>
                      </a:r>
                      <a:endParaRPr lang="en-US" sz="2000" b="0" i="0" u="none" strike="noStrike" dirty="0">
                        <a:solidFill>
                          <a:schemeClr val="accent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Abhiram Ruthala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357948"/>
                  </a:ext>
                </a:extLst>
              </a:tr>
              <a:tr h="30755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Tahseen Azad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9246191"/>
                  </a:ext>
                </a:extLst>
              </a:tr>
              <a:tr h="307554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u="none" strike="noStrike" dirty="0">
                          <a:solidFill>
                            <a:schemeClr val="accent2"/>
                          </a:solidFill>
                          <a:effectLst/>
                        </a:rPr>
                        <a:t>6</a:t>
                      </a:r>
                      <a:endParaRPr lang="en-US" sz="2000" b="0" i="0" u="none" strike="noStrike" dirty="0">
                        <a:solidFill>
                          <a:schemeClr val="accent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Conner Looney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3966346"/>
                  </a:ext>
                </a:extLst>
              </a:tr>
              <a:tr h="30755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Delaney Broderick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0511478"/>
                  </a:ext>
                </a:extLst>
              </a:tr>
            </a:tbl>
          </a:graphicData>
        </a:graphic>
      </p:graphicFrame>
      <p:grpSp>
        <p:nvGrpSpPr>
          <p:cNvPr id="3" name="Group 2">
            <a:extLst>
              <a:ext uri="{FF2B5EF4-FFF2-40B4-BE49-F238E27FC236}">
                <a16:creationId xmlns:a16="http://schemas.microsoft.com/office/drawing/2014/main" id="{95C9E503-7B88-A0C7-04D2-43B37278237C}"/>
              </a:ext>
            </a:extLst>
          </p:cNvPr>
          <p:cNvGrpSpPr/>
          <p:nvPr/>
        </p:nvGrpSpPr>
        <p:grpSpPr>
          <a:xfrm>
            <a:off x="30996" y="1005335"/>
            <a:ext cx="10514447" cy="1286906"/>
            <a:chOff x="30996" y="1005335"/>
            <a:chExt cx="10514447" cy="1286906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F1D07F0-7CE7-1414-20ED-A396954CD52C}"/>
                </a:ext>
              </a:extLst>
            </p:cNvPr>
            <p:cNvSpPr txBox="1"/>
            <p:nvPr/>
          </p:nvSpPr>
          <p:spPr>
            <a:xfrm>
              <a:off x="30996" y="1190787"/>
              <a:ext cx="1600310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Directors</a:t>
              </a:r>
            </a:p>
            <a:p>
              <a:r>
                <a:rPr lang="en-US" b="1" dirty="0"/>
                <a:t>of Product</a:t>
              </a:r>
            </a:p>
            <a:p>
              <a:r>
                <a:rPr lang="en-US" b="1" dirty="0"/>
                <a:t>Development</a:t>
              </a:r>
            </a:p>
          </p:txBody>
        </p:sp>
        <p:pic>
          <p:nvPicPr>
            <p:cNvPr id="13" name="Picture 8">
              <a:extLst>
                <a:ext uri="{FF2B5EF4-FFF2-40B4-BE49-F238E27FC236}">
                  <a16:creationId xmlns:a16="http://schemas.microsoft.com/office/drawing/2014/main" id="{D018C4D7-F5C1-4476-FFDF-1AC7573683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5333" y="1196084"/>
              <a:ext cx="879382" cy="10259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2">
              <a:extLst>
                <a:ext uri="{FF2B5EF4-FFF2-40B4-BE49-F238E27FC236}">
                  <a16:creationId xmlns:a16="http://schemas.microsoft.com/office/drawing/2014/main" id="{82A405F1-EB8A-1920-4A29-D8537B2CA66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924" t="4544" r="14644" b="19899"/>
            <a:stretch>
              <a:fillRect/>
            </a:stretch>
          </p:blipFill>
          <p:spPr bwMode="auto">
            <a:xfrm>
              <a:off x="1683797" y="1069383"/>
              <a:ext cx="842427" cy="11313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4">
              <a:extLst>
                <a:ext uri="{FF2B5EF4-FFF2-40B4-BE49-F238E27FC236}">
                  <a16:creationId xmlns:a16="http://schemas.microsoft.com/office/drawing/2014/main" id="{F46AB4DC-1FFB-67A7-A7BC-49B8F791C1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08747" y="1208868"/>
              <a:ext cx="813713" cy="10833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6">
              <a:extLst>
                <a:ext uri="{FF2B5EF4-FFF2-40B4-BE49-F238E27FC236}">
                  <a16:creationId xmlns:a16="http://schemas.microsoft.com/office/drawing/2014/main" id="{2409B250-CF61-4C2E-73A2-614668FCB64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04842" y="1005335"/>
              <a:ext cx="940601" cy="12277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id="{E8C7097B-6666-5A9A-A008-8E0710059C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141458"/>
              </p:ext>
            </p:extLst>
          </p:nvPr>
        </p:nvGraphicFramePr>
        <p:xfrm>
          <a:off x="3731046" y="2710149"/>
          <a:ext cx="1986708" cy="364658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88414">
                  <a:extLst>
                    <a:ext uri="{9D8B030D-6E8A-4147-A177-3AD203B41FA5}">
                      <a16:colId xmlns:a16="http://schemas.microsoft.com/office/drawing/2014/main" val="3186452449"/>
                    </a:ext>
                  </a:extLst>
                </a:gridCol>
                <a:gridCol w="1498294">
                  <a:extLst>
                    <a:ext uri="{9D8B030D-6E8A-4147-A177-3AD203B41FA5}">
                      <a16:colId xmlns:a16="http://schemas.microsoft.com/office/drawing/2014/main" val="3607686148"/>
                    </a:ext>
                  </a:extLst>
                </a:gridCol>
              </a:tblGrid>
              <a:tr h="297685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Tomas Daniel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3874297"/>
                  </a:ext>
                </a:extLst>
              </a:tr>
              <a:tr h="29768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Theresa Breckley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5497352"/>
                  </a:ext>
                </a:extLst>
              </a:tr>
              <a:tr h="297685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Kai-Tang Tseng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0395213"/>
                  </a:ext>
                </a:extLst>
              </a:tr>
              <a:tr h="29768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Lauren Kim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0377375"/>
                  </a:ext>
                </a:extLst>
              </a:tr>
              <a:tr h="297685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u="none" strike="noStrike">
                          <a:solidFill>
                            <a:srgbClr val="0070C0"/>
                          </a:solidFill>
                          <a:effectLst/>
                        </a:rPr>
                        <a:t>3</a:t>
                      </a:r>
                      <a:endParaRPr lang="en-US" sz="2000" b="0" i="0" u="none" strike="noStrike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Karinna Fink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527308"/>
                  </a:ext>
                </a:extLst>
              </a:tr>
              <a:tr h="29768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Roy Chen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0754867"/>
                  </a:ext>
                </a:extLst>
              </a:tr>
              <a:tr h="297685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u="none" strike="noStrike">
                          <a:solidFill>
                            <a:srgbClr val="0070C0"/>
                          </a:solidFill>
                          <a:effectLst/>
                        </a:rPr>
                        <a:t>4</a:t>
                      </a:r>
                      <a:endParaRPr lang="en-US" sz="2000" b="0" i="0" u="none" strike="noStrike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Sara Elster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2440092"/>
                  </a:ext>
                </a:extLst>
              </a:tr>
              <a:tr h="29768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Dani Folks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0381736"/>
                  </a:ext>
                </a:extLst>
              </a:tr>
              <a:tr h="372048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u="none" strike="noStrike">
                          <a:solidFill>
                            <a:srgbClr val="0070C0"/>
                          </a:solidFill>
                          <a:effectLst/>
                        </a:rPr>
                        <a:t>5</a:t>
                      </a:r>
                      <a:endParaRPr lang="en-US" sz="2000" b="0" i="0" u="none" strike="noStrike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William Marschall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8959289"/>
                  </a:ext>
                </a:extLst>
              </a:tr>
              <a:tr h="29768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Reagan Oswald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3157142"/>
                  </a:ext>
                </a:extLst>
              </a:tr>
              <a:tr h="297685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u="none" strike="noStrike" dirty="0">
                          <a:solidFill>
                            <a:srgbClr val="0070C0"/>
                          </a:solidFill>
                          <a:effectLst/>
                        </a:rPr>
                        <a:t>6</a:t>
                      </a:r>
                      <a:endParaRPr lang="en-US" sz="2000" b="0" i="0" u="none" strike="noStrike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Mohamed Elfaki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6180337"/>
                  </a:ext>
                </a:extLst>
              </a:tr>
              <a:tr h="29768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Isabel </a:t>
                      </a:r>
                      <a:r>
                        <a:rPr lang="en-US" sz="1400" b="0" i="0" u="none" strike="noStrike" dirty="0" err="1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</a:rPr>
                        <a:t>Vikesland</a:t>
                      </a:r>
                      <a:endParaRPr lang="en-US" sz="1400" b="0" i="0" u="none" strike="noStrike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9968745"/>
                  </a:ext>
                </a:extLst>
              </a:tr>
            </a:tbl>
          </a:graphicData>
        </a:graphic>
      </p:graphicFrame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D0CB12CA-98EA-B2C3-8D37-EE9EA9188854}"/>
              </a:ext>
            </a:extLst>
          </p:cNvPr>
          <p:cNvGraphicFramePr>
            <a:graphicFrameLocks noGrp="1"/>
          </p:cNvGraphicFramePr>
          <p:nvPr/>
        </p:nvGraphicFramePr>
        <p:xfrm>
          <a:off x="6356733" y="2688115"/>
          <a:ext cx="2027103" cy="367963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64624">
                  <a:extLst>
                    <a:ext uri="{9D8B030D-6E8A-4147-A177-3AD203B41FA5}">
                      <a16:colId xmlns:a16="http://schemas.microsoft.com/office/drawing/2014/main" val="2211373668"/>
                    </a:ext>
                  </a:extLst>
                </a:gridCol>
                <a:gridCol w="1562479">
                  <a:extLst>
                    <a:ext uri="{9D8B030D-6E8A-4147-A177-3AD203B41FA5}">
                      <a16:colId xmlns:a16="http://schemas.microsoft.com/office/drawing/2014/main" val="2636101254"/>
                    </a:ext>
                  </a:extLst>
                </a:gridCol>
              </a:tblGrid>
              <a:tr h="306636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u="none" strike="noStrike">
                          <a:solidFill>
                            <a:srgbClr val="7030A0"/>
                          </a:solidFill>
                          <a:effectLst/>
                        </a:rPr>
                        <a:t>1</a:t>
                      </a:r>
                      <a:endParaRPr lang="en-US" sz="2000" b="0" i="0" u="none" strike="noStrike">
                        <a:solidFill>
                          <a:srgbClr val="7030A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</a:rPr>
                        <a:t>Christian Grosso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5995204"/>
                  </a:ext>
                </a:extLst>
              </a:tr>
              <a:tr h="30663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</a:rPr>
                        <a:t>Vish Ramineni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7209853"/>
                  </a:ext>
                </a:extLst>
              </a:tr>
              <a:tr h="306636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u="none" strike="noStrike" dirty="0">
                          <a:solidFill>
                            <a:srgbClr val="7030A0"/>
                          </a:solidFill>
                          <a:effectLst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7030A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</a:rPr>
                        <a:t>Kat Horn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8908238"/>
                  </a:ext>
                </a:extLst>
              </a:tr>
              <a:tr h="30663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</a:rPr>
                        <a:t>Kiran Spencer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6921318"/>
                  </a:ext>
                </a:extLst>
              </a:tr>
              <a:tr h="306636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u="none" strike="noStrike" dirty="0">
                          <a:solidFill>
                            <a:srgbClr val="7030A0"/>
                          </a:solidFill>
                          <a:effectLst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7030A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</a:rPr>
                        <a:t>Luke Friscola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2532524"/>
                  </a:ext>
                </a:extLst>
              </a:tr>
              <a:tr h="30663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</a:rPr>
                        <a:t>Christina Johnson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3092619"/>
                  </a:ext>
                </a:extLst>
              </a:tr>
              <a:tr h="306636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u="none" strike="noStrike">
                          <a:solidFill>
                            <a:srgbClr val="7030A0"/>
                          </a:solidFill>
                          <a:effectLst/>
                        </a:rPr>
                        <a:t>4</a:t>
                      </a:r>
                      <a:endParaRPr lang="en-US" sz="2000" b="0" i="0" u="none" strike="noStrike">
                        <a:solidFill>
                          <a:srgbClr val="7030A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</a:rPr>
                        <a:t>Isabella Imburgia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0154554"/>
                  </a:ext>
                </a:extLst>
              </a:tr>
              <a:tr h="30663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</a:rPr>
                        <a:t>Amelia Luongo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0895066"/>
                  </a:ext>
                </a:extLst>
              </a:tr>
              <a:tr h="306636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u="none" strike="noStrike">
                          <a:solidFill>
                            <a:srgbClr val="7030A0"/>
                          </a:solidFill>
                          <a:effectLst/>
                        </a:rPr>
                        <a:t>5</a:t>
                      </a:r>
                      <a:endParaRPr lang="en-US" sz="2000" b="0" i="0" u="none" strike="noStrike">
                        <a:solidFill>
                          <a:srgbClr val="7030A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</a:rPr>
                        <a:t>Grace Lee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2427919"/>
                  </a:ext>
                </a:extLst>
              </a:tr>
              <a:tr h="30663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</a:rPr>
                        <a:t>Zain Abed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2472385"/>
                  </a:ext>
                </a:extLst>
              </a:tr>
              <a:tr h="306636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u="none" strike="noStrike" dirty="0">
                          <a:solidFill>
                            <a:srgbClr val="7030A0"/>
                          </a:solidFill>
                          <a:effectLst/>
                        </a:rPr>
                        <a:t>6</a:t>
                      </a:r>
                      <a:endParaRPr lang="en-US" sz="2000" b="0" i="0" u="none" strike="noStrike" dirty="0">
                        <a:solidFill>
                          <a:srgbClr val="7030A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</a:rPr>
                        <a:t>Isabella Orlando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3355152"/>
                  </a:ext>
                </a:extLst>
              </a:tr>
              <a:tr h="30663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7030A0"/>
                          </a:solidFill>
                          <a:effectLst/>
                          <a:latin typeface="Arial" panose="020B0604020202020204" pitchFamily="34" charset="0"/>
                        </a:rPr>
                        <a:t>Hayden Rue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0823421"/>
                  </a:ext>
                </a:extLst>
              </a:tr>
            </a:tbl>
          </a:graphicData>
        </a:graphic>
      </p:graphicFrame>
      <p:graphicFrame>
        <p:nvGraphicFramePr>
          <p:cNvPr id="33" name="Table 32">
            <a:extLst>
              <a:ext uri="{FF2B5EF4-FFF2-40B4-BE49-F238E27FC236}">
                <a16:creationId xmlns:a16="http://schemas.microsoft.com/office/drawing/2014/main" id="{639E4F65-E415-9A00-38FA-124460C6985F}"/>
              </a:ext>
            </a:extLst>
          </p:cNvPr>
          <p:cNvGraphicFramePr>
            <a:graphicFrameLocks noGrp="1"/>
          </p:cNvGraphicFramePr>
          <p:nvPr/>
        </p:nvGraphicFramePr>
        <p:xfrm>
          <a:off x="9052193" y="2710743"/>
          <a:ext cx="1986708" cy="36680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21465">
                  <a:extLst>
                    <a:ext uri="{9D8B030D-6E8A-4147-A177-3AD203B41FA5}">
                      <a16:colId xmlns:a16="http://schemas.microsoft.com/office/drawing/2014/main" val="3523965261"/>
                    </a:ext>
                  </a:extLst>
                </a:gridCol>
                <a:gridCol w="1465243">
                  <a:extLst>
                    <a:ext uri="{9D8B030D-6E8A-4147-A177-3AD203B41FA5}">
                      <a16:colId xmlns:a16="http://schemas.microsoft.com/office/drawing/2014/main" val="3184113186"/>
                    </a:ext>
                  </a:extLst>
                </a:gridCol>
              </a:tblGrid>
              <a:tr h="373321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1</a:t>
                      </a:r>
                      <a:endParaRPr lang="en-US" sz="20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Molly Janousek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379842"/>
                  </a:ext>
                </a:extLst>
              </a:tr>
              <a:tr h="37332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Dane Wleklinski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0886411"/>
                  </a:ext>
                </a:extLst>
              </a:tr>
              <a:tr h="373321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2</a:t>
                      </a:r>
                      <a:endParaRPr lang="en-US" sz="20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Makayla Adams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8967838"/>
                  </a:ext>
                </a:extLst>
              </a:tr>
              <a:tr h="37332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Kidus Belay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9989194"/>
                  </a:ext>
                </a:extLst>
              </a:tr>
              <a:tr h="373321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3</a:t>
                      </a:r>
                      <a:endParaRPr lang="en-US" sz="20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Eunela Manzano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2973095"/>
                  </a:ext>
                </a:extLst>
              </a:tr>
              <a:tr h="37332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Ashley Hayden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5625645"/>
                  </a:ext>
                </a:extLst>
              </a:tr>
              <a:tr h="373321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4</a:t>
                      </a:r>
                      <a:endParaRPr lang="en-US" sz="20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Oge Ikem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81079827"/>
                  </a:ext>
                </a:extLst>
              </a:tr>
              <a:tr h="37332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Megan Sullivan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40504497"/>
                  </a:ext>
                </a:extLst>
              </a:tr>
              <a:tr h="373321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5</a:t>
                      </a:r>
                      <a:endParaRPr lang="en-US" sz="20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Asma Sannulah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3045505"/>
                  </a:ext>
                </a:extLst>
              </a:tr>
              <a:tr h="30813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Melis Ozdemir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8326886"/>
                  </a:ext>
                </a:extLst>
              </a:tr>
            </a:tbl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FD64223B-46D2-654C-164F-D9FC53030EC0}"/>
              </a:ext>
            </a:extLst>
          </p:cNvPr>
          <p:cNvSpPr txBox="1"/>
          <p:nvPr/>
        </p:nvSpPr>
        <p:spPr>
          <a:xfrm>
            <a:off x="2478796" y="1410159"/>
            <a:ext cx="635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Sam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A7C5DD8-F0AC-3574-1581-E0C84AC20928}"/>
              </a:ext>
            </a:extLst>
          </p:cNvPr>
          <p:cNvSpPr txBox="1"/>
          <p:nvPr/>
        </p:nvSpPr>
        <p:spPr>
          <a:xfrm>
            <a:off x="5132025" y="1694761"/>
            <a:ext cx="970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Micaiah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EF717FF-98F0-C8E8-3078-2D237E4C6FF6}"/>
              </a:ext>
            </a:extLst>
          </p:cNvPr>
          <p:cNvSpPr txBox="1"/>
          <p:nvPr/>
        </p:nvSpPr>
        <p:spPr>
          <a:xfrm>
            <a:off x="7730169" y="1692925"/>
            <a:ext cx="8930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Katrina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E2D732E-B54C-0409-24C8-99D5ED3BD0AB}"/>
              </a:ext>
            </a:extLst>
          </p:cNvPr>
          <p:cNvSpPr txBox="1"/>
          <p:nvPr/>
        </p:nvSpPr>
        <p:spPr>
          <a:xfrm>
            <a:off x="10493567" y="1569903"/>
            <a:ext cx="9717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Hudson</a:t>
            </a:r>
          </a:p>
        </p:txBody>
      </p:sp>
    </p:spTree>
    <p:extLst>
      <p:ext uri="{BB962C8B-B14F-4D97-AF65-F5344CB8AC3E}">
        <p14:creationId xmlns:p14="http://schemas.microsoft.com/office/powerpoint/2010/main" val="8181325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61A9B1-18B6-A9F9-49FB-0A371275C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Structure for this module’s assignments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0B1F2A-7EA1-E44D-2120-D5A302B7EA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will have 2 GitHub check-ins + your final project.</a:t>
            </a:r>
          </a:p>
          <a:p>
            <a:pPr lvl="1"/>
            <a:r>
              <a:rPr lang="en-US" dirty="0"/>
              <a:t>First check-in: </a:t>
            </a:r>
            <a:r>
              <a:rPr lang="en-US" b="1" dirty="0">
                <a:solidFill>
                  <a:schemeClr val="accent2"/>
                </a:solidFill>
              </a:rPr>
              <a:t>due Friday, 2/27 at Midnight</a:t>
            </a:r>
          </a:p>
          <a:p>
            <a:pPr lvl="1"/>
            <a:r>
              <a:rPr lang="en-US" dirty="0"/>
              <a:t>Second check-in: </a:t>
            </a:r>
            <a:r>
              <a:rPr lang="en-US" b="1" dirty="0">
                <a:solidFill>
                  <a:schemeClr val="accent2"/>
                </a:solidFill>
              </a:rPr>
              <a:t>due Monday, 3/9 at Midnight</a:t>
            </a:r>
          </a:p>
          <a:p>
            <a:pPr lvl="1"/>
            <a:r>
              <a:rPr lang="en-US" dirty="0"/>
              <a:t>Final project: </a:t>
            </a:r>
            <a:r>
              <a:rPr lang="en-US" b="1" dirty="0">
                <a:solidFill>
                  <a:schemeClr val="accent2"/>
                </a:solidFill>
              </a:rPr>
              <a:t>due Tuesday, 3/17 at Midnight.</a:t>
            </a:r>
          </a:p>
          <a:p>
            <a:pPr lvl="1"/>
            <a:r>
              <a:rPr lang="en-US" dirty="0"/>
              <a:t>I suggest you complete the homework from each lecture </a:t>
            </a:r>
            <a:r>
              <a:rPr lang="en-US" b="1" u="sng" dirty="0"/>
              <a:t>by the following class time </a:t>
            </a:r>
            <a:r>
              <a:rPr lang="en-US" dirty="0"/>
              <a:t>to keep up with the Module </a:t>
            </a:r>
            <a:r>
              <a:rPr lang="en-US" dirty="0">
                <a:solidFill>
                  <a:srgbClr val="FF0000"/>
                </a:solidFill>
              </a:rPr>
              <a:t>(in red on last slide of lecture)</a:t>
            </a:r>
          </a:p>
          <a:p>
            <a:pPr lvl="1"/>
            <a:r>
              <a:rPr lang="en-US" dirty="0"/>
              <a:t>This may require you to work outside of class with your partner</a:t>
            </a:r>
          </a:p>
          <a:p>
            <a:r>
              <a:rPr lang="en-US" dirty="0"/>
              <a:t>You will have a few smaller assignments on GitHub. These should not take longer than 30 min and I will try to give a week/weekend notice! </a:t>
            </a:r>
          </a:p>
          <a:p>
            <a:pPr lvl="1"/>
            <a:r>
              <a:rPr lang="en-US" dirty="0"/>
              <a:t>First smaller assignment: making the repo + optimization code ✅</a:t>
            </a:r>
          </a:p>
          <a:p>
            <a:pPr lvl="1"/>
            <a:r>
              <a:rPr lang="en-US" dirty="0"/>
              <a:t>Next smaller assignment: watch ODE lectures and comprehension quiz </a:t>
            </a:r>
            <a:r>
              <a:rPr lang="en-US" b="1" dirty="0">
                <a:solidFill>
                  <a:schemeClr val="accent2"/>
                </a:solidFill>
              </a:rPr>
              <a:t>due 2/24 at class time</a:t>
            </a:r>
          </a:p>
        </p:txBody>
      </p:sp>
    </p:spTree>
    <p:extLst>
      <p:ext uri="{BB962C8B-B14F-4D97-AF65-F5344CB8AC3E}">
        <p14:creationId xmlns:p14="http://schemas.microsoft.com/office/powerpoint/2010/main" val="24791443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107A1E-3244-4D3A-DE3E-E78CAFAE86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Module 2: Skills you will learn/apply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C0B502F7-9E41-51B7-E09C-AB9120101459}"/>
              </a:ext>
            </a:extLst>
          </p:cNvPr>
          <p:cNvSpPr/>
          <p:nvPr/>
        </p:nvSpPr>
        <p:spPr>
          <a:xfrm>
            <a:off x="410136" y="1761563"/>
            <a:ext cx="3415553" cy="4773705"/>
          </a:xfrm>
          <a:prstGeom prst="roundRect">
            <a:avLst/>
          </a:prstGeom>
          <a:solidFill>
            <a:srgbClr val="A9C9D0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Virus biology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Immune system: innate and adaptive immunity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Epidemics &amp; parameters describing the spread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R0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Prevalence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Incidence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Transmission rate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Incubation rate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Recovery rate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A89139E9-1282-09DE-3E94-265B1B3ABF4F}"/>
              </a:ext>
            </a:extLst>
          </p:cNvPr>
          <p:cNvSpPr/>
          <p:nvPr/>
        </p:nvSpPr>
        <p:spPr>
          <a:xfrm>
            <a:off x="8308041" y="1761563"/>
            <a:ext cx="3415553" cy="4773705"/>
          </a:xfrm>
          <a:prstGeom prst="roundRect">
            <a:avLst/>
          </a:prstGeom>
          <a:solidFill>
            <a:srgbClr val="A9C9D0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Using pandas with a csv dataset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Scatterplots and line plots from model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Writing functions for solving systems of ODEs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8554E433-3FA0-BACB-E9B3-259720442925}"/>
              </a:ext>
            </a:extLst>
          </p:cNvPr>
          <p:cNvSpPr/>
          <p:nvPr/>
        </p:nvSpPr>
        <p:spPr>
          <a:xfrm>
            <a:off x="4359089" y="1761563"/>
            <a:ext cx="3415553" cy="4773705"/>
          </a:xfrm>
          <a:prstGeom prst="roundRect">
            <a:avLst/>
          </a:prstGeom>
          <a:solidFill>
            <a:srgbClr val="A9C9D0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Optimization/parameter fitting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Solving ODEs with numerical methods (Euler’s method)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Predicting into the future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Error calculations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71DFF8-0888-1E4C-B3DF-1C9C8C2C3315}"/>
              </a:ext>
            </a:extLst>
          </p:cNvPr>
          <p:cNvSpPr txBox="1"/>
          <p:nvPr/>
        </p:nvSpPr>
        <p:spPr>
          <a:xfrm>
            <a:off x="1085097" y="1358383"/>
            <a:ext cx="21730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Biology &amp; Medicine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CAC05E0-347E-8A4F-FFE4-599AFD487807}"/>
              </a:ext>
            </a:extLst>
          </p:cNvPr>
          <p:cNvSpPr txBox="1"/>
          <p:nvPr/>
        </p:nvSpPr>
        <p:spPr>
          <a:xfrm>
            <a:off x="5721481" y="1358383"/>
            <a:ext cx="7137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Math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46ADD3A-4164-3883-F6C5-2E8077E7BA67}"/>
              </a:ext>
            </a:extLst>
          </p:cNvPr>
          <p:cNvSpPr txBox="1"/>
          <p:nvPr/>
        </p:nvSpPr>
        <p:spPr>
          <a:xfrm>
            <a:off x="9767415" y="1358383"/>
            <a:ext cx="930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Coding</a:t>
            </a:r>
          </a:p>
        </p:txBody>
      </p:sp>
    </p:spTree>
    <p:extLst>
      <p:ext uri="{BB962C8B-B14F-4D97-AF65-F5344CB8AC3E}">
        <p14:creationId xmlns:p14="http://schemas.microsoft.com/office/powerpoint/2010/main" val="30580174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E16623-33D0-1B02-3AA3-615B6AE4D6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URGENT NOTICE: NOVEL VIRUS OUTBREAK</a:t>
            </a:r>
          </a:p>
        </p:txBody>
      </p:sp>
      <p:pic>
        <p:nvPicPr>
          <p:cNvPr id="8" name="Content Placeholder 7" descr="A close-up of a document&#10;&#10;AI-generated content may be incorrect.">
            <a:extLst>
              <a:ext uri="{FF2B5EF4-FFF2-40B4-BE49-F238E27FC236}">
                <a16:creationId xmlns:a16="http://schemas.microsoft.com/office/drawing/2014/main" id="{07320963-E7E5-DD40-DE24-2C01447906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3536" y="1393032"/>
            <a:ext cx="3758004" cy="49911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D09B79C-14F5-0DB9-0DFB-1FEF5E496BF3}"/>
              </a:ext>
            </a:extLst>
          </p:cNvPr>
          <p:cNvSpPr txBox="1">
            <a:spLocks/>
          </p:cNvSpPr>
          <p:nvPr/>
        </p:nvSpPr>
        <p:spPr>
          <a:xfrm>
            <a:off x="4780429" y="1185333"/>
            <a:ext cx="7216838" cy="499163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/>
              <a:t>What we need to know to meet our goals?</a:t>
            </a:r>
          </a:p>
          <a:p>
            <a:r>
              <a:rPr lang="en-US" dirty="0"/>
              <a:t>How do viruses spread within a person and between people?</a:t>
            </a:r>
          </a:p>
          <a:p>
            <a:pPr lvl="1"/>
            <a:r>
              <a:rPr lang="en-US" dirty="0"/>
              <a:t>Within a person: </a:t>
            </a:r>
            <a:r>
              <a:rPr lang="en-US" b="1" dirty="0"/>
              <a:t>immune system </a:t>
            </a:r>
            <a:r>
              <a:rPr lang="en-US" dirty="0"/>
              <a:t>activation</a:t>
            </a:r>
          </a:p>
          <a:p>
            <a:pPr lvl="1"/>
            <a:r>
              <a:rPr lang="en-US" dirty="0"/>
              <a:t>Between people: </a:t>
            </a:r>
            <a:r>
              <a:rPr lang="en-US" b="1" dirty="0"/>
              <a:t>epidemiological modeling </a:t>
            </a:r>
            <a:r>
              <a:rPr lang="en-US" dirty="0"/>
              <a:t>of disease spread</a:t>
            </a:r>
          </a:p>
          <a:p>
            <a:r>
              <a:rPr lang="en-US" dirty="0"/>
              <a:t>How do we interpret data about outbreaks?</a:t>
            </a:r>
          </a:p>
          <a:p>
            <a:pPr lvl="1"/>
            <a:r>
              <a:rPr lang="en-US" dirty="0"/>
              <a:t>Prevalence rate</a:t>
            </a:r>
          </a:p>
          <a:p>
            <a:pPr lvl="1"/>
            <a:r>
              <a:rPr lang="en-US" dirty="0"/>
              <a:t>Incidence rate</a:t>
            </a:r>
          </a:p>
          <a:p>
            <a:r>
              <a:rPr lang="en-US" dirty="0"/>
              <a:t>How do properties of viruses affect the timing of symptoms?</a:t>
            </a:r>
          </a:p>
          <a:p>
            <a:pPr lvl="1"/>
            <a:r>
              <a:rPr lang="en-US" b="1" dirty="0"/>
              <a:t>Latent period</a:t>
            </a:r>
            <a:r>
              <a:rPr lang="en-US" dirty="0"/>
              <a:t>: without symptoms, exposed but not contagious</a:t>
            </a:r>
          </a:p>
          <a:p>
            <a:pPr lvl="1"/>
            <a:r>
              <a:rPr lang="en-US" b="1" dirty="0"/>
              <a:t>Infected period</a:t>
            </a:r>
            <a:r>
              <a:rPr lang="en-US" dirty="0"/>
              <a:t>: with symptoms &amp; contagious</a:t>
            </a:r>
          </a:p>
          <a:p>
            <a:pPr lvl="1"/>
            <a:r>
              <a:rPr lang="en-US" b="1" dirty="0"/>
              <a:t>Recovered period</a:t>
            </a:r>
            <a:r>
              <a:rPr lang="en-US" dirty="0"/>
              <a:t>: can recovered people become susceptible again?</a:t>
            </a:r>
          </a:p>
        </p:txBody>
      </p:sp>
    </p:spTree>
    <p:extLst>
      <p:ext uri="{BB962C8B-B14F-4D97-AF65-F5344CB8AC3E}">
        <p14:creationId xmlns:p14="http://schemas.microsoft.com/office/powerpoint/2010/main" val="1535702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 bldLvl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Up-Down Arrow 7">
            <a:extLst>
              <a:ext uri="{FF2B5EF4-FFF2-40B4-BE49-F238E27FC236}">
                <a16:creationId xmlns:a16="http://schemas.microsoft.com/office/drawing/2014/main" id="{D53ACBEA-E52F-E2D9-C398-AC62F7BD1C31}"/>
              </a:ext>
            </a:extLst>
          </p:cNvPr>
          <p:cNvSpPr/>
          <p:nvPr/>
        </p:nvSpPr>
        <p:spPr>
          <a:xfrm>
            <a:off x="1279953" y="1869296"/>
            <a:ext cx="735995" cy="2082218"/>
          </a:xfrm>
          <a:prstGeom prst="up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Up-Down Arrow 6">
            <a:extLst>
              <a:ext uri="{FF2B5EF4-FFF2-40B4-BE49-F238E27FC236}">
                <a16:creationId xmlns:a16="http://schemas.microsoft.com/office/drawing/2014/main" id="{779E7B62-E57F-26EB-A73C-53FAB2421261}"/>
              </a:ext>
            </a:extLst>
          </p:cNvPr>
          <p:cNvSpPr/>
          <p:nvPr/>
        </p:nvSpPr>
        <p:spPr>
          <a:xfrm>
            <a:off x="194734" y="1185333"/>
            <a:ext cx="735995" cy="1281546"/>
          </a:xfrm>
          <a:prstGeom prst="up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4F36BFB-B4F6-292E-09C1-B1D567661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coming up (see </a:t>
            </a:r>
            <a:r>
              <a:rPr lang="en-US" dirty="0" err="1"/>
              <a:t>ipynb</a:t>
            </a:r>
            <a:r>
              <a:rPr lang="en-US" dirty="0"/>
              <a:t> template for structure)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B29816-5BC3-91AF-497B-D7D6ECB634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71799" y="1185333"/>
            <a:ext cx="9025467" cy="4991630"/>
          </a:xfrm>
        </p:spPr>
        <p:txBody>
          <a:bodyPr/>
          <a:lstStyle/>
          <a:p>
            <a:pPr>
              <a:spcBef>
                <a:spcPts val="1600"/>
              </a:spcBef>
            </a:pPr>
            <a:r>
              <a:rPr lang="en-US" b="1" u="sng" dirty="0"/>
              <a:t>Day 1 2/19: </a:t>
            </a:r>
            <a:r>
              <a:rPr lang="en-US" dirty="0"/>
              <a:t>Intro to mystery virus + virus biology</a:t>
            </a:r>
          </a:p>
          <a:p>
            <a:pPr>
              <a:spcBef>
                <a:spcPts val="1600"/>
              </a:spcBef>
            </a:pPr>
            <a:r>
              <a:rPr lang="en-US" b="1" u="sng" dirty="0"/>
              <a:t>Day 2 2/24</a:t>
            </a:r>
            <a:r>
              <a:rPr lang="en-US" dirty="0"/>
              <a:t>: Intro to epidemic modeling parameters (SEIR); estimate initial growth rate/R0</a:t>
            </a:r>
          </a:p>
          <a:p>
            <a:pPr>
              <a:spcBef>
                <a:spcPts val="1600"/>
              </a:spcBef>
            </a:pPr>
            <a:r>
              <a:rPr lang="en-US" b="1" u="sng" dirty="0"/>
              <a:t>Day 3 2/26</a:t>
            </a:r>
            <a:r>
              <a:rPr lang="en-US" dirty="0"/>
              <a:t>: Intro to Euler’s method; predict spread of disease and when peak will occur</a:t>
            </a:r>
          </a:p>
          <a:p>
            <a:pPr>
              <a:spcBef>
                <a:spcPts val="1600"/>
              </a:spcBef>
            </a:pPr>
            <a:r>
              <a:rPr lang="en-US" b="1" u="sng" dirty="0"/>
              <a:t>Day 4 3/10: </a:t>
            </a:r>
            <a:r>
              <a:rPr lang="en-US" dirty="0"/>
              <a:t>Modeling interventions; recommend best intervention strategy!</a:t>
            </a:r>
          </a:p>
          <a:p>
            <a:pPr>
              <a:spcBef>
                <a:spcPts val="1600"/>
              </a:spcBef>
            </a:pPr>
            <a:r>
              <a:rPr lang="en-US" b="1" u="sng" dirty="0"/>
              <a:t>Day 5 3/12</a:t>
            </a:r>
            <a:r>
              <a:rPr lang="en-US" dirty="0"/>
              <a:t>: Verification/validation, best guess for virus identification, and tying up loose ends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B38945C-587E-0FAD-2065-7CFD465C48D8}"/>
              </a:ext>
            </a:extLst>
          </p:cNvPr>
          <p:cNvSpPr txBox="1"/>
          <p:nvPr/>
        </p:nvSpPr>
        <p:spPr>
          <a:xfrm rot="16200000">
            <a:off x="-81643" y="1642359"/>
            <a:ext cx="1279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Biology hat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8ADC329-028B-7365-C130-41FEED6B859A}"/>
              </a:ext>
            </a:extLst>
          </p:cNvPr>
          <p:cNvSpPr txBox="1"/>
          <p:nvPr/>
        </p:nvSpPr>
        <p:spPr>
          <a:xfrm rot="16200000">
            <a:off x="1130716" y="2812518"/>
            <a:ext cx="10606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Math hat</a:t>
            </a:r>
          </a:p>
        </p:txBody>
      </p:sp>
      <p:sp>
        <p:nvSpPr>
          <p:cNvPr id="9" name="Up-Down Arrow 8">
            <a:extLst>
              <a:ext uri="{FF2B5EF4-FFF2-40B4-BE49-F238E27FC236}">
                <a16:creationId xmlns:a16="http://schemas.microsoft.com/office/drawing/2014/main" id="{24BBAD8F-66FA-159E-66B9-F6079A443FE9}"/>
              </a:ext>
            </a:extLst>
          </p:cNvPr>
          <p:cNvSpPr/>
          <p:nvPr/>
        </p:nvSpPr>
        <p:spPr>
          <a:xfrm>
            <a:off x="2269020" y="2233967"/>
            <a:ext cx="735995" cy="3438699"/>
          </a:xfrm>
          <a:prstGeom prst="upDown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7759AD-28DE-A69B-2EFA-261DD1366581}"/>
              </a:ext>
            </a:extLst>
          </p:cNvPr>
          <p:cNvSpPr txBox="1"/>
          <p:nvPr/>
        </p:nvSpPr>
        <p:spPr>
          <a:xfrm rot="16200000">
            <a:off x="1983392" y="3876655"/>
            <a:ext cx="12646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Coding hat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49918F4-EFB1-B997-94E5-E2FD241D7F86}"/>
              </a:ext>
            </a:extLst>
          </p:cNvPr>
          <p:cNvSpPr txBox="1"/>
          <p:nvPr/>
        </p:nvSpPr>
        <p:spPr>
          <a:xfrm>
            <a:off x="3479963" y="5884575"/>
            <a:ext cx="52320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Project presentations: 3/17</a:t>
            </a:r>
          </a:p>
        </p:txBody>
      </p:sp>
    </p:spTree>
    <p:extLst>
      <p:ext uri="{BB962C8B-B14F-4D97-AF65-F5344CB8AC3E}">
        <p14:creationId xmlns:p14="http://schemas.microsoft.com/office/powerpoint/2010/main" val="8055225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3D0172-C043-7861-E1A7-DAB743540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D28937-9760-2E94-E487-E3ED59662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URGENT NOTICE: NOVEL VIRUS OUTBREAK</a:t>
            </a:r>
          </a:p>
        </p:txBody>
      </p:sp>
      <p:pic>
        <p:nvPicPr>
          <p:cNvPr id="8" name="Content Placeholder 7" descr="A close-up of a document&#10;&#10;AI-generated content may be incorrect.">
            <a:extLst>
              <a:ext uri="{FF2B5EF4-FFF2-40B4-BE49-F238E27FC236}">
                <a16:creationId xmlns:a16="http://schemas.microsoft.com/office/drawing/2014/main" id="{FEF775B6-3040-4BAB-E105-38A117914B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3536" y="1393032"/>
            <a:ext cx="3758004" cy="49911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969C535-02D1-46BF-28E1-D79156445A32}"/>
              </a:ext>
            </a:extLst>
          </p:cNvPr>
          <p:cNvSpPr txBox="1">
            <a:spLocks/>
          </p:cNvSpPr>
          <p:nvPr/>
        </p:nvSpPr>
        <p:spPr>
          <a:xfrm>
            <a:off x="4780429" y="1185333"/>
            <a:ext cx="7216838" cy="499163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/>
              <a:t>What we need to know to meet our goals?</a:t>
            </a:r>
          </a:p>
          <a:p>
            <a:r>
              <a:rPr lang="en-US" dirty="0">
                <a:solidFill>
                  <a:srgbClr val="FF0000"/>
                </a:solidFill>
              </a:rPr>
              <a:t>How do viruses spread within a person and between people?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Within a person: </a:t>
            </a:r>
            <a:r>
              <a:rPr lang="en-US" b="1" dirty="0">
                <a:solidFill>
                  <a:srgbClr val="FF0000"/>
                </a:solidFill>
              </a:rPr>
              <a:t>immune system </a:t>
            </a:r>
            <a:r>
              <a:rPr lang="en-US" dirty="0">
                <a:solidFill>
                  <a:srgbClr val="FF0000"/>
                </a:solidFill>
              </a:rPr>
              <a:t>activation</a:t>
            </a:r>
          </a:p>
          <a:p>
            <a:pPr lvl="1"/>
            <a:r>
              <a:rPr lang="en-US" dirty="0"/>
              <a:t>Between people: </a:t>
            </a:r>
            <a:r>
              <a:rPr lang="en-US" b="1" dirty="0"/>
              <a:t>epidemiological modeling </a:t>
            </a:r>
            <a:r>
              <a:rPr lang="en-US" dirty="0"/>
              <a:t>of disease spread</a:t>
            </a:r>
          </a:p>
          <a:p>
            <a:r>
              <a:rPr lang="en-US" dirty="0"/>
              <a:t>How do we interpret data about outbreaks?</a:t>
            </a:r>
          </a:p>
          <a:p>
            <a:pPr lvl="1"/>
            <a:r>
              <a:rPr lang="en-US" dirty="0"/>
              <a:t>Prevalence rate</a:t>
            </a:r>
          </a:p>
          <a:p>
            <a:pPr lvl="1"/>
            <a:r>
              <a:rPr lang="en-US" dirty="0"/>
              <a:t>Incidence rate</a:t>
            </a:r>
          </a:p>
          <a:p>
            <a:r>
              <a:rPr lang="en-US" dirty="0"/>
              <a:t>How do properties of viruses affect the timing of symptoms?</a:t>
            </a:r>
          </a:p>
          <a:p>
            <a:pPr lvl="1"/>
            <a:r>
              <a:rPr lang="en-US" b="1" dirty="0"/>
              <a:t>Latent period</a:t>
            </a:r>
            <a:r>
              <a:rPr lang="en-US" dirty="0"/>
              <a:t>: without symptoms, exposed but not contagious</a:t>
            </a:r>
          </a:p>
          <a:p>
            <a:pPr lvl="1"/>
            <a:r>
              <a:rPr lang="en-US" b="1" dirty="0"/>
              <a:t>Infected period</a:t>
            </a:r>
            <a:r>
              <a:rPr lang="en-US" dirty="0"/>
              <a:t>: with symptoms &amp; contagious</a:t>
            </a:r>
          </a:p>
          <a:p>
            <a:pPr lvl="1"/>
            <a:r>
              <a:rPr lang="en-US" b="1" dirty="0"/>
              <a:t>Recovered period</a:t>
            </a:r>
            <a:r>
              <a:rPr lang="en-US" dirty="0"/>
              <a:t>: can recovered people become susceptible again?</a:t>
            </a:r>
          </a:p>
        </p:txBody>
      </p:sp>
    </p:spTree>
    <p:extLst>
      <p:ext uri="{BB962C8B-B14F-4D97-AF65-F5344CB8AC3E}">
        <p14:creationId xmlns:p14="http://schemas.microsoft.com/office/powerpoint/2010/main" val="8455957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F92A0-E2EF-589E-6546-DDD5B99F64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 virus?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1EDFD57-FFD4-AB43-521E-41DE42743A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831" y="2198002"/>
            <a:ext cx="4398303" cy="2930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79BBA39-DF38-E5E1-04EF-9A40AEF5A396}"/>
              </a:ext>
            </a:extLst>
          </p:cNvPr>
          <p:cNvSpPr txBox="1"/>
          <p:nvPr/>
        </p:nvSpPr>
        <p:spPr>
          <a:xfrm>
            <a:off x="4479243" y="5044144"/>
            <a:ext cx="18032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Lipid membrane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BFAF28-50CD-10BF-D5AA-2AE20CB6D711}"/>
              </a:ext>
            </a:extLst>
          </p:cNvPr>
          <p:cNvSpPr txBox="1"/>
          <p:nvPr/>
        </p:nvSpPr>
        <p:spPr>
          <a:xfrm>
            <a:off x="4479243" y="4076990"/>
            <a:ext cx="1418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Protein shell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F831192-2FA4-5C5E-052E-81BA087698EB}"/>
              </a:ext>
            </a:extLst>
          </p:cNvPr>
          <p:cNvSpPr txBox="1"/>
          <p:nvPr/>
        </p:nvSpPr>
        <p:spPr>
          <a:xfrm>
            <a:off x="4519189" y="3137496"/>
            <a:ext cx="13789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DNA or RNA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FA6E1B8-419C-E470-2C98-F25E1E0B5742}"/>
              </a:ext>
            </a:extLst>
          </p:cNvPr>
          <p:cNvSpPr txBox="1"/>
          <p:nvPr/>
        </p:nvSpPr>
        <p:spPr>
          <a:xfrm>
            <a:off x="-1" y="6604084"/>
            <a:ext cx="179889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Images from Khan academy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F736C18-B0BE-1244-CA45-E4755234F6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0327" y="2975460"/>
            <a:ext cx="6438174" cy="262479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17A3A74-18D5-2F00-4813-3D44C5861186}"/>
              </a:ext>
            </a:extLst>
          </p:cNvPr>
          <p:cNvSpPr txBox="1"/>
          <p:nvPr/>
        </p:nvSpPr>
        <p:spPr>
          <a:xfrm>
            <a:off x="6715123" y="1739147"/>
            <a:ext cx="48414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The goal of a virus: get your cells’ machinery to replicate its genome.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607B263-2184-062B-E466-8D89BBB63051}"/>
              </a:ext>
            </a:extLst>
          </p:cNvPr>
          <p:cNvSpPr txBox="1"/>
          <p:nvPr/>
        </p:nvSpPr>
        <p:spPr>
          <a:xfrm>
            <a:off x="7334238" y="1197072"/>
            <a:ext cx="36031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Viruses are NOT cells, so they cannot reproduce on their own.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8AEFE2D-C146-DA57-9502-6DB3C4C2CF98}"/>
              </a:ext>
            </a:extLst>
          </p:cNvPr>
          <p:cNvSpPr txBox="1"/>
          <p:nvPr/>
        </p:nvSpPr>
        <p:spPr>
          <a:xfrm>
            <a:off x="10065124" y="5044144"/>
            <a:ext cx="13915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(Using ribosomes)</a:t>
            </a:r>
          </a:p>
        </p:txBody>
      </p:sp>
    </p:spTree>
    <p:extLst>
      <p:ext uri="{BB962C8B-B14F-4D97-AF65-F5344CB8AC3E}">
        <p14:creationId xmlns:p14="http://schemas.microsoft.com/office/powerpoint/2010/main" val="593203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10" grpId="0"/>
      <p:bldP spid="11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C2DC6A-3044-1F1F-E18C-11FC1DC93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infection process</a:t>
            </a:r>
          </a:p>
        </p:txBody>
      </p:sp>
      <p:pic>
        <p:nvPicPr>
          <p:cNvPr id="4" name="Picture 4" descr="Steps of a viral infection, illustrated generically for a virus with a + sense RNA genome.&#10;&#10;1. Attachment. Virus binds to receptor on cell surface.&#10;&#10;2. Entry. Virus enters cell by endocytosis. In the cytoplasm, the capsid comes apart, releasing the RNA genome.&#10;&#10;3. Replication and gene expression. The RNA genome is copied (this would be done by a viral enzyme, not shown) and translated into viral proteins using a host ribosome. The viral proteins produced include capsid proteins.&#10;&#10;4. Assembly. Capsid proteins and RNA genomes come together to make new viral particles.&#10;&#10;5. Release. The cell lyses (bursts), releasing the viral particles, which can then infect other host cells.">
            <a:extLst>
              <a:ext uri="{FF2B5EF4-FFF2-40B4-BE49-F238E27FC236}">
                <a16:creationId xmlns:a16="http://schemas.microsoft.com/office/drawing/2014/main" id="{46CB1039-85E1-E526-AB0D-83689F531B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0778" y="1385358"/>
            <a:ext cx="6870443" cy="5317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90F26BC-1BA2-7892-1173-8FF9AF193CA0}"/>
              </a:ext>
            </a:extLst>
          </p:cNvPr>
          <p:cNvSpPr txBox="1"/>
          <p:nvPr/>
        </p:nvSpPr>
        <p:spPr>
          <a:xfrm>
            <a:off x="271463" y="1546622"/>
            <a:ext cx="310038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Step 1: Entry into the body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Infected person coughs, etc.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Respiratory droplets contain millions of virus particles </a:t>
            </a:r>
            <a:r>
              <a:rPr lang="en-US" sz="1600" dirty="0">
                <a:sym typeface="Wingdings" pitchFamily="2" charset="2"/>
              </a:rPr>
              <a:t> you inhale</a:t>
            </a: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Virus reaches cells lining respiratory tract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F31610F-8297-4AB2-0454-FD73238AF998}"/>
              </a:ext>
            </a:extLst>
          </p:cNvPr>
          <p:cNvSpPr txBox="1"/>
          <p:nvPr/>
        </p:nvSpPr>
        <p:spPr>
          <a:xfrm>
            <a:off x="4483281" y="1092342"/>
            <a:ext cx="3407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Step 2: Virus hijacks your cells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7CFF502-32BE-5513-4B64-62B000068AC8}"/>
              </a:ext>
            </a:extLst>
          </p:cNvPr>
          <p:cNvSpPr txBox="1"/>
          <p:nvPr/>
        </p:nvSpPr>
        <p:spPr>
          <a:xfrm>
            <a:off x="8958264" y="2751269"/>
            <a:ext cx="2796776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The speed of this replication cycle determines how quickly infection spreads WITHIN your body. </a:t>
            </a:r>
          </a:p>
          <a:p>
            <a:pPr algn="ctr"/>
            <a:r>
              <a:rPr lang="en-US" dirty="0"/>
              <a:t>Fast replication = symptoms appear sooner = you become infectious sooner.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A5E3667-2831-0E48-134C-8BB6935D1FD9}"/>
              </a:ext>
            </a:extLst>
          </p:cNvPr>
          <p:cNvSpPr txBox="1"/>
          <p:nvPr/>
        </p:nvSpPr>
        <p:spPr>
          <a:xfrm>
            <a:off x="7150893" y="6333171"/>
            <a:ext cx="26720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Step 3: Infect new cells!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6D1BA73-FCC7-0CEB-5168-CB7DA9B44765}"/>
              </a:ext>
            </a:extLst>
          </p:cNvPr>
          <p:cNvSpPr txBox="1"/>
          <p:nvPr/>
        </p:nvSpPr>
        <p:spPr>
          <a:xfrm>
            <a:off x="7225355" y="5216544"/>
            <a:ext cx="227851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/>
              <a:t>Sometimes compartmentalized in “virus factories”</a:t>
            </a:r>
          </a:p>
        </p:txBody>
      </p:sp>
    </p:spTree>
    <p:extLst>
      <p:ext uri="{BB962C8B-B14F-4D97-AF65-F5344CB8AC3E}">
        <p14:creationId xmlns:p14="http://schemas.microsoft.com/office/powerpoint/2010/main" val="1626851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/>
      <p:bldP spid="8" grpId="0"/>
      <p:bldP spid="9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144FE-6FCB-769A-8061-720179EEF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Timeline of infections: Exposure to recovery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703A72B4-AAAD-936B-9209-612116EE0DB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04704866"/>
              </p:ext>
            </p:extLst>
          </p:nvPr>
        </p:nvGraphicFramePr>
        <p:xfrm>
          <a:off x="1690950" y="841111"/>
          <a:ext cx="8869363" cy="1630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245DF38C-2338-BB86-136B-538B69676162}"/>
              </a:ext>
            </a:extLst>
          </p:cNvPr>
          <p:cNvSpPr txBox="1"/>
          <p:nvPr/>
        </p:nvSpPr>
        <p:spPr>
          <a:xfrm>
            <a:off x="128589" y="2618715"/>
            <a:ext cx="4331232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/>
              <a:t>Definition</a:t>
            </a:r>
            <a:r>
              <a:rPr lang="en-US" sz="1400" dirty="0"/>
              <a:t>: Time from virus entering your body to when symptoms appear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/>
              <a:t>Biologically: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Virus replicating in initial infection site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Beginning to spread to new cells and tissues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Viral load increasing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Usually no symptoms yet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Usually not infectious yet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/>
              <a:t>Length of incubation period depends on: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Replication speed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Viral travel within body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Initial dose of virus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Immune system activation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/>
              <a:t>Examples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Flu: 1-4 days (fast replicator, stays local)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COVID19: ~5 days (slow initially, spreads further)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Measles: 10-14 days (travel to lymph nodes </a:t>
            </a:r>
            <a:r>
              <a:rPr lang="en-US" sz="1400" dirty="0">
                <a:sym typeface="Wingdings" pitchFamily="2" charset="2"/>
              </a:rPr>
              <a:t> blood  back to respiratory tract</a:t>
            </a:r>
            <a:endParaRPr lang="en-US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12FEE9F7-42E0-6ADC-E4B7-08B7341491E2}"/>
              </a:ext>
            </a:extLst>
          </p:cNvPr>
          <p:cNvCxnSpPr>
            <a:cxnSpLocks/>
            <a:endCxn id="5" idx="0"/>
          </p:cNvCxnSpPr>
          <p:nvPr/>
        </p:nvCxnSpPr>
        <p:spPr>
          <a:xfrm flipH="1">
            <a:off x="2294205" y="2078832"/>
            <a:ext cx="1799164" cy="53988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39681EFE-4964-FE62-3FE5-EB2B01D598B5}"/>
              </a:ext>
            </a:extLst>
          </p:cNvPr>
          <p:cNvSpPr txBox="1"/>
          <p:nvPr/>
        </p:nvSpPr>
        <p:spPr>
          <a:xfrm>
            <a:off x="4459821" y="2618715"/>
            <a:ext cx="420554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/>
              <a:t>Definition</a:t>
            </a:r>
            <a:r>
              <a:rPr lang="en-US" sz="1400" dirty="0"/>
              <a:t>: Time when you can transmit the virus to others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/>
              <a:t>Biologically: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Viral load peaks in respiratory tract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Producing millions-billions of particles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Symptomatic, usually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Immune system is fighting back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/>
              <a:t>Biological factors affecting infectiousness: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Viral shedding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Location of infection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Symptoms that spread virus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400" dirty="0"/>
              <a:t>Coughing = aerosolize virus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400" dirty="0"/>
              <a:t>Runny nose = contaminate surfaces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/>
              <a:t>Examples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Measles: 100K viruses per cough (very high!)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COVID19: can be infectious 2 days before symptoms</a:t>
            </a:r>
            <a:endParaRPr lang="en-US" dirty="0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03D39F81-89A7-24DC-ADB3-01826F215890}"/>
              </a:ext>
            </a:extLst>
          </p:cNvPr>
          <p:cNvCxnSpPr>
            <a:cxnSpLocks/>
            <a:endCxn id="8" idx="0"/>
          </p:cNvCxnSpPr>
          <p:nvPr/>
        </p:nvCxnSpPr>
        <p:spPr>
          <a:xfrm flipH="1">
            <a:off x="6562595" y="2164556"/>
            <a:ext cx="743146" cy="45415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5A0F9B64-17F8-18D6-CDB4-924217CC47B2}"/>
              </a:ext>
            </a:extLst>
          </p:cNvPr>
          <p:cNvCxnSpPr>
            <a:cxnSpLocks/>
          </p:cNvCxnSpPr>
          <p:nvPr/>
        </p:nvCxnSpPr>
        <p:spPr>
          <a:xfrm>
            <a:off x="9753601" y="2164556"/>
            <a:ext cx="643134" cy="37147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435F9F0E-DBF7-C155-D00C-2F42070BDD8D}"/>
              </a:ext>
            </a:extLst>
          </p:cNvPr>
          <p:cNvSpPr txBox="1"/>
          <p:nvPr/>
        </p:nvSpPr>
        <p:spPr>
          <a:xfrm>
            <a:off x="8865393" y="2618715"/>
            <a:ext cx="302894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/>
              <a:t>Definition</a:t>
            </a:r>
            <a:r>
              <a:rPr lang="en-US" sz="1400" dirty="0"/>
              <a:t>: No longer infectious + gained immunity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/>
              <a:t>Biologically: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Immune system has cleared most/all virus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Symptoms resolving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Memory cells forming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Viral load drops below transmission threshold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83B10C5-F6C1-7F0B-836B-EB362280648E}"/>
              </a:ext>
            </a:extLst>
          </p:cNvPr>
          <p:cNvSpPr txBox="1"/>
          <p:nvPr/>
        </p:nvSpPr>
        <p:spPr>
          <a:xfrm>
            <a:off x="9215849" y="4732724"/>
            <a:ext cx="28475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2"/>
                </a:solidFill>
              </a:rPr>
              <a:t>We will use this timeline information to fit our model parameters later!</a:t>
            </a:r>
          </a:p>
        </p:txBody>
      </p:sp>
    </p:spTree>
    <p:extLst>
      <p:ext uri="{BB962C8B-B14F-4D97-AF65-F5344CB8AC3E}">
        <p14:creationId xmlns:p14="http://schemas.microsoft.com/office/powerpoint/2010/main" val="4048947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8" grpId="0" uiExpand="1" build="p"/>
      <p:bldP spid="17" grpId="0" uiExpand="1" build="p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FD3080-84DE-F861-191B-6577F5E6D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does the immune system respond?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46DC05-8DF8-AC11-DF91-1577495CB4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330" y="1943100"/>
            <a:ext cx="5666884" cy="4848226"/>
          </a:xfrm>
        </p:spPr>
        <p:txBody>
          <a:bodyPr/>
          <a:lstStyle/>
          <a:p>
            <a:r>
              <a:rPr lang="en-US" dirty="0"/>
              <a:t>Innate immunity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D208971-62EA-9434-D93E-2DCF8881B3C8}"/>
              </a:ext>
            </a:extLst>
          </p:cNvPr>
          <p:cNvSpPr txBox="1">
            <a:spLocks/>
          </p:cNvSpPr>
          <p:nvPr/>
        </p:nvSpPr>
        <p:spPr>
          <a:xfrm>
            <a:off x="6274330" y="1943100"/>
            <a:ext cx="5666884" cy="48482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Adaptive immunity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B5599E00-127F-5042-F13F-DFE497F6B1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786" y="758861"/>
            <a:ext cx="9468298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Immunity happens at the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cellular level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(within your body) 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dirty="0">
                <a:latin typeface="Arial" panose="020B0604020202020204" pitchFamily="34" charset="0"/>
              </a:rPr>
              <a:t>Viruses have antigens that you body recognizes as “not self”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When enough individuals are immune, it affects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population-level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transmission (next class)</a:t>
            </a:r>
          </a:p>
        </p:txBody>
      </p:sp>
      <p:pic>
        <p:nvPicPr>
          <p:cNvPr id="8" name="Picture 7" descr="A diagram of cell division&#10;&#10;AI-generated content may be incorrect.">
            <a:extLst>
              <a:ext uri="{FF2B5EF4-FFF2-40B4-BE49-F238E27FC236}">
                <a16:creationId xmlns:a16="http://schemas.microsoft.com/office/drawing/2014/main" id="{9819B82C-5208-6B7E-2756-7933105959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3536" y="4331835"/>
            <a:ext cx="3640422" cy="1970907"/>
          </a:xfrm>
          <a:prstGeom prst="rect">
            <a:avLst/>
          </a:prstGeom>
        </p:spPr>
      </p:pic>
      <p:pic>
        <p:nvPicPr>
          <p:cNvPr id="10" name="Picture 9" descr="A diagram of a cell membrane&#10;&#10;AI-generated content may be incorrect.">
            <a:extLst>
              <a:ext uri="{FF2B5EF4-FFF2-40B4-BE49-F238E27FC236}">
                <a16:creationId xmlns:a16="http://schemas.microsoft.com/office/drawing/2014/main" id="{DB6A5973-38BD-BDDA-6166-55C743B2EE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7426" y="2443844"/>
            <a:ext cx="2510324" cy="1810726"/>
          </a:xfrm>
          <a:prstGeom prst="rect">
            <a:avLst/>
          </a:prstGeom>
        </p:spPr>
      </p:pic>
      <p:pic>
        <p:nvPicPr>
          <p:cNvPr id="12" name="Picture 11" descr="A diagram of a cell&#10;&#10;AI-generated content may be incorrect.">
            <a:extLst>
              <a:ext uri="{FF2B5EF4-FFF2-40B4-BE49-F238E27FC236}">
                <a16:creationId xmlns:a16="http://schemas.microsoft.com/office/drawing/2014/main" id="{C63620DA-7923-608C-F19C-99E300895D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90963" y="2389107"/>
            <a:ext cx="2149841" cy="1632824"/>
          </a:xfrm>
          <a:prstGeom prst="rect">
            <a:avLst/>
          </a:prstGeom>
        </p:spPr>
      </p:pic>
      <p:pic>
        <p:nvPicPr>
          <p:cNvPr id="14" name="Picture 13" descr="A drawing of a cell&#10;&#10;AI-generated content may be incorrect.">
            <a:extLst>
              <a:ext uri="{FF2B5EF4-FFF2-40B4-BE49-F238E27FC236}">
                <a16:creationId xmlns:a16="http://schemas.microsoft.com/office/drawing/2014/main" id="{9F5AFD00-7E86-8652-86D2-D05A3FAC16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0684" y="4367213"/>
            <a:ext cx="1936668" cy="1640347"/>
          </a:xfrm>
          <a:prstGeom prst="rect">
            <a:avLst/>
          </a:prstGeom>
        </p:spPr>
      </p:pic>
      <p:pic>
        <p:nvPicPr>
          <p:cNvPr id="18" name="Picture 17" descr="A diagram of a cell&#10;&#10;AI-generated content may be incorrect.">
            <a:extLst>
              <a:ext uri="{FF2B5EF4-FFF2-40B4-BE49-F238E27FC236}">
                <a16:creationId xmlns:a16="http://schemas.microsoft.com/office/drawing/2014/main" id="{C26297AF-4E65-592B-8640-6016B15A802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8936" y="4367213"/>
            <a:ext cx="2315795" cy="1716087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3AA77274-3792-7C95-212E-72EA252BD133}"/>
              </a:ext>
            </a:extLst>
          </p:cNvPr>
          <p:cNvSpPr txBox="1"/>
          <p:nvPr/>
        </p:nvSpPr>
        <p:spPr>
          <a:xfrm>
            <a:off x="250786" y="6347627"/>
            <a:ext cx="53210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+ many more that kill threat and virus-infected cells!</a:t>
            </a:r>
          </a:p>
        </p:txBody>
      </p:sp>
      <p:pic>
        <p:nvPicPr>
          <p:cNvPr id="22" name="Picture 21" descr="Diagram of a cell life cycle&#10;&#10;AI-generated content may be incorrect.">
            <a:extLst>
              <a:ext uri="{FF2B5EF4-FFF2-40B4-BE49-F238E27FC236}">
                <a16:creationId xmlns:a16="http://schemas.microsoft.com/office/drawing/2014/main" id="{3F971AE2-13AE-34A7-4B95-9EB7B251D6A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0786" y="2397083"/>
            <a:ext cx="3143004" cy="1832018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02B726E6-3BBF-B779-B2E8-C36D9F142AA0}"/>
              </a:ext>
            </a:extLst>
          </p:cNvPr>
          <p:cNvSpPr txBox="1"/>
          <p:nvPr/>
        </p:nvSpPr>
        <p:spPr>
          <a:xfrm>
            <a:off x="1313268" y="5906804"/>
            <a:ext cx="18805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Phagocytose </a:t>
            </a:r>
          </a:p>
          <a:p>
            <a:r>
              <a:rPr lang="en-US" sz="1200" dirty="0"/>
              <a:t>Recruit through cytokines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7F8DB1A-FECC-DD79-7382-E203B60C417B}"/>
              </a:ext>
            </a:extLst>
          </p:cNvPr>
          <p:cNvSpPr txBox="1"/>
          <p:nvPr/>
        </p:nvSpPr>
        <p:spPr>
          <a:xfrm>
            <a:off x="4318597" y="5852467"/>
            <a:ext cx="17972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Coordinate attack</a:t>
            </a:r>
          </a:p>
          <a:p>
            <a:r>
              <a:rPr lang="en-US" sz="1200" dirty="0"/>
              <a:t>Antigen-presenting cells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8860A4D-46C6-AB6F-E4E8-77723D7D6A75}"/>
              </a:ext>
            </a:extLst>
          </p:cNvPr>
          <p:cNvSpPr txBox="1"/>
          <p:nvPr/>
        </p:nvSpPr>
        <p:spPr>
          <a:xfrm>
            <a:off x="5666468" y="4204224"/>
            <a:ext cx="27803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T cells recognize receptors on macrophages &amp; become active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7A5BF1A-CE6E-BEC7-A6B1-9841B6C92329}"/>
              </a:ext>
            </a:extLst>
          </p:cNvPr>
          <p:cNvSpPr txBox="1"/>
          <p:nvPr/>
        </p:nvSpPr>
        <p:spPr>
          <a:xfrm>
            <a:off x="9290963" y="6232960"/>
            <a:ext cx="13143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Kill infected cells &amp; pathogens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319346D-DE14-D6C3-45E5-CE21E238B4A1}"/>
              </a:ext>
            </a:extLst>
          </p:cNvPr>
          <p:cNvSpPr txBox="1"/>
          <p:nvPr/>
        </p:nvSpPr>
        <p:spPr>
          <a:xfrm>
            <a:off x="7888720" y="6007560"/>
            <a:ext cx="14386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Activate B cells and killer T cells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CB318E4-6B58-B617-B4C9-E25A09CFD081}"/>
              </a:ext>
            </a:extLst>
          </p:cNvPr>
          <p:cNvSpPr txBox="1"/>
          <p:nvPr/>
        </p:nvSpPr>
        <p:spPr>
          <a:xfrm>
            <a:off x="10801879" y="6087500"/>
            <a:ext cx="11855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Put the breaks on immune system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BE957A5-053F-D1B0-959D-F8445798016E}"/>
              </a:ext>
            </a:extLst>
          </p:cNvPr>
          <p:cNvSpPr txBox="1"/>
          <p:nvPr/>
        </p:nvSpPr>
        <p:spPr>
          <a:xfrm>
            <a:off x="9452202" y="3839449"/>
            <a:ext cx="13583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Remember the pathogen</a:t>
            </a:r>
          </a:p>
        </p:txBody>
      </p:sp>
    </p:spTree>
    <p:extLst>
      <p:ext uri="{BB962C8B-B14F-4D97-AF65-F5344CB8AC3E}">
        <p14:creationId xmlns:p14="http://schemas.microsoft.com/office/powerpoint/2010/main" val="3440716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 build="p"/>
      <p:bldP spid="19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2D937F-708C-9747-4FF0-99A4EBF69F5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Immune System Game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369B40-DE7D-2106-766C-C965114C747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We are going to act as immune system cells, healthy cells, and infected cells to play out the immune response.</a:t>
            </a:r>
          </a:p>
        </p:txBody>
      </p:sp>
    </p:spTree>
    <p:extLst>
      <p:ext uri="{BB962C8B-B14F-4D97-AF65-F5344CB8AC3E}">
        <p14:creationId xmlns:p14="http://schemas.microsoft.com/office/powerpoint/2010/main" val="3792310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BF1BA-3EB2-C471-6383-F3C5ABBCB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Game play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349742-0145-243A-454D-0DA4125C6F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1559"/>
            <a:ext cx="10515600" cy="4695404"/>
          </a:xfrm>
        </p:spPr>
        <p:txBody>
          <a:bodyPr/>
          <a:lstStyle/>
          <a:p>
            <a:r>
              <a:rPr lang="en-US" dirty="0"/>
              <a:t>The game is played over two rounds: </a:t>
            </a:r>
            <a:r>
              <a:rPr lang="en-US" b="1" dirty="0"/>
              <a:t>innate</a:t>
            </a:r>
            <a:r>
              <a:rPr lang="en-US" dirty="0"/>
              <a:t> and </a:t>
            </a:r>
            <a:r>
              <a:rPr lang="en-US" b="1" dirty="0"/>
              <a:t>adaptive</a:t>
            </a:r>
            <a:r>
              <a:rPr lang="en-US" dirty="0"/>
              <a:t> immunity. In round 1, only healthy cells, infected cells, and macrophages play.</a:t>
            </a:r>
          </a:p>
          <a:p>
            <a:r>
              <a:rPr lang="en-US" dirty="0"/>
              <a:t>The game mechanism is rock paper scissors (RPS). </a:t>
            </a:r>
          </a:p>
          <a:p>
            <a:pPr lvl="1"/>
            <a:r>
              <a:rPr lang="en-US" dirty="0"/>
              <a:t>“Rock paper scissors shoot” [reveal on shoot]</a:t>
            </a:r>
          </a:p>
          <a:p>
            <a:r>
              <a:rPr lang="en-US" dirty="0"/>
              <a:t>Walk up to another player, “challenge” them, play RPS, and then reveal identities to decide each player’s fate!</a:t>
            </a:r>
          </a:p>
          <a:p>
            <a:r>
              <a:rPr lang="en-US" dirty="0"/>
              <a:t>When you reveal your identities &amp; determine your cell fates, you can be as secretive or not secretive as you want. You never know who is paying attention!</a:t>
            </a:r>
          </a:p>
        </p:txBody>
      </p:sp>
    </p:spTree>
    <p:extLst>
      <p:ext uri="{BB962C8B-B14F-4D97-AF65-F5344CB8AC3E}">
        <p14:creationId xmlns:p14="http://schemas.microsoft.com/office/powerpoint/2010/main" val="5263646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2C3BA-B53C-AE4C-9B10-C080350A4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Rules for everybody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90B47B-0167-1980-682D-2FF8563AC3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1559"/>
            <a:ext cx="10515600" cy="4695404"/>
          </a:xfrm>
        </p:spPr>
        <p:txBody>
          <a:bodyPr/>
          <a:lstStyle/>
          <a:p>
            <a:r>
              <a:rPr lang="en-US" dirty="0"/>
              <a:t>You cannot lie.</a:t>
            </a:r>
          </a:p>
          <a:p>
            <a:r>
              <a:rPr lang="en-US" dirty="0"/>
              <a:t>You should not reveal your identity, unless an activated B cell (in Round 2) requires you to do so. </a:t>
            </a:r>
          </a:p>
          <a:p>
            <a:pPr lvl="1"/>
            <a:r>
              <a:rPr lang="en-US" dirty="0"/>
              <a:t>After you play RPS, you quietly reveal your identities to each other to determine what each person’s fate is. </a:t>
            </a:r>
          </a:p>
          <a:p>
            <a:r>
              <a:rPr lang="en-US" dirty="0"/>
              <a:t>If you are challenged to RPS, you must play.</a:t>
            </a:r>
          </a:p>
          <a:p>
            <a:r>
              <a:rPr lang="en-US" dirty="0"/>
              <a:t>You cannot challenge the same player to RPS two times in a row. (i.e. after playing, go find a different person to play against!)</a:t>
            </a:r>
          </a:p>
        </p:txBody>
      </p:sp>
    </p:spTree>
    <p:extLst>
      <p:ext uri="{BB962C8B-B14F-4D97-AF65-F5344CB8AC3E}">
        <p14:creationId xmlns:p14="http://schemas.microsoft.com/office/powerpoint/2010/main" val="30102108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445A14-4888-7332-C690-2600FD6AE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Innate Immunity Round: </a:t>
            </a:r>
            <a:br>
              <a:rPr lang="en-US" dirty="0"/>
            </a:br>
            <a:r>
              <a:rPr lang="en-US" sz="4000" u="sng" dirty="0">
                <a:solidFill>
                  <a:schemeClr val="accent6"/>
                </a:solidFill>
              </a:rPr>
              <a:t>Virus-Infected cells </a:t>
            </a:r>
            <a:r>
              <a:rPr lang="en-US" sz="4000" dirty="0"/>
              <a:t>VS </a:t>
            </a:r>
            <a:r>
              <a:rPr lang="en-US" sz="4000" u="sng" dirty="0">
                <a:solidFill>
                  <a:schemeClr val="accent1"/>
                </a:solidFill>
              </a:rPr>
              <a:t>Healthy</a:t>
            </a:r>
            <a:r>
              <a:rPr lang="en-US" sz="4000" u="sng" dirty="0"/>
              <a:t> Cells + </a:t>
            </a:r>
            <a:r>
              <a:rPr lang="en-US" sz="4000" u="sng" dirty="0">
                <a:solidFill>
                  <a:srgbClr val="FF0000"/>
                </a:solidFill>
              </a:rPr>
              <a:t>Macrophages</a:t>
            </a:r>
            <a:r>
              <a:rPr lang="en-US" sz="4000" dirty="0"/>
              <a:t>	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34E7F1-F16D-45A0-FAFD-C5766D4592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619" y="1264444"/>
            <a:ext cx="11708606" cy="5414147"/>
          </a:xfrm>
        </p:spPr>
        <p:txBody>
          <a:bodyPr>
            <a:normAutofit fontScale="92500"/>
          </a:bodyPr>
          <a:lstStyle/>
          <a:p>
            <a:r>
              <a:rPr lang="en-US" u="sng" dirty="0"/>
              <a:t>The goal of the </a:t>
            </a:r>
            <a:r>
              <a:rPr lang="en-US" u="sng" dirty="0">
                <a:solidFill>
                  <a:schemeClr val="accent6"/>
                </a:solidFill>
              </a:rPr>
              <a:t>infected</a:t>
            </a:r>
            <a:r>
              <a:rPr lang="en-US" u="sng" dirty="0"/>
              <a:t> cells </a:t>
            </a:r>
            <a:r>
              <a:rPr lang="en-US" dirty="0"/>
              <a:t>is to infect all </a:t>
            </a:r>
            <a:r>
              <a:rPr lang="en-US" dirty="0">
                <a:solidFill>
                  <a:schemeClr val="accent1"/>
                </a:solidFill>
              </a:rPr>
              <a:t>healthy</a:t>
            </a:r>
            <a:r>
              <a:rPr lang="en-US" dirty="0"/>
              <a:t> cells by winning RPS against them.</a:t>
            </a:r>
          </a:p>
          <a:p>
            <a:r>
              <a:rPr lang="en-US" u="sng" dirty="0"/>
              <a:t>The goal of the </a:t>
            </a:r>
            <a:r>
              <a:rPr lang="en-US" u="sng" dirty="0">
                <a:solidFill>
                  <a:schemeClr val="accent1"/>
                </a:solidFill>
              </a:rPr>
              <a:t>healthy</a:t>
            </a:r>
            <a:r>
              <a:rPr lang="en-US" u="sng" dirty="0"/>
              <a:t> cells </a:t>
            </a:r>
            <a:r>
              <a:rPr lang="en-US" dirty="0"/>
              <a:t>is to avoid being infected by winning RPS against </a:t>
            </a:r>
            <a:r>
              <a:rPr lang="en-US" dirty="0">
                <a:solidFill>
                  <a:schemeClr val="accent6"/>
                </a:solidFill>
              </a:rPr>
              <a:t>infected</a:t>
            </a:r>
            <a:r>
              <a:rPr lang="en-US" dirty="0"/>
              <a:t> cells.</a:t>
            </a:r>
          </a:p>
          <a:p>
            <a:r>
              <a:rPr lang="en-US" u="sng" dirty="0"/>
              <a:t>The goal of the </a:t>
            </a:r>
            <a:r>
              <a:rPr lang="en-US" u="sng" dirty="0">
                <a:solidFill>
                  <a:srgbClr val="FF0000"/>
                </a:solidFill>
              </a:rPr>
              <a:t>macrophages</a:t>
            </a:r>
            <a:r>
              <a:rPr lang="en-US" u="sng" dirty="0"/>
              <a:t> cells </a:t>
            </a:r>
            <a:r>
              <a:rPr lang="en-US" dirty="0"/>
              <a:t>is to eliminate </a:t>
            </a:r>
            <a:r>
              <a:rPr lang="en-US" dirty="0">
                <a:solidFill>
                  <a:schemeClr val="accent6"/>
                </a:solidFill>
              </a:rPr>
              <a:t>infected</a:t>
            </a:r>
            <a:r>
              <a:rPr lang="en-US" dirty="0"/>
              <a:t> cells by winning RPS against them.</a:t>
            </a:r>
          </a:p>
          <a:p>
            <a:r>
              <a:rPr lang="en-US" dirty="0"/>
              <a:t>However… you don’t know who is who!</a:t>
            </a:r>
          </a:p>
          <a:p>
            <a:r>
              <a:rPr lang="en-US" dirty="0"/>
              <a:t>The game is over when:</a:t>
            </a:r>
          </a:p>
          <a:p>
            <a:pPr lvl="1"/>
            <a:r>
              <a:rPr lang="en-US" dirty="0"/>
              <a:t>All healthy cells have been infected</a:t>
            </a:r>
          </a:p>
          <a:p>
            <a:pPr lvl="1"/>
            <a:r>
              <a:rPr lang="en-US" dirty="0"/>
              <a:t>All infected cells have been eliminated</a:t>
            </a:r>
          </a:p>
          <a:p>
            <a:pPr lvl="1"/>
            <a:r>
              <a:rPr lang="en-US" dirty="0"/>
              <a:t>After the round time is over, whoever has more players (healthy vs immune) wins.</a:t>
            </a:r>
          </a:p>
          <a:p>
            <a:r>
              <a:rPr lang="en-US" dirty="0"/>
              <a:t>The adaptive immunity cells don’t play round 1; they hang out in the “lymph nodes.” But they can strategize and decide who wants to be each cell type. </a:t>
            </a:r>
          </a:p>
        </p:txBody>
      </p:sp>
    </p:spTree>
    <p:extLst>
      <p:ext uri="{BB962C8B-B14F-4D97-AF65-F5344CB8AC3E}">
        <p14:creationId xmlns:p14="http://schemas.microsoft.com/office/powerpoint/2010/main" val="26827927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B3AF2-2977-04BE-C2D9-1F1ECE84D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Round 1 end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5D1EBC-4AC9-A1C0-69D3-5F7C63EB28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Was it easy to complete your goal? </a:t>
            </a:r>
          </a:p>
          <a:p>
            <a:r>
              <a:rPr lang="en-US" dirty="0"/>
              <a:t>What was your strategy for this round?</a:t>
            </a:r>
          </a:p>
          <a:p>
            <a:r>
              <a:rPr lang="en-US" dirty="0"/>
              <a:t>How did this mirror what cells in the body look like under threat from a viral infection?</a:t>
            </a:r>
          </a:p>
          <a:p>
            <a:r>
              <a:rPr lang="en-US" dirty="0"/>
              <a:t>Adaptive immunity: did you watch what was happening to come up with any strategies for round 2?</a:t>
            </a:r>
          </a:p>
        </p:txBody>
      </p:sp>
    </p:spTree>
    <p:extLst>
      <p:ext uri="{BB962C8B-B14F-4D97-AF65-F5344CB8AC3E}">
        <p14:creationId xmlns:p14="http://schemas.microsoft.com/office/powerpoint/2010/main" val="36809271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26B4B4-7458-A9D5-4130-E906C202F8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Adaptive Immunity Round: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41D723-C7AE-601D-4C9E-03D9160A6C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24763"/>
            <a:ext cx="10515600" cy="5196170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Macrophages</a:t>
            </a:r>
            <a:r>
              <a:rPr lang="en-US" dirty="0"/>
              <a:t> have a NEW role. When they win RPS, they eliminate an </a:t>
            </a:r>
            <a:r>
              <a:rPr lang="en-US" dirty="0">
                <a:solidFill>
                  <a:schemeClr val="accent6"/>
                </a:solidFill>
              </a:rPr>
              <a:t>infected</a:t>
            </a:r>
            <a:r>
              <a:rPr lang="en-US" dirty="0"/>
              <a:t> cell AND can go activate a </a:t>
            </a:r>
            <a:r>
              <a:rPr lang="en-US" dirty="0">
                <a:solidFill>
                  <a:schemeClr val="accent2"/>
                </a:solidFill>
              </a:rPr>
              <a:t>helper T cell</a:t>
            </a:r>
            <a:r>
              <a:rPr lang="en-US" dirty="0"/>
              <a:t>.</a:t>
            </a:r>
          </a:p>
          <a:p>
            <a:r>
              <a:rPr lang="en-US" dirty="0"/>
              <a:t>When a </a:t>
            </a:r>
            <a:r>
              <a:rPr lang="en-US" dirty="0">
                <a:solidFill>
                  <a:schemeClr val="accent2"/>
                </a:solidFill>
              </a:rPr>
              <a:t>helper T cell </a:t>
            </a:r>
            <a:r>
              <a:rPr lang="en-US" dirty="0"/>
              <a:t>gets activated, they can choose to activate a </a:t>
            </a:r>
            <a:r>
              <a:rPr lang="en-US" dirty="0">
                <a:solidFill>
                  <a:schemeClr val="accent4"/>
                </a:solidFill>
              </a:rPr>
              <a:t>B cell </a:t>
            </a:r>
            <a:r>
              <a:rPr lang="en-US" dirty="0"/>
              <a:t>or a </a:t>
            </a:r>
            <a:r>
              <a:rPr lang="en-US" dirty="0">
                <a:solidFill>
                  <a:srgbClr val="C00000"/>
                </a:solidFill>
              </a:rPr>
              <a:t>killer T cell</a:t>
            </a:r>
            <a:r>
              <a:rPr lang="en-US" dirty="0"/>
              <a:t>.</a:t>
            </a:r>
          </a:p>
          <a:p>
            <a:r>
              <a:rPr lang="en-US" dirty="0"/>
              <a:t>When a </a:t>
            </a:r>
            <a:r>
              <a:rPr lang="en-US" dirty="0">
                <a:solidFill>
                  <a:schemeClr val="accent4"/>
                </a:solidFill>
              </a:rPr>
              <a:t>B cell </a:t>
            </a:r>
            <a:r>
              <a:rPr lang="en-US" dirty="0"/>
              <a:t>is activated, their goal is to label </a:t>
            </a:r>
            <a:r>
              <a:rPr lang="en-US" dirty="0">
                <a:solidFill>
                  <a:schemeClr val="accent6"/>
                </a:solidFill>
              </a:rPr>
              <a:t>infected</a:t>
            </a:r>
            <a:r>
              <a:rPr lang="en-US" dirty="0"/>
              <a:t> cells by telling others to reveal their identities. If they find an infected cell, they can announce it- “I found an infected cell!”– and give them a sticker label.</a:t>
            </a:r>
          </a:p>
          <a:p>
            <a:pPr lvl="1"/>
            <a:r>
              <a:rPr lang="en-US" dirty="0"/>
              <a:t>Note, you can only ask others who are not actively playing RPS.</a:t>
            </a:r>
          </a:p>
          <a:p>
            <a:r>
              <a:rPr lang="en-US" dirty="0"/>
              <a:t>When a </a:t>
            </a:r>
            <a:r>
              <a:rPr lang="en-US" dirty="0">
                <a:solidFill>
                  <a:srgbClr val="C00000"/>
                </a:solidFill>
              </a:rPr>
              <a:t>killer T cell </a:t>
            </a:r>
            <a:r>
              <a:rPr lang="en-US" dirty="0"/>
              <a:t>is activated, they:</a:t>
            </a:r>
          </a:p>
          <a:p>
            <a:pPr lvl="1"/>
            <a:r>
              <a:rPr lang="en-US" u="sng" dirty="0"/>
              <a:t>Automatically</a:t>
            </a:r>
            <a:r>
              <a:rPr lang="en-US" dirty="0"/>
              <a:t> eliminate any </a:t>
            </a:r>
            <a:r>
              <a:rPr lang="en-US" b="1" dirty="0">
                <a:solidFill>
                  <a:schemeClr val="accent6"/>
                </a:solidFill>
              </a:rPr>
              <a:t>labeled</a:t>
            </a:r>
            <a:r>
              <a:rPr lang="en-US" dirty="0"/>
              <a:t> </a:t>
            </a:r>
            <a:r>
              <a:rPr lang="en-US" dirty="0">
                <a:solidFill>
                  <a:schemeClr val="accent6"/>
                </a:solidFill>
              </a:rPr>
              <a:t>infected</a:t>
            </a:r>
            <a:r>
              <a:rPr lang="en-US" dirty="0"/>
              <a:t> cell by tapping them on the shoulder</a:t>
            </a:r>
          </a:p>
          <a:p>
            <a:pPr lvl="1"/>
            <a:r>
              <a:rPr lang="en-US" dirty="0"/>
              <a:t>Win </a:t>
            </a:r>
            <a:r>
              <a:rPr lang="en-US" u="sng" dirty="0"/>
              <a:t>ties</a:t>
            </a:r>
            <a:r>
              <a:rPr lang="en-US" dirty="0"/>
              <a:t> in RPS against </a:t>
            </a:r>
            <a:r>
              <a:rPr lang="en-US" b="1" dirty="0"/>
              <a:t>unlabeled</a:t>
            </a:r>
            <a:r>
              <a:rPr lang="en-US" dirty="0"/>
              <a:t> </a:t>
            </a:r>
            <a:r>
              <a:rPr lang="en-US" dirty="0">
                <a:solidFill>
                  <a:schemeClr val="accent6"/>
                </a:solidFill>
              </a:rPr>
              <a:t>infected</a:t>
            </a:r>
            <a:r>
              <a:rPr lang="en-US" dirty="0"/>
              <a:t> cells.</a:t>
            </a:r>
          </a:p>
        </p:txBody>
      </p:sp>
    </p:spTree>
    <p:extLst>
      <p:ext uri="{BB962C8B-B14F-4D97-AF65-F5344CB8AC3E}">
        <p14:creationId xmlns:p14="http://schemas.microsoft.com/office/powerpoint/2010/main" val="2918798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B3AF2-2977-04BE-C2D9-1F1ECE84D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Round 2 end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5D1EBC-4AC9-A1C0-69D3-5F7C63EB28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did this round compare to round 1?</a:t>
            </a:r>
          </a:p>
          <a:p>
            <a:r>
              <a:rPr lang="en-US" dirty="0"/>
              <a:t>What was your strategy for this round?</a:t>
            </a:r>
          </a:p>
          <a:p>
            <a:r>
              <a:rPr lang="en-US" dirty="0"/>
              <a:t>How did this mirror what cells in the body look like under threat from a viral infection?</a:t>
            </a:r>
          </a:p>
        </p:txBody>
      </p:sp>
    </p:spTree>
    <p:extLst>
      <p:ext uri="{BB962C8B-B14F-4D97-AF65-F5344CB8AC3E}">
        <p14:creationId xmlns:p14="http://schemas.microsoft.com/office/powerpoint/2010/main" val="32180380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E6EC12-4460-B102-D5F3-D95DDE218C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Simulated game play after 10 minutes</a:t>
            </a:r>
          </a:p>
        </p:txBody>
      </p:sp>
      <p:pic>
        <p:nvPicPr>
          <p:cNvPr id="5" name="Content Placeholder 4" descr="A screenshot of a graph&#10;&#10;AI-generated content may be incorrect.">
            <a:extLst>
              <a:ext uri="{FF2B5EF4-FFF2-40B4-BE49-F238E27FC236}">
                <a16:creationId xmlns:a16="http://schemas.microsoft.com/office/drawing/2014/main" id="{CCA5FE64-2552-27FC-23F3-1B4802BF4F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39084" y="1616596"/>
            <a:ext cx="9452916" cy="4609351"/>
          </a:xfrm>
        </p:spPr>
      </p:pic>
      <p:pic>
        <p:nvPicPr>
          <p:cNvPr id="7" name="Picture 6" descr="A screenshot of a computer code&#10;&#10;AI-generated content may be incorrect.">
            <a:extLst>
              <a:ext uri="{FF2B5EF4-FFF2-40B4-BE49-F238E27FC236}">
                <a16:creationId xmlns:a16="http://schemas.microsoft.com/office/drawing/2014/main" id="{CAB39275-5F2B-2428-0CF4-746A32B525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010665"/>
            <a:ext cx="2739084" cy="3754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8967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3CCA5D-3428-5D85-A204-BFB3035DB3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Looking ahead…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CAEC3D-AAE8-8393-3DA8-CB74DEF953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do we use biology at the </a:t>
            </a:r>
            <a:r>
              <a:rPr lang="en-US" b="1" dirty="0"/>
              <a:t>individual</a:t>
            </a:r>
            <a:r>
              <a:rPr lang="en-US" dirty="0"/>
              <a:t> level to understand outbreaks at the </a:t>
            </a:r>
            <a:r>
              <a:rPr lang="en-US" b="1" dirty="0"/>
              <a:t>population</a:t>
            </a:r>
            <a:r>
              <a:rPr lang="en-US" dirty="0"/>
              <a:t> level?</a:t>
            </a:r>
          </a:p>
          <a:p>
            <a:r>
              <a:rPr lang="en-US" dirty="0"/>
              <a:t>What does the initial data release look like?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HOMEWORK</a:t>
            </a:r>
            <a:r>
              <a:rPr lang="en-US" dirty="0"/>
              <a:t>: Plot the DATA RELEASE #1 data: day vs. active infections, and answer the following questions:</a:t>
            </a:r>
          </a:p>
          <a:p>
            <a:pPr lvl="1"/>
            <a:r>
              <a:rPr lang="en-US" dirty="0"/>
              <a:t>What do you notice about the initial infections?</a:t>
            </a:r>
          </a:p>
          <a:p>
            <a:pPr lvl="1"/>
            <a:r>
              <a:rPr lang="en-US" dirty="0"/>
              <a:t>How could we measure how quickly its spreading? </a:t>
            </a:r>
          </a:p>
          <a:p>
            <a:pPr lvl="1"/>
            <a:r>
              <a:rPr lang="en-US" dirty="0"/>
              <a:t>What information about the virus would be helpful in determining the shape of the outbreak curve?</a:t>
            </a:r>
          </a:p>
          <a:p>
            <a:r>
              <a:rPr lang="en-US" dirty="0">
                <a:solidFill>
                  <a:srgbClr val="FF0000"/>
                </a:solidFill>
              </a:rPr>
              <a:t>HOMEWORK due next class</a:t>
            </a:r>
            <a:r>
              <a:rPr lang="en-US" dirty="0"/>
              <a:t>: Watch ODEs background video and take video comprehension quiz</a:t>
            </a:r>
          </a:p>
        </p:txBody>
      </p:sp>
    </p:spTree>
    <p:extLst>
      <p:ext uri="{BB962C8B-B14F-4D97-AF65-F5344CB8AC3E}">
        <p14:creationId xmlns:p14="http://schemas.microsoft.com/office/powerpoint/2010/main" val="43623995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7350</TotalTime>
  <Words>3502</Words>
  <Application>Microsoft Macintosh PowerPoint</Application>
  <PresentationFormat>Widescreen</PresentationFormat>
  <Paragraphs>432</Paragraphs>
  <Slides>20</Slides>
  <Notes>7</Notes>
  <HiddenSlides>1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Aptos</vt:lpstr>
      <vt:lpstr>Aptos Display</vt:lpstr>
      <vt:lpstr>Arial</vt:lpstr>
      <vt:lpstr>Calibri</vt:lpstr>
      <vt:lpstr>1_Office Theme</vt:lpstr>
      <vt:lpstr>Module 2  Lecture 1 Modeling the Spread of Viruses</vt:lpstr>
      <vt:lpstr>Module 2:</vt:lpstr>
      <vt:lpstr>Structure for this module’s assignments</vt:lpstr>
      <vt:lpstr>Module 2: Skills you will learn/apply</vt:lpstr>
      <vt:lpstr>URGENT NOTICE: NOVEL VIRUS OUTBREAK</vt:lpstr>
      <vt:lpstr>What’s coming up (see ipynb template for structure)</vt:lpstr>
      <vt:lpstr>URGENT NOTICE: NOVEL VIRUS OUTBREAK</vt:lpstr>
      <vt:lpstr>What is a virus?</vt:lpstr>
      <vt:lpstr>The infection process</vt:lpstr>
      <vt:lpstr>Timeline of infections: Exposure to recovery</vt:lpstr>
      <vt:lpstr>How does the immune system respond?</vt:lpstr>
      <vt:lpstr>The Immune System Game</vt:lpstr>
      <vt:lpstr>Game play</vt:lpstr>
      <vt:lpstr>Rules for everybody</vt:lpstr>
      <vt:lpstr>Innate Immunity Round:  Virus-Infected cells VS Healthy Cells + Macrophages </vt:lpstr>
      <vt:lpstr>Round 1 end</vt:lpstr>
      <vt:lpstr>Adaptive Immunity Round:</vt:lpstr>
      <vt:lpstr>Round 2 end</vt:lpstr>
      <vt:lpstr>Simulated game play after 10 minutes</vt:lpstr>
      <vt:lpstr>Looking ahead…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Module 3 - Cancer</dc:title>
  <dc:creator>Microsoft Office User</dc:creator>
  <cp:lastModifiedBy>Microsoft Office User</cp:lastModifiedBy>
  <cp:revision>447</cp:revision>
  <dcterms:created xsi:type="dcterms:W3CDTF">2025-10-13T17:07:27Z</dcterms:created>
  <dcterms:modified xsi:type="dcterms:W3CDTF">2026-02-19T03:18:25Z</dcterms:modified>
</cp:coreProperties>
</file>