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71" r:id="rId3"/>
    <p:sldId id="404" r:id="rId4"/>
    <p:sldId id="258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7C4A-E8A2-9AFF-6933-2ACAD0181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36E1EA-173C-9BB2-CAEB-02AB2EDB29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DA1AFB-B26E-261C-E1E1-280A7283D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4489-C9E0-9F4A-914C-4DAA43AF0ACB}" type="datetimeFigureOut">
              <a:rPr lang="en-US" smtClean="0"/>
              <a:t>2/16/26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EBF80-3F1A-EFE8-B033-23A97D6D4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D983F-8A21-F42E-BC67-F990AEBE9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21642-0F0A-FC41-A8CE-01414491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85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2176D-FE71-51D1-4A8D-4EEC5DA25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95205-5FBB-46BE-16D7-2A974957E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4BFF97-BD59-5786-AD73-0F87EAE62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4489-C9E0-9F4A-914C-4DAA43AF0ACB}" type="datetimeFigureOut">
              <a:rPr lang="en-US" smtClean="0"/>
              <a:t>2/16/26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D1EA2-6142-7CB4-E880-CCB5D6608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48CE9F-9A84-C9F1-D97A-31D018FD4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21642-0F0A-FC41-A8CE-01414491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75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19996-196D-0B59-2367-8D54242A2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DB591A-C742-CED0-77ED-84285CA5B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84A21-18C9-0758-5834-25C11A80F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4489-C9E0-9F4A-914C-4DAA43AF0ACB}" type="datetimeFigureOut">
              <a:rPr lang="en-US" smtClean="0"/>
              <a:t>2/16/26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323DE-DDE4-A417-3735-CD00FEA80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F0599-56B3-6ED6-93DD-510A8269A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21642-0F0A-FC41-A8CE-01414491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876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D6A4B-E78F-3E15-DFC9-F859959D4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97D75-67B6-C216-898F-2455F0844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343C1-30E3-6849-B9A6-3D9F79AA8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9DD71E-167D-B286-D023-CBBF06463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4489-C9E0-9F4A-914C-4DAA43AF0ACB}" type="datetimeFigureOut">
              <a:rPr lang="en-US" smtClean="0"/>
              <a:t>2/16/26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F1A80-0038-EDF6-33CF-A8F919508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BB884-34D0-4731-E085-3781D22D6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21642-0F0A-FC41-A8CE-01414491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193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925FA-F8D1-BB9D-A9BB-2BC4D9F1F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33275-DA09-353A-A979-E7E5BB3F9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B6B106-7820-32A8-501D-4BCE3F8FA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6C8CF7-E3FB-2BE7-4627-3F71F81CD2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FAD83B-1A0D-E844-C6D8-4D96935727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5996E0-C9A1-5088-3E43-5D97DC621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4489-C9E0-9F4A-914C-4DAA43AF0ACB}" type="datetimeFigureOut">
              <a:rPr lang="en-US" smtClean="0"/>
              <a:t>2/16/26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9D48D2-5C5B-9EBC-4244-8B100E4E9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E46E46-2CAF-D25C-EAEF-9FE4EB109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21642-0F0A-FC41-A8CE-01414491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958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24907-D29C-6343-8A58-51188C929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391A64-3FC6-D941-234A-5AAAFA0C3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4489-C9E0-9F4A-914C-4DAA43AF0ACB}" type="datetimeFigureOut">
              <a:rPr lang="en-US" smtClean="0"/>
              <a:t>2/16/26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437CEA-A60F-259C-84B2-6D0F24BD8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AB7B1A-1FD1-D54D-EDF7-E23770FBB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21642-0F0A-FC41-A8CE-01414491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627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659225-055F-D920-E43F-CED808440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4489-C9E0-9F4A-914C-4DAA43AF0ACB}" type="datetimeFigureOut">
              <a:rPr lang="en-US" smtClean="0"/>
              <a:t>2/16/26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ECCFC9-3634-3B98-2130-5DD310FF4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9AAB4-7F53-A334-FBDD-ABDD6A6FE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21642-0F0A-FC41-A8CE-01414491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08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C2CF1-93A7-ADF8-509A-2F72B1459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C3B90-8E96-7C33-48E1-4F5153325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72CC9-EF8D-388B-92BA-13310FC2AB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397A42-D1E7-4A95-121C-5D38DEC83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4489-C9E0-9F4A-914C-4DAA43AF0ACB}" type="datetimeFigureOut">
              <a:rPr lang="en-US" smtClean="0"/>
              <a:t>2/16/26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A401F8-02B6-B8AF-467C-DFEA71C53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8A744-032F-05D1-3318-A615A1099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21642-0F0A-FC41-A8CE-01414491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673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B58E9-A021-3A4C-F8BD-D1A7792BD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6D4145-0430-3882-993D-6D02425067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A129B-F46C-41C1-AFA9-739D0DA67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5B6A4E-6784-0D88-EA3D-768A1BFFB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4489-C9E0-9F4A-914C-4DAA43AF0ACB}" type="datetimeFigureOut">
              <a:rPr lang="en-US" smtClean="0"/>
              <a:t>2/16/26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5DE7D9-4DEF-0A55-7AA6-E02CE634E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3F621B-9F2C-4377-29F8-845ECCDD9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21642-0F0A-FC41-A8CE-01414491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171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FAAE5-2EB6-F1AE-71CC-76325C263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7FE68A-2E98-56E3-ABED-B12EEF5A03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D17319-BA1D-06D4-4966-E51A85F52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4489-C9E0-9F4A-914C-4DAA43AF0ACB}" type="datetimeFigureOut">
              <a:rPr lang="en-US" smtClean="0"/>
              <a:t>2/16/26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3E2A8-550B-7A9A-A580-997505B46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1F164-6B36-D743-E760-0F5F940F1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21642-0F0A-FC41-A8CE-01414491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47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177535-452A-D744-C7DB-5B6821E905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C4F339-FB35-B48D-8795-54EE9B756A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8C54D-7B33-FECB-3235-524C31E57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64489-C9E0-9F4A-914C-4DAA43AF0ACB}" type="datetimeFigureOut">
              <a:rPr lang="en-US" smtClean="0"/>
              <a:t>2/16/26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F79D8-3A3B-3A06-CD70-EEAA3DA11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319E9-1603-EEB6-9C15-9AE424367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21642-0F0A-FC41-A8CE-01414491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796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4D5AD2-24A9-7803-A658-A803C91D7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CCFB6-03D1-ED43-8485-437FEED06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5AFEA-19B7-489E-498C-4634B5B652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F64489-C9E0-9F4A-914C-4DAA43AF0ACB}" type="datetimeFigureOut">
              <a:rPr lang="en-US" smtClean="0"/>
              <a:t>2/16/26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80E30-BB0F-9DDF-A180-582CEA797F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6C9F3-C13D-A408-9CDF-9C14F7B755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621642-0F0A-FC41-A8CE-0141449139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882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62FF3-B4D6-9E61-FDAB-57829147A8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 2</a:t>
            </a:r>
            <a:br>
              <a:rPr lang="en-US" dirty="0"/>
            </a:br>
            <a:r>
              <a:rPr lang="en-US" dirty="0"/>
              <a:t>Announcements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0B6E3D-3381-37DF-DFE4-AE153AB25A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Sarah Groves</a:t>
            </a:r>
          </a:p>
          <a:p>
            <a:r>
              <a:rPr lang="en-US" dirty="0"/>
              <a:t>2/17/2026</a:t>
            </a:r>
          </a:p>
        </p:txBody>
      </p:sp>
    </p:spTree>
    <p:extLst>
      <p:ext uri="{BB962C8B-B14F-4D97-AF65-F5344CB8AC3E}">
        <p14:creationId xmlns:p14="http://schemas.microsoft.com/office/powerpoint/2010/main" val="845886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E9CFE-C9DA-B28D-1C9C-F0758E003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68D31-5C17-004B-6671-9D0F304E7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19" y="0"/>
            <a:ext cx="10515600" cy="1325563"/>
          </a:xfrm>
        </p:spPr>
        <p:txBody>
          <a:bodyPr/>
          <a:lstStyle/>
          <a:p>
            <a:r>
              <a:rPr lang="en-US" dirty="0"/>
              <a:t>Module 2: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CFD20AB-17F4-E283-6D6A-BF5F24B70286}"/>
              </a:ext>
            </a:extLst>
          </p:cNvPr>
          <p:cNvSpPr/>
          <p:nvPr/>
        </p:nvSpPr>
        <p:spPr>
          <a:xfrm>
            <a:off x="1052945" y="2105883"/>
            <a:ext cx="2008909" cy="59574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Elmqvist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7947F55-8843-4F1C-950C-9CD925BD8F2C}"/>
              </a:ext>
            </a:extLst>
          </p:cNvPr>
          <p:cNvSpPr/>
          <p:nvPr/>
        </p:nvSpPr>
        <p:spPr>
          <a:xfrm>
            <a:off x="5112327" y="263228"/>
            <a:ext cx="2008909" cy="10668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56 students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90E414B-3173-7835-4B07-8A3E5886E129}"/>
              </a:ext>
            </a:extLst>
          </p:cNvPr>
          <p:cNvSpPr/>
          <p:nvPr/>
        </p:nvSpPr>
        <p:spPr>
          <a:xfrm>
            <a:off x="3713018" y="2105883"/>
            <a:ext cx="2008909" cy="59574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Langer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4C99E22-250D-F7D9-E739-B79DCA81FAD8}"/>
              </a:ext>
            </a:extLst>
          </p:cNvPr>
          <p:cNvSpPr/>
          <p:nvPr/>
        </p:nvSpPr>
        <p:spPr>
          <a:xfrm>
            <a:off x="6373091" y="2105883"/>
            <a:ext cx="2008909" cy="59574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Kamen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0265DD5-927A-5D89-A645-D1597FFD1264}"/>
              </a:ext>
            </a:extLst>
          </p:cNvPr>
          <p:cNvSpPr/>
          <p:nvPr/>
        </p:nvSpPr>
        <p:spPr>
          <a:xfrm>
            <a:off x="9033163" y="2105883"/>
            <a:ext cx="2008909" cy="595745"/>
          </a:xfrm>
          <a:prstGeom prst="roundRect">
            <a:avLst/>
          </a:prstGeom>
          <a:solidFill>
            <a:srgbClr val="009D3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Fung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CCD8C4E-9936-12D9-8FFB-9B2CA336D98A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2057400" y="1288464"/>
            <a:ext cx="3124200" cy="817419"/>
          </a:xfrm>
          <a:prstGeom prst="straightConnector1">
            <a:avLst/>
          </a:prstGeom>
          <a:ln w="349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AE4C01C-3ECA-C4E7-7705-51322A913603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4717473" y="1316173"/>
            <a:ext cx="1032164" cy="789710"/>
          </a:xfrm>
          <a:prstGeom prst="straightConnector1">
            <a:avLst/>
          </a:prstGeom>
          <a:ln w="349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4D1EA84-3959-99AA-F5EC-1066C0CBFBC0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6456219" y="1302318"/>
            <a:ext cx="921327" cy="803565"/>
          </a:xfrm>
          <a:prstGeom prst="straightConnector1">
            <a:avLst/>
          </a:prstGeom>
          <a:ln w="349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2C57A07-1E70-270D-7B68-339C237A881A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6996546" y="1274609"/>
            <a:ext cx="3041072" cy="831274"/>
          </a:xfrm>
          <a:prstGeom prst="straightConnector1">
            <a:avLst/>
          </a:prstGeom>
          <a:ln w="349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37901C9C-55C3-4481-0AC5-59E968059989}"/>
              </a:ext>
            </a:extLst>
          </p:cNvPr>
          <p:cNvSpPr/>
          <p:nvPr/>
        </p:nvSpPr>
        <p:spPr>
          <a:xfrm>
            <a:off x="1052945" y="2105882"/>
            <a:ext cx="2008909" cy="4267201"/>
          </a:xfrm>
          <a:prstGeom prst="roundRect">
            <a:avLst>
              <a:gd name="adj" fmla="val 463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Team 1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B6FE7839-E0DE-D565-FFD8-FA163CB41A26}"/>
              </a:ext>
            </a:extLst>
          </p:cNvPr>
          <p:cNvSpPr/>
          <p:nvPr/>
        </p:nvSpPr>
        <p:spPr>
          <a:xfrm>
            <a:off x="3713018" y="2092027"/>
            <a:ext cx="2008909" cy="4267201"/>
          </a:xfrm>
          <a:prstGeom prst="roundRect">
            <a:avLst>
              <a:gd name="adj" fmla="val 463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Team 1</a:t>
            </a: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97C9545C-00A5-E814-438D-D51FBE1DB153}"/>
              </a:ext>
            </a:extLst>
          </p:cNvPr>
          <p:cNvSpPr/>
          <p:nvPr/>
        </p:nvSpPr>
        <p:spPr>
          <a:xfrm>
            <a:off x="6373091" y="2119736"/>
            <a:ext cx="2008909" cy="4267201"/>
          </a:xfrm>
          <a:prstGeom prst="roundRect">
            <a:avLst>
              <a:gd name="adj" fmla="val 463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Team 1</a:t>
            </a:r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B6B9FB95-3725-7DBA-AD83-9621DE2883F1}"/>
              </a:ext>
            </a:extLst>
          </p:cNvPr>
          <p:cNvSpPr/>
          <p:nvPr/>
        </p:nvSpPr>
        <p:spPr>
          <a:xfrm>
            <a:off x="9033163" y="2119736"/>
            <a:ext cx="2008909" cy="4267201"/>
          </a:xfrm>
          <a:prstGeom prst="roundRect">
            <a:avLst>
              <a:gd name="adj" fmla="val 463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Team 1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00D664A-75DB-2E82-EFB0-6BF27AAE8720}"/>
              </a:ext>
            </a:extLst>
          </p:cNvPr>
          <p:cNvGrpSpPr/>
          <p:nvPr/>
        </p:nvGrpSpPr>
        <p:grpSpPr>
          <a:xfrm>
            <a:off x="5075656" y="0"/>
            <a:ext cx="2129039" cy="1283732"/>
            <a:chOff x="5075656" y="0"/>
            <a:chExt cx="2129039" cy="128373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F75B531-F109-C58B-0D96-15C707799D9A}"/>
                </a:ext>
              </a:extLst>
            </p:cNvPr>
            <p:cNvGrpSpPr/>
            <p:nvPr/>
          </p:nvGrpSpPr>
          <p:grpSpPr>
            <a:xfrm>
              <a:off x="5075656" y="0"/>
              <a:ext cx="2061508" cy="1237713"/>
              <a:chOff x="5075656" y="0"/>
              <a:chExt cx="2061508" cy="1237713"/>
            </a:xfrm>
          </p:grpSpPr>
          <p:pic>
            <p:nvPicPr>
              <p:cNvPr id="22" name="Picture 6">
                <a:extLst>
                  <a:ext uri="{FF2B5EF4-FFF2-40B4-BE49-F238E27FC236}">
                    <a16:creationId xmlns:a16="http://schemas.microsoft.com/office/drawing/2014/main" id="{5BDBEA44-DD17-87B7-B08B-EE0EF27F83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00955" y="0"/>
                <a:ext cx="1036209" cy="12089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22" descr="A person smiling at the camera&#10;&#10;AI-generated content may be incorrect.">
                <a:extLst>
                  <a:ext uri="{FF2B5EF4-FFF2-40B4-BE49-F238E27FC236}">
                    <a16:creationId xmlns:a16="http://schemas.microsoft.com/office/drawing/2014/main" id="{62C34AE1-E5B9-CDDB-CDCA-F00CA1DD7C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0504" r="13202" b="27543"/>
              <a:stretch>
                <a:fillRect/>
              </a:stretch>
            </p:blipFill>
            <p:spPr>
              <a:xfrm>
                <a:off x="5075656" y="1"/>
                <a:ext cx="1035777" cy="1237712"/>
              </a:xfrm>
              <a:prstGeom prst="rect">
                <a:avLst/>
              </a:prstGeom>
            </p:spPr>
          </p:pic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30FFE03-8135-9B01-9BE9-15593C54B94F}"/>
                </a:ext>
              </a:extLst>
            </p:cNvPr>
            <p:cNvSpPr txBox="1"/>
            <p:nvPr/>
          </p:nvSpPr>
          <p:spPr>
            <a:xfrm>
              <a:off x="6013343" y="914400"/>
              <a:ext cx="11913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President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0455FCD-544E-6ED0-9D46-C3E1AEFD868F}"/>
                </a:ext>
              </a:extLst>
            </p:cNvPr>
            <p:cNvSpPr txBox="1"/>
            <p:nvPr/>
          </p:nvSpPr>
          <p:spPr>
            <a:xfrm>
              <a:off x="5282340" y="911816"/>
              <a:ext cx="6488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CEO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D313BDF-35C0-EDC7-ADDA-440BC0F03DAB}"/>
              </a:ext>
            </a:extLst>
          </p:cNvPr>
          <p:cNvSpPr txBox="1"/>
          <p:nvPr/>
        </p:nvSpPr>
        <p:spPr>
          <a:xfrm rot="16200000">
            <a:off x="77491" y="4225871"/>
            <a:ext cx="1222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Engineers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78525F-363A-09F6-816B-BE1996E7B3C0}"/>
              </a:ext>
            </a:extLst>
          </p:cNvPr>
          <p:cNvGrpSpPr/>
          <p:nvPr/>
        </p:nvGrpSpPr>
        <p:grpSpPr>
          <a:xfrm>
            <a:off x="4308715" y="6466113"/>
            <a:ext cx="3605436" cy="391886"/>
            <a:chOff x="1828800" y="6384471"/>
            <a:chExt cx="3605436" cy="391886"/>
          </a:xfrm>
        </p:grpSpPr>
        <p:sp>
          <p:nvSpPr>
            <p:cNvPr id="4" name="Triangle 3">
              <a:extLst>
                <a:ext uri="{FF2B5EF4-FFF2-40B4-BE49-F238E27FC236}">
                  <a16:creationId xmlns:a16="http://schemas.microsoft.com/office/drawing/2014/main" id="{8CE34191-A458-CD8F-4069-DDF16BF1C8B9}"/>
                </a:ext>
              </a:extLst>
            </p:cNvPr>
            <p:cNvSpPr/>
            <p:nvPr/>
          </p:nvSpPr>
          <p:spPr>
            <a:xfrm>
              <a:off x="1828800" y="6384471"/>
              <a:ext cx="359229" cy="293915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DA4EF78-CBA2-006B-2DA8-9438F434926F}"/>
                </a:ext>
              </a:extLst>
            </p:cNvPr>
            <p:cNvSpPr txBox="1"/>
            <p:nvPr/>
          </p:nvSpPr>
          <p:spPr>
            <a:xfrm>
              <a:off x="2153401" y="6407025"/>
              <a:ext cx="32808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0070C0"/>
                  </a:solidFill>
                </a:rPr>
                <a:t>Oral Presenters for Module #2</a:t>
              </a:r>
            </a:p>
          </p:txBody>
        </p:sp>
      </p:grp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C573419F-AEAE-819F-9715-DFC1521673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4766091"/>
              </p:ext>
            </p:extLst>
          </p:nvPr>
        </p:nvGraphicFramePr>
        <p:xfrm>
          <a:off x="1069297" y="2688116"/>
          <a:ext cx="2004409" cy="3690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628">
                  <a:extLst>
                    <a:ext uri="{9D8B030D-6E8A-4147-A177-3AD203B41FA5}">
                      <a16:colId xmlns:a16="http://schemas.microsoft.com/office/drawing/2014/main" val="431922558"/>
                    </a:ext>
                  </a:extLst>
                </a:gridCol>
                <a:gridCol w="1552781">
                  <a:extLst>
                    <a:ext uri="{9D8B030D-6E8A-4147-A177-3AD203B41FA5}">
                      <a16:colId xmlns:a16="http://schemas.microsoft.com/office/drawing/2014/main" val="722063277"/>
                    </a:ext>
                  </a:extLst>
                </a:gridCol>
              </a:tblGrid>
              <a:tr h="30755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Kaitlyn Cole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235605"/>
                  </a:ext>
                </a:extLst>
              </a:tr>
              <a:tr h="3075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Jake Carnell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3417456"/>
                  </a:ext>
                </a:extLst>
              </a:tr>
              <a:tr h="30755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Priya Shan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6046395"/>
                  </a:ext>
                </a:extLst>
              </a:tr>
              <a:tr h="3075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Owen Sines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1796762"/>
                  </a:ext>
                </a:extLst>
              </a:tr>
              <a:tr h="30755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Aryan Mhaskar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15786"/>
                  </a:ext>
                </a:extLst>
              </a:tr>
              <a:tr h="3075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Lauren McElfresh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5294336"/>
                  </a:ext>
                </a:extLst>
              </a:tr>
              <a:tr h="30755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Jack Marchesi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0254427"/>
                  </a:ext>
                </a:extLst>
              </a:tr>
              <a:tr h="3075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Yancy Martinez Alfaro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021598"/>
                  </a:ext>
                </a:extLst>
              </a:tr>
              <a:tr h="30755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Abhiram Ruthala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357948"/>
                  </a:ext>
                </a:extLst>
              </a:tr>
              <a:tr h="3075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Tahseen Azad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246191"/>
                  </a:ext>
                </a:extLst>
              </a:tr>
              <a:tr h="30755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6</a:t>
                      </a:r>
                      <a:endParaRPr lang="en-US" sz="2000" b="0" i="0" u="none" strike="noStrike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Conner Looney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966346"/>
                  </a:ext>
                </a:extLst>
              </a:tr>
              <a:tr h="3075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Delaney Broderick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0511478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95C9E503-7B88-A0C7-04D2-43B37278237C}"/>
              </a:ext>
            </a:extLst>
          </p:cNvPr>
          <p:cNvGrpSpPr/>
          <p:nvPr/>
        </p:nvGrpSpPr>
        <p:grpSpPr>
          <a:xfrm>
            <a:off x="30996" y="1005335"/>
            <a:ext cx="10514447" cy="1286906"/>
            <a:chOff x="30996" y="1005335"/>
            <a:chExt cx="10514447" cy="128690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F1D07F0-7CE7-1414-20ED-A396954CD52C}"/>
                </a:ext>
              </a:extLst>
            </p:cNvPr>
            <p:cNvSpPr txBox="1"/>
            <p:nvPr/>
          </p:nvSpPr>
          <p:spPr>
            <a:xfrm>
              <a:off x="30996" y="1190787"/>
              <a:ext cx="160031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Directors</a:t>
              </a:r>
            </a:p>
            <a:p>
              <a:r>
                <a:rPr lang="en-US" b="1" dirty="0"/>
                <a:t>of Product</a:t>
              </a:r>
            </a:p>
            <a:p>
              <a:r>
                <a:rPr lang="en-US" b="1" dirty="0"/>
                <a:t>Development</a:t>
              </a:r>
            </a:p>
          </p:txBody>
        </p:sp>
        <p:pic>
          <p:nvPicPr>
            <p:cNvPr id="13" name="Picture 8">
              <a:extLst>
                <a:ext uri="{FF2B5EF4-FFF2-40B4-BE49-F238E27FC236}">
                  <a16:creationId xmlns:a16="http://schemas.microsoft.com/office/drawing/2014/main" id="{D018C4D7-F5C1-4476-FFDF-1AC757368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333" y="1196084"/>
              <a:ext cx="879382" cy="10259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82A405F1-EB8A-1920-4A29-D8537B2CA6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24" t="4544" r="14644" b="19899"/>
            <a:stretch>
              <a:fillRect/>
            </a:stretch>
          </p:blipFill>
          <p:spPr bwMode="auto">
            <a:xfrm>
              <a:off x="1683797" y="1069383"/>
              <a:ext cx="842427" cy="1131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>
              <a:extLst>
                <a:ext uri="{FF2B5EF4-FFF2-40B4-BE49-F238E27FC236}">
                  <a16:creationId xmlns:a16="http://schemas.microsoft.com/office/drawing/2014/main" id="{F46AB4DC-1FFB-67A7-A7BC-49B8F791C1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8747" y="1208868"/>
              <a:ext cx="813713" cy="10833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>
              <a:extLst>
                <a:ext uri="{FF2B5EF4-FFF2-40B4-BE49-F238E27FC236}">
                  <a16:creationId xmlns:a16="http://schemas.microsoft.com/office/drawing/2014/main" id="{2409B250-CF61-4C2E-73A2-614668FCB6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4842" y="1005335"/>
              <a:ext cx="940601" cy="1227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E8C7097B-6666-5A9A-A008-8E0710059C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4282926"/>
              </p:ext>
            </p:extLst>
          </p:nvPr>
        </p:nvGraphicFramePr>
        <p:xfrm>
          <a:off x="3731046" y="2710149"/>
          <a:ext cx="1986708" cy="36465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8414">
                  <a:extLst>
                    <a:ext uri="{9D8B030D-6E8A-4147-A177-3AD203B41FA5}">
                      <a16:colId xmlns:a16="http://schemas.microsoft.com/office/drawing/2014/main" val="3186452449"/>
                    </a:ext>
                  </a:extLst>
                </a:gridCol>
                <a:gridCol w="1498294">
                  <a:extLst>
                    <a:ext uri="{9D8B030D-6E8A-4147-A177-3AD203B41FA5}">
                      <a16:colId xmlns:a16="http://schemas.microsoft.com/office/drawing/2014/main" val="3607686148"/>
                    </a:ext>
                  </a:extLst>
                </a:gridCol>
              </a:tblGrid>
              <a:tr h="29768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Tomas Daniel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3874297"/>
                  </a:ext>
                </a:extLst>
              </a:tr>
              <a:tr h="2976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Theresa Breckley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5497352"/>
                  </a:ext>
                </a:extLst>
              </a:tr>
              <a:tr h="29768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Kai-Tang Tseng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0395213"/>
                  </a:ext>
                </a:extLst>
              </a:tr>
              <a:tr h="2976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Makayla Adams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0377375"/>
                  </a:ext>
                </a:extLst>
              </a:tr>
              <a:tr h="29768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>
                          <a:solidFill>
                            <a:srgbClr val="0070C0"/>
                          </a:solidFill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Karinna Fink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27308"/>
                  </a:ext>
                </a:extLst>
              </a:tr>
              <a:tr h="2976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Roy Chen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754867"/>
                  </a:ext>
                </a:extLst>
              </a:tr>
              <a:tr h="29768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>
                          <a:solidFill>
                            <a:srgbClr val="0070C0"/>
                          </a:solidFill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Sara Elster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440092"/>
                  </a:ext>
                </a:extLst>
              </a:tr>
              <a:tr h="2976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Dani Folks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0381736"/>
                  </a:ext>
                </a:extLst>
              </a:tr>
              <a:tr h="372048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>
                          <a:solidFill>
                            <a:srgbClr val="0070C0"/>
                          </a:solidFill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William Marschall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8959289"/>
                  </a:ext>
                </a:extLst>
              </a:tr>
              <a:tr h="2976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Reagan Oswald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3157142"/>
                  </a:ext>
                </a:extLst>
              </a:tr>
              <a:tr h="29768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Mohamed Elfaki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6180337"/>
                  </a:ext>
                </a:extLst>
              </a:tr>
              <a:tr h="2976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Isabel </a:t>
                      </a:r>
                      <a:r>
                        <a:rPr lang="en-US" sz="1400" b="0" i="0" u="none" strike="noStrike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Vikesland</a:t>
                      </a:r>
                      <a:endParaRPr lang="en-US" sz="14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9968745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D0CB12CA-98EA-B2C3-8D37-EE9EA91888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372347"/>
              </p:ext>
            </p:extLst>
          </p:nvPr>
        </p:nvGraphicFramePr>
        <p:xfrm>
          <a:off x="6356733" y="2688115"/>
          <a:ext cx="2027103" cy="36796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624">
                  <a:extLst>
                    <a:ext uri="{9D8B030D-6E8A-4147-A177-3AD203B41FA5}">
                      <a16:colId xmlns:a16="http://schemas.microsoft.com/office/drawing/2014/main" val="2211373668"/>
                    </a:ext>
                  </a:extLst>
                </a:gridCol>
                <a:gridCol w="1562479">
                  <a:extLst>
                    <a:ext uri="{9D8B030D-6E8A-4147-A177-3AD203B41FA5}">
                      <a16:colId xmlns:a16="http://schemas.microsoft.com/office/drawing/2014/main" val="2636101254"/>
                    </a:ext>
                  </a:extLst>
                </a:gridCol>
              </a:tblGrid>
              <a:tr h="30663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>
                          <a:solidFill>
                            <a:srgbClr val="7030A0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Christian Grosso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5995204"/>
                  </a:ext>
                </a:extLst>
              </a:tr>
              <a:tr h="3066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Vish Ramineni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7209853"/>
                  </a:ext>
                </a:extLst>
              </a:tr>
              <a:tr h="30663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Kat Horn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908238"/>
                  </a:ext>
                </a:extLst>
              </a:tr>
              <a:tr h="3066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Kiran Spencer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6921318"/>
                  </a:ext>
                </a:extLst>
              </a:tr>
              <a:tr h="30663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Luke Friscola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532524"/>
                  </a:ext>
                </a:extLst>
              </a:tr>
              <a:tr h="3066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Christina Johnson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3092619"/>
                  </a:ext>
                </a:extLst>
              </a:tr>
              <a:tr h="30663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>
                          <a:solidFill>
                            <a:srgbClr val="7030A0"/>
                          </a:solidFill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Isabella Imburgia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0154554"/>
                  </a:ext>
                </a:extLst>
              </a:tr>
              <a:tr h="3066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Amelia Luongo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895066"/>
                  </a:ext>
                </a:extLst>
              </a:tr>
              <a:tr h="30663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>
                          <a:solidFill>
                            <a:srgbClr val="7030A0"/>
                          </a:solidFill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Grace Lee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2427919"/>
                  </a:ext>
                </a:extLst>
              </a:tr>
              <a:tr h="3066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Zain Abed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2472385"/>
                  </a:ext>
                </a:extLst>
              </a:tr>
              <a:tr h="30663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Isabella Orlando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3355152"/>
                  </a:ext>
                </a:extLst>
              </a:tr>
              <a:tr h="3066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Hayden Rue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823421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639E4F65-E415-9A00-38FA-124460C698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506508"/>
              </p:ext>
            </p:extLst>
          </p:nvPr>
        </p:nvGraphicFramePr>
        <p:xfrm>
          <a:off x="9052193" y="2710743"/>
          <a:ext cx="1986708" cy="36680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1465">
                  <a:extLst>
                    <a:ext uri="{9D8B030D-6E8A-4147-A177-3AD203B41FA5}">
                      <a16:colId xmlns:a16="http://schemas.microsoft.com/office/drawing/2014/main" val="3523965261"/>
                    </a:ext>
                  </a:extLst>
                </a:gridCol>
                <a:gridCol w="1465243">
                  <a:extLst>
                    <a:ext uri="{9D8B030D-6E8A-4147-A177-3AD203B41FA5}">
                      <a16:colId xmlns:a16="http://schemas.microsoft.com/office/drawing/2014/main" val="3184113186"/>
                    </a:ext>
                  </a:extLst>
                </a:gridCol>
              </a:tblGrid>
              <a:tr h="37332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Molly Janousek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79842"/>
                  </a:ext>
                </a:extLst>
              </a:tr>
              <a:tr h="373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Dane Wleklinski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0886411"/>
                  </a:ext>
                </a:extLst>
              </a:tr>
              <a:tr h="37332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Makayla Adams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8967838"/>
                  </a:ext>
                </a:extLst>
              </a:tr>
              <a:tr h="373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Kidus Belay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9989194"/>
                  </a:ext>
                </a:extLst>
              </a:tr>
              <a:tr h="37332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Eunela Manzano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2973095"/>
                  </a:ext>
                </a:extLst>
              </a:tr>
              <a:tr h="373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Ashley Hayden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5625645"/>
                  </a:ext>
                </a:extLst>
              </a:tr>
              <a:tr h="37332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Oge Ikem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1079827"/>
                  </a:ext>
                </a:extLst>
              </a:tr>
              <a:tr h="373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Megan Sullivan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0504497"/>
                  </a:ext>
                </a:extLst>
              </a:tr>
              <a:tr h="37332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Asma Sannulah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045505"/>
                  </a:ext>
                </a:extLst>
              </a:tr>
              <a:tr h="308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Melis Ozdemir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8326886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FD64223B-46D2-654C-164F-D9FC53030EC0}"/>
              </a:ext>
            </a:extLst>
          </p:cNvPr>
          <p:cNvSpPr txBox="1"/>
          <p:nvPr/>
        </p:nvSpPr>
        <p:spPr>
          <a:xfrm>
            <a:off x="2478796" y="1410159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A7C5DD8-F0AC-3574-1581-E0C84AC20928}"/>
              </a:ext>
            </a:extLst>
          </p:cNvPr>
          <p:cNvSpPr txBox="1"/>
          <p:nvPr/>
        </p:nvSpPr>
        <p:spPr>
          <a:xfrm>
            <a:off x="5132025" y="1694761"/>
            <a:ext cx="970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Micaiah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F717FF-98F0-C8E8-3078-2D237E4C6FF6}"/>
              </a:ext>
            </a:extLst>
          </p:cNvPr>
          <p:cNvSpPr txBox="1"/>
          <p:nvPr/>
        </p:nvSpPr>
        <p:spPr>
          <a:xfrm>
            <a:off x="7730169" y="1692925"/>
            <a:ext cx="893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Katrina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E2D732E-B54C-0409-24C8-99D5ED3BD0AB}"/>
              </a:ext>
            </a:extLst>
          </p:cNvPr>
          <p:cNvSpPr txBox="1"/>
          <p:nvPr/>
        </p:nvSpPr>
        <p:spPr>
          <a:xfrm>
            <a:off x="10493567" y="1569903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Hudson</a:t>
            </a:r>
          </a:p>
        </p:txBody>
      </p:sp>
    </p:spTree>
    <p:extLst>
      <p:ext uri="{BB962C8B-B14F-4D97-AF65-F5344CB8AC3E}">
        <p14:creationId xmlns:p14="http://schemas.microsoft.com/office/powerpoint/2010/main" val="818132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07A1E-3244-4D3A-DE3E-E78CAFAE8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2: Skills you will learn/apply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0B502F7-9E41-51B7-E09C-AB9120101459}"/>
              </a:ext>
            </a:extLst>
          </p:cNvPr>
          <p:cNvSpPr/>
          <p:nvPr/>
        </p:nvSpPr>
        <p:spPr>
          <a:xfrm>
            <a:off x="410136" y="1761563"/>
            <a:ext cx="3415553" cy="4773705"/>
          </a:xfrm>
          <a:prstGeom prst="roundRect">
            <a:avLst/>
          </a:prstGeom>
          <a:solidFill>
            <a:srgbClr val="A9C9D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Virus biology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Immune system: innate and adaptive immunity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Epidemics &amp; parameters describing the spread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Prevalence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Incidence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Transmission rate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Incubation rate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Recovery rate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89139E9-1282-09DE-3E94-265B1B3ABF4F}"/>
              </a:ext>
            </a:extLst>
          </p:cNvPr>
          <p:cNvSpPr/>
          <p:nvPr/>
        </p:nvSpPr>
        <p:spPr>
          <a:xfrm>
            <a:off x="8308041" y="1761563"/>
            <a:ext cx="3415553" cy="4773705"/>
          </a:xfrm>
          <a:prstGeom prst="roundRect">
            <a:avLst/>
          </a:prstGeom>
          <a:solidFill>
            <a:srgbClr val="A9C9D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Using pandas with a csv dataset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Scatterplots and line plots from model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Writing functions for solving systems of 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554E433-3FA0-BACB-E9B3-259720442925}"/>
              </a:ext>
            </a:extLst>
          </p:cNvPr>
          <p:cNvSpPr/>
          <p:nvPr/>
        </p:nvSpPr>
        <p:spPr>
          <a:xfrm>
            <a:off x="4359089" y="1761563"/>
            <a:ext cx="3415553" cy="4773705"/>
          </a:xfrm>
          <a:prstGeom prst="roundRect">
            <a:avLst/>
          </a:prstGeom>
          <a:solidFill>
            <a:srgbClr val="A9C9D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Optimization/parameter fitting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Solving ODEs with numerical methods (Euler’s method)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Predicting into the future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Error calculations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71DFF8-0888-1E4C-B3DF-1C9C8C2C3315}"/>
              </a:ext>
            </a:extLst>
          </p:cNvPr>
          <p:cNvSpPr txBox="1"/>
          <p:nvPr/>
        </p:nvSpPr>
        <p:spPr>
          <a:xfrm>
            <a:off x="1085097" y="1358383"/>
            <a:ext cx="2173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Biology &amp; Medicine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AC05E0-347E-8A4F-FFE4-599AFD487807}"/>
              </a:ext>
            </a:extLst>
          </p:cNvPr>
          <p:cNvSpPr txBox="1"/>
          <p:nvPr/>
        </p:nvSpPr>
        <p:spPr>
          <a:xfrm>
            <a:off x="5721481" y="1358383"/>
            <a:ext cx="713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6ADD3A-4164-3883-F6C5-2E8077E7BA67}"/>
              </a:ext>
            </a:extLst>
          </p:cNvPr>
          <p:cNvSpPr txBox="1"/>
          <p:nvPr/>
        </p:nvSpPr>
        <p:spPr>
          <a:xfrm>
            <a:off x="9767415" y="1358383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Coding</a:t>
            </a:r>
          </a:p>
        </p:txBody>
      </p:sp>
    </p:spTree>
    <p:extLst>
      <p:ext uri="{BB962C8B-B14F-4D97-AF65-F5344CB8AC3E}">
        <p14:creationId xmlns:p14="http://schemas.microsoft.com/office/powerpoint/2010/main" val="3058017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1B900-94FD-C98E-7105-D258F9849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GitHub plan for the rest of the semester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C7A74-5DB1-1FB3-21DA-AA3D80A15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We are sorry you were the guinea pigs for GitHub Classroom and it didn’t work well!</a:t>
            </a:r>
          </a:p>
          <a:p>
            <a:r>
              <a:rPr lang="en-US" dirty="0"/>
              <a:t>We still want to encourage GitHub use</a:t>
            </a:r>
          </a:p>
          <a:p>
            <a:r>
              <a:rPr lang="en-US" dirty="0"/>
              <a:t>Modules 2-4 will utilize GitHub repos the way </a:t>
            </a:r>
            <a:r>
              <a:rPr lang="en-US" i="1" dirty="0"/>
              <a:t>you normally would in the future</a:t>
            </a:r>
          </a:p>
          <a:p>
            <a:pPr lvl="1"/>
            <a:r>
              <a:rPr lang="en-US" dirty="0"/>
              <a:t>You make or fork a repository and share it with collaborators</a:t>
            </a:r>
          </a:p>
          <a:p>
            <a:pPr lvl="1"/>
            <a:r>
              <a:rPr lang="en-US" dirty="0"/>
              <a:t>You contribute to this by pushing and pulling (you all are becoming pros at this!)</a:t>
            </a:r>
          </a:p>
          <a:p>
            <a:pPr lvl="1"/>
            <a:r>
              <a:rPr lang="en-US" dirty="0"/>
              <a:t>You can use your own branch if you want, but not required in this class</a:t>
            </a:r>
          </a:p>
          <a:p>
            <a:pPr lvl="1"/>
            <a:r>
              <a:rPr lang="en-US" dirty="0"/>
              <a:t>You will submit the repo as your final project, which will include python files, your </a:t>
            </a:r>
            <a:r>
              <a:rPr lang="en-US" dirty="0" err="1"/>
              <a:t>ipynb</a:t>
            </a:r>
            <a:r>
              <a:rPr lang="en-US" dirty="0"/>
              <a:t> file, and a pdf version of the notebook</a:t>
            </a:r>
          </a:p>
          <a:p>
            <a:pPr lvl="1"/>
            <a:r>
              <a:rPr lang="en-US" dirty="0"/>
              <a:t>You can include a README: for this class, use this as a space to ask TAs/instructors questions, get help or advice, etc. or keep notes for your partner</a:t>
            </a:r>
          </a:p>
        </p:txBody>
      </p:sp>
    </p:spTree>
    <p:extLst>
      <p:ext uri="{BB962C8B-B14F-4D97-AF65-F5344CB8AC3E}">
        <p14:creationId xmlns:p14="http://schemas.microsoft.com/office/powerpoint/2010/main" val="790671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1C708-CAC9-9926-86C3-124D1F821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for Thursday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7327D-C98D-1BFB-FCC6-6BDFE8029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Fork my Module 2 code into a PUBLIC </a:t>
            </a:r>
            <a:r>
              <a:rPr lang="en-US" dirty="0" err="1"/>
              <a:t>github</a:t>
            </a:r>
            <a:r>
              <a:rPr lang="en-US" dirty="0"/>
              <a:t> repo with your partner by following the instructions on Canvas (video tutorial and step-by-step instructions)</a:t>
            </a:r>
          </a:p>
          <a:p>
            <a:pPr lvl="1"/>
            <a:r>
              <a:rPr lang="en-US" dirty="0"/>
              <a:t>This will give you all the files you will need, a project structure, and an ability to easily get more files from me as I upload them!</a:t>
            </a:r>
          </a:p>
          <a:p>
            <a:r>
              <a:rPr lang="en-US" dirty="0">
                <a:solidFill>
                  <a:srgbClr val="FF0000"/>
                </a:solidFill>
              </a:rPr>
              <a:t>The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link should be submitted as the Module 2 Repository assignment in Canvas  by Thursday 12:30pm</a:t>
            </a:r>
          </a:p>
          <a:p>
            <a:r>
              <a:rPr lang="en-US" dirty="0">
                <a:solidFill>
                  <a:srgbClr val="FF0000"/>
                </a:solidFill>
              </a:rPr>
              <a:t>Finish your code from class today and add the files to your repository</a:t>
            </a:r>
          </a:p>
        </p:txBody>
      </p:sp>
    </p:spTree>
    <p:extLst>
      <p:ext uri="{BB962C8B-B14F-4D97-AF65-F5344CB8AC3E}">
        <p14:creationId xmlns:p14="http://schemas.microsoft.com/office/powerpoint/2010/main" val="209361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475</Words>
  <Application>Microsoft Macintosh PowerPoint</Application>
  <PresentationFormat>Widescreen</PresentationFormat>
  <Paragraphs>127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Module 2 Announcements</vt:lpstr>
      <vt:lpstr>Module 2:</vt:lpstr>
      <vt:lpstr>Module 2: Skills you will learn/apply</vt:lpstr>
      <vt:lpstr>GitHub plan for the rest of the semester</vt:lpstr>
      <vt:lpstr>Homework for Thursday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Groves, Sarah Maddox (xpz5km)</dc:creator>
  <cp:lastModifiedBy>Groves, Sarah Maddox (xpz5km)</cp:lastModifiedBy>
  <cp:revision>9</cp:revision>
  <dcterms:created xsi:type="dcterms:W3CDTF">2026-02-15T20:00:08Z</dcterms:created>
  <dcterms:modified xsi:type="dcterms:W3CDTF">2026-02-16T18:38:28Z</dcterms:modified>
</cp:coreProperties>
</file>