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68763"/>
  </p:normalViewPr>
  <p:slideViewPr>
    <p:cSldViewPr snapToGrid="0">
      <p:cViewPr varScale="1">
        <p:scale>
          <a:sx n="60" d="100"/>
          <a:sy n="60" d="100"/>
        </p:scale>
        <p:origin x="184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0A948-90D4-B642-B92D-91D9E60A3AFE}" type="datetimeFigureOut">
              <a:rPr lang="en-US" smtClean="0"/>
              <a:t>2/5/26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AE97D-E93B-984E-A38C-9F8AAA0C3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05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AE97D-E93B-984E-A38C-9F8AAA0C30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48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healthy cells "occupy each other's time" by playing RPS, they're essentially: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Tight Junctions</a:t>
            </a:r>
            <a:r>
              <a:rPr lang="en-US" dirty="0"/>
              <a:t> - Physically staying together, making it harder for viruses to access them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Herd Immunity at the Cellular Level</a:t>
            </a:r>
            <a:r>
              <a:rPr lang="en-US" dirty="0"/>
              <a:t> - Reducing available susceptible targets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Tissue Structure</a:t>
            </a:r>
            <a:r>
              <a:rPr lang="en-US" dirty="0"/>
              <a:t> - Cells packed together tightly are harder to infect than isolated cells</a:t>
            </a:r>
          </a:p>
          <a:p>
            <a:r>
              <a:rPr lang="en-US" b="1" dirty="0"/>
              <a:t>This Is Actually Smart Biology!</a:t>
            </a:r>
          </a:p>
          <a:p>
            <a:r>
              <a:rPr lang="en-US" dirty="0"/>
              <a:t>In real tissues: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Cells with </a:t>
            </a:r>
            <a:r>
              <a:rPr lang="en-US" b="1" dirty="0"/>
              <a:t>tight junctions</a:t>
            </a:r>
            <a:r>
              <a:rPr lang="en-US" dirty="0"/>
              <a:t> (like epithelial cells lining your gut or lungs) are harder for pathogens to penetrate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Clustered cells</a:t>
            </a:r>
            <a:r>
              <a:rPr lang="en-US" dirty="0"/>
              <a:t> in dense tissue are less accessible than scattered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Cells can send </a:t>
            </a:r>
            <a:r>
              <a:rPr lang="en-US" b="1" dirty="0"/>
              <a:t>paracrine signals</a:t>
            </a:r>
            <a:r>
              <a:rPr lang="en-US" dirty="0"/>
              <a:t> to neighbors, creating local zones of resistance</a:t>
            </a:r>
          </a:p>
          <a:p>
            <a:endParaRPr lang="en-US" dirty="0"/>
          </a:p>
          <a:p>
            <a:r>
              <a:rPr lang="en-US" dirty="0"/>
              <a:t>This is such a cool question! Here are some emergent strategies students might discover that actually mirror real biology:</a:t>
            </a:r>
          </a:p>
          <a:p>
            <a:r>
              <a:rPr lang="en-US" b="1" dirty="0"/>
              <a:t>1. "Infected Cells Hiding in Plain Sight"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Infected cells realize if they AVOID challenging anyone and just walk around quietly, they're harder to detect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only attack when they find an isolated healthy cell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Latent viral infections!</a:t>
            </a:r>
            <a:r>
              <a:rPr lang="en-US" dirty="0"/>
              <a:t> Some viruses (herpes, chickenpox/shingles, HIV) hide inside cells with minimal activity, avoiding immune detection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only reactivate and spread when conditions are favorable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is why shingles can emerge decades after chickenpox</a:t>
            </a:r>
          </a:p>
          <a:p>
            <a:r>
              <a:rPr lang="en-US" b="1" dirty="0"/>
              <a:t>Teaching moment:</a:t>
            </a:r>
            <a:r>
              <a:rPr lang="en-US" dirty="0"/>
              <a:t> "You discovered viral latency! Some viruses hide dormant in cells for years."</a:t>
            </a:r>
          </a:p>
          <a:p>
            <a:r>
              <a:rPr lang="en-US" b="1" dirty="0"/>
              <a:t>2. "Macrophage Exhaustion"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Infected cells gang up and repeatedly challenge the same macrophage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Even if they lose, they keep the macrophage constantly busy (in cooldown)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Other infected cells spread freely while macrophages are tied up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Immune exhaustion</a:t>
            </a:r>
            <a:r>
              <a:rPr lang="en-US" dirty="0"/>
              <a:t> - when immune cells are overwhelmed by persistent infection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Macrophages get "exhausted" and less effective with continuous stimulation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Happens in chronic infections (TB, HIV) and cancer</a:t>
            </a:r>
          </a:p>
          <a:p>
            <a:r>
              <a:rPr lang="en-US" b="1" dirty="0"/>
              <a:t>Teaching moment:</a:t>
            </a:r>
            <a:r>
              <a:rPr lang="en-US" dirty="0"/>
              <a:t> "You overwhelmed the innate immune system! This is why chronic infections are so hard to clear."</a:t>
            </a:r>
          </a:p>
          <a:p>
            <a:r>
              <a:rPr lang="en-US" b="1" dirty="0"/>
              <a:t>3. "Killer T Cell Hunting Patterns"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Killer T Cells learn to patrol in systematic patterns rather than randomly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focus on areas where labeled infected cells cluster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become more efficient hunters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Immunological memory and cell trafficking</a:t>
            </a:r>
            <a:r>
              <a:rPr lang="en-US" dirty="0"/>
              <a:t> - T cells learn to patrol specific tissues where they've encountered antigens before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Tissue-resident memory T cells stay in previously infected areas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Chemotaxis - immune cells follow chemical signals to infection sites</a:t>
            </a:r>
          </a:p>
          <a:p>
            <a:r>
              <a:rPr lang="en-US" b="1" dirty="0"/>
              <a:t>Teaching moment:</a:t>
            </a:r>
            <a:r>
              <a:rPr lang="en-US" dirty="0"/>
              <a:t> "You're doing what memory T cells do - they remember WHERE infections happen and patrol those areas!"</a:t>
            </a:r>
          </a:p>
          <a:p>
            <a:r>
              <a:rPr lang="en-US" b="1" dirty="0"/>
              <a:t>4. "Infected Cell Kamikaze Strategy"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Infected cells realize they'll probably get eliminated in Round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 they sprint around challenging as many healthy cells as possible before being caught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"If I'm going down, I'm taking others with me!"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High viral replication before immune clearance</a:t>
            </a:r>
            <a:r>
              <a:rPr lang="en-US" dirty="0"/>
              <a:t> - viruses maximize reproduction before the host cell 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Cytopathic effect</a:t>
            </a:r>
            <a:r>
              <a:rPr lang="en-US" dirty="0"/>
              <a:t> - some viruses cause cells to burst, spreading maximum virions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is why early infection (before adaptive immunity kicks in) is when viral load peaks</a:t>
            </a:r>
          </a:p>
          <a:p>
            <a:r>
              <a:rPr lang="en-US" b="1" dirty="0"/>
              <a:t>Teaching moment:</a:t>
            </a:r>
            <a:r>
              <a:rPr lang="en-US" dirty="0"/>
              <a:t> "This is exactly what viruses do! They replicate like crazy in the first few days before your adaptive immune system stops them."</a:t>
            </a:r>
          </a:p>
          <a:p>
            <a:r>
              <a:rPr lang="en-US" b="1" dirty="0"/>
              <a:t>5. "Helper T Cell Resource Management"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Helper T Cells realize they shouldn't activate ALL the B Cells and Killer T Cells at once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space out activations strategically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Maybe save some for later if infection resurges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Immunological regulation</a:t>
            </a:r>
            <a:r>
              <a:rPr lang="en-US" dirty="0"/>
              <a:t> - the body carefully balances immune activation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Too much immune response = autoimmunity and tissue damage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Regulatory T Cells</a:t>
            </a:r>
            <a:r>
              <a:rPr lang="en-US" dirty="0"/>
              <a:t> control the response to prevent overactivation</a:t>
            </a:r>
          </a:p>
          <a:p>
            <a:r>
              <a:rPr lang="en-US" b="1" dirty="0"/>
              <a:t>Teaching moment:</a:t>
            </a:r>
            <a:r>
              <a:rPr lang="en-US" dirty="0"/>
              <a:t> "You discovered immune regulation! Too much immune response can damage healthy tissue (like in cytokine storms)."</a:t>
            </a:r>
          </a:p>
          <a:p>
            <a:r>
              <a:rPr lang="en-US" b="1" dirty="0"/>
              <a:t>6. "Healthy Cells Spacing Out"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Healthy cells notice infected cells are less effective when they have to travel farther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Students spread out across the playing field rather than clustering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Forces infected cells to waste time moving between targets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This is actually WRONG biology but teaches an important lesson!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reality, scattered cells are MORE vulnerable (easier to pick off individually)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Dense tissue with tight junctions is protective</a:t>
            </a:r>
          </a:p>
          <a:p>
            <a:r>
              <a:rPr lang="en-US" b="1" dirty="0"/>
              <a:t>Teaching moment:</a:t>
            </a:r>
            <a:r>
              <a:rPr lang="en-US" dirty="0"/>
              <a:t> "Interesting strategy! But in real biology, the opposite is true - clustered cells with tight connections are actually more protected. Your strategy works in the game because of movement time, but viruses in the body don't have to 'walk' - they diffuse quickly through fluids!"</a:t>
            </a:r>
          </a:p>
          <a:p>
            <a:r>
              <a:rPr lang="en-US" b="1" dirty="0"/>
              <a:t>7. "B Cell Prioritization"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Cells learn to check high-traffic areas first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focus on cells that are moving around a lot (more likely to be infected and spreading)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Ignore cells standing still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Antigen presentation bias</a:t>
            </a:r>
            <a:r>
              <a:rPr lang="en-US" dirty="0"/>
              <a:t> - dendritic cells and macrophages present antigens from the most abundant/dangerous pathogens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Immune system prioritizes threats based on "danger signals"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 active infections generate stronger responses</a:t>
            </a:r>
          </a:p>
          <a:p>
            <a:r>
              <a:rPr lang="en-US" b="1" dirty="0"/>
              <a:t>Teaching moment:</a:t>
            </a:r>
            <a:r>
              <a:rPr lang="en-US" dirty="0"/>
              <a:t> "You're triaging like the real immune system! It focuses resources on the biggest threats."</a:t>
            </a:r>
          </a:p>
          <a:p>
            <a:r>
              <a:rPr lang="en-US" b="1" dirty="0"/>
              <a:t>8. "Macrophage Sacrifice Play"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Round 1, macrophages realize they can't win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But they intentionally challenge infected cells just to slow them down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Even losing RPS, they eat up the infected cell's time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Innate immunity buying time</a:t>
            </a:r>
            <a:r>
              <a:rPr lang="en-US" dirty="0"/>
              <a:t> - this is EXACTLY what happens!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Innate immunity can't usually clear infections alone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But it slows viral spread for 3-7 days until adaptive immunity arrives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Macrophages sacrifice themselves fighting overwhelming infections</a:t>
            </a:r>
          </a:p>
          <a:p>
            <a:r>
              <a:rPr lang="en-US" b="1" dirty="0"/>
              <a:t>Teaching moment:</a:t>
            </a:r>
            <a:r>
              <a:rPr lang="en-US" dirty="0"/>
              <a:t> "This is the most important strategy! Innate immunity's job isn't always to win - it's to buy TIME for adaptive immunity. You just discovered why Round 1 struggles but Round 2 succeeds!"</a:t>
            </a:r>
          </a:p>
          <a:p>
            <a:r>
              <a:rPr lang="en-US" b="1" dirty="0"/>
              <a:t>9. Immune Cell Clustering at Infection Sites</a:t>
            </a:r>
          </a:p>
          <a:p>
            <a:r>
              <a:rPr lang="en-US" b="1" dirty="0"/>
              <a:t>What happens: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Immune cells release </a:t>
            </a:r>
            <a:r>
              <a:rPr lang="en-US" b="1" dirty="0"/>
              <a:t>chemokines</a:t>
            </a:r>
            <a:r>
              <a:rPr lang="en-US" dirty="0"/>
              <a:t> (chemical signals) that attract other immune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form </a:t>
            </a:r>
            <a:r>
              <a:rPr lang="en-US" b="1" dirty="0"/>
              <a:t>immune aggregates</a:t>
            </a:r>
            <a:r>
              <a:rPr lang="en-US" dirty="0"/>
              <a:t> around infection sites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Macrophages, neutrophils, and T cells cluster together at wounds/infections</a:t>
            </a:r>
          </a:p>
          <a:p>
            <a:r>
              <a:rPr lang="en-US" b="1" dirty="0"/>
              <a:t>Real biology term:</a:t>
            </a:r>
            <a:r>
              <a:rPr lang="en-US" dirty="0"/>
              <a:t> </a:t>
            </a:r>
            <a:r>
              <a:rPr lang="en-US" b="1" dirty="0"/>
              <a:t>"Immunological synapse"</a:t>
            </a:r>
            <a:r>
              <a:rPr lang="en-US" dirty="0"/>
              <a:t> and </a:t>
            </a:r>
            <a:r>
              <a:rPr lang="en-US" b="1" dirty="0"/>
              <a:t>"inflammatory foci"</a:t>
            </a:r>
            <a:endParaRPr lang="en-US" dirty="0"/>
          </a:p>
          <a:p>
            <a:r>
              <a:rPr lang="en-US" b="1" dirty="0"/>
              <a:t>Game parallel:</a:t>
            </a:r>
            <a:r>
              <a:rPr lang="en-US" dirty="0"/>
              <a:t> If students playing immune cells discover "let's all group up in this corner," they're mimicking how immune cells chemotactically aggregate at infection sites!</a:t>
            </a:r>
          </a:p>
          <a:p>
            <a:r>
              <a:rPr lang="en-US" b="1" dirty="0"/>
              <a:t>10. Killer T + B Cell Teams</a:t>
            </a:r>
          </a:p>
          <a:p>
            <a:r>
              <a:rPr lang="en-US" b="1" dirty="0"/>
              <a:t>What happens: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Cells produce antibodies that </a:t>
            </a:r>
            <a:r>
              <a:rPr lang="en-US" b="1" dirty="0"/>
              <a:t>tag targets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Killer T Cells and macrophages </a:t>
            </a:r>
            <a:r>
              <a:rPr lang="en-US" b="1" dirty="0"/>
              <a:t>follow antibody signals</a:t>
            </a:r>
            <a:r>
              <a:rPr lang="en-US" dirty="0"/>
              <a:t> to find tagged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work as a coordinated team around labeled targets</a:t>
            </a:r>
          </a:p>
          <a:p>
            <a:r>
              <a:rPr lang="en-US" b="1" dirty="0"/>
              <a:t>Real biology term:</a:t>
            </a:r>
            <a:r>
              <a:rPr lang="en-US" dirty="0"/>
              <a:t> </a:t>
            </a:r>
            <a:r>
              <a:rPr lang="en-US" b="1" dirty="0"/>
              <a:t>"Antibody-dependent cell-mediated cytotoxicity (ADCC)"</a:t>
            </a:r>
            <a:endParaRPr lang="en-US" dirty="0"/>
          </a:p>
          <a:p>
            <a:r>
              <a:rPr lang="en-US" b="1" dirty="0"/>
              <a:t>Game parallel:</a:t>
            </a:r>
            <a:r>
              <a:rPr lang="en-US" dirty="0"/>
              <a:t> If students figure out "B Cells should label, then Killer Ts should hunt those labeled cells together," that's EXACTLY ADCC!</a:t>
            </a:r>
          </a:p>
          <a:p>
            <a:r>
              <a:rPr lang="en-US" b="1" dirty="0"/>
              <a:t>11."Immune Cell Pack Hunting"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 finds and labels an infected cell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 "calls over" nearby Killer Ts and Macrophages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all converge on the labeled target together</a:t>
            </a:r>
          </a:p>
          <a:p>
            <a:r>
              <a:rPr lang="en-US" b="1" dirty="0"/>
              <a:t>Real Biology:</a:t>
            </a:r>
            <a:r>
              <a:rPr lang="en-US" dirty="0"/>
              <a:t> This is EXACTLY what happens with </a:t>
            </a:r>
            <a:r>
              <a:rPr lang="en-US" b="1" dirty="0"/>
              <a:t>antibody opsonization</a:t>
            </a:r>
            <a:r>
              <a:rPr lang="en-US" dirty="0"/>
              <a:t> and </a:t>
            </a:r>
            <a:r>
              <a:rPr lang="en-US" b="1" dirty="0"/>
              <a:t>immune cell cooperation</a:t>
            </a:r>
            <a:r>
              <a:rPr lang="en-US" dirty="0"/>
              <a:t>!</a:t>
            </a:r>
          </a:p>
          <a:p>
            <a:r>
              <a:rPr lang="en-US" b="1" dirty="0"/>
              <a:t>Teaching moment:</a:t>
            </a:r>
            <a:r>
              <a:rPr lang="en-US" dirty="0"/>
              <a:t> "You just discovered teamwork in the immune system! B Cells mark targets, then other immune cells swarm them. This is why adaptive immunity is so powerful - it's coordinated!"</a:t>
            </a:r>
          </a:p>
          <a:p>
            <a:r>
              <a:rPr lang="en-US" b="1" dirty="0"/>
              <a:t>12. "Infected Cell Wolf Pack"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Multiple infected cells coordinate to surround and challenge isolated healthy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move as a group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Take turns challenging the same healthy cell</a:t>
            </a:r>
          </a:p>
          <a:p>
            <a:r>
              <a:rPr lang="en-US" b="1" dirty="0"/>
              <a:t>Is This Realistic?</a:t>
            </a:r>
          </a:p>
          <a:p>
            <a:r>
              <a:rPr lang="en-US" b="1" dirty="0"/>
              <a:t>NO</a:t>
            </a:r>
            <a:r>
              <a:rPr lang="en-US" dirty="0"/>
              <a:t> - infected cells can't actively coordinate or move toward each other</a:t>
            </a:r>
          </a:p>
          <a:p>
            <a:r>
              <a:rPr lang="en-US" b="1" dirty="0"/>
              <a:t>BUT</a:t>
            </a:r>
            <a:r>
              <a:rPr lang="en-US" dirty="0"/>
              <a:t> - you could reframe it as realistic with this teaching moment:</a:t>
            </a:r>
          </a:p>
          <a:p>
            <a:r>
              <a:rPr lang="en-US" b="1" dirty="0"/>
              <a:t>Teaching moment:</a:t>
            </a:r>
            <a:r>
              <a:rPr lang="en-US" dirty="0"/>
              <a:t> "You're clustering together, which infected cells don't actually do - they're stuck in tissues. BUT what you've discovered is </a:t>
            </a:r>
            <a:r>
              <a:rPr lang="en-US" b="1" dirty="0"/>
              <a:t>viral load</a:t>
            </a:r>
            <a:r>
              <a:rPr lang="en-US" dirty="0"/>
              <a:t> - when many infected cells are in one area, they overwhelm the immune system. In real infections, patches of heavy viral infection are much harder to control!"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AE97D-E93B-984E-A38C-9F8AAA0C30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76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"Who started as infected? How did your strategy work?"</a:t>
            </a:r>
            <a:r>
              <a:rPr lang="en-US" dirty="0"/>
              <a:t> Let infected players share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"Macrophages, what was it like in Round 1 vs Round 2?"</a:t>
            </a:r>
            <a:r>
              <a:rPr lang="en-US" dirty="0"/>
              <a:t> Round 1: alone, overwhelmed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Round 2: could call for backup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"B Cells, how did labeling help?"</a:t>
            </a:r>
            <a:r>
              <a:rPr lang="en-US" dirty="0"/>
              <a:t> Made infected cells visible to everyone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Killer Ts could target them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"Healthy cells, did you develop any strategies?"</a:t>
            </a:r>
            <a:r>
              <a:rPr lang="en-US" dirty="0"/>
              <a:t> Clustering together?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Avoiding suspicious players?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"What was different between the two rounds?"</a:t>
            </a:r>
            <a:r>
              <a:rPr lang="en-US" dirty="0"/>
              <a:t> Lead them to discover: coordination, labeling, specialist cells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AE97D-E93B-984E-A38C-9F8AAA0C30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76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FC9F-8DF7-1401-C685-93F80BB12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2EC6CF-4629-4340-C54F-AA46AC6815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5DED4-1632-3D33-BFE1-90ABF07AB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C52A7-F017-FB99-0CC7-8D8982BDE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D7240-1324-F414-FC0E-92D3C873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42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B8C43-4864-4327-F788-51E50E9C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703EE-8FE7-F186-3593-0BDE610B8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B594E-5EA8-1CF2-687A-2FA8B5760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8FBD3-5472-C015-6177-037A37A6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00D44-A417-B35D-CFB5-B47EB63AC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47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431F0-A39C-7945-D818-67EF50FB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850693-F5EC-2944-D368-FCF185B17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F6C4B-BFA7-4F87-3709-2A7B1BF04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43A4D-671C-E5CE-451B-6B9EEFE5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11FEB-E61B-1A8D-508D-71382FFF6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5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2C55-5F95-3E4D-0A22-B40A26410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2BBB8-A05A-22A9-656F-9437E0D46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1A6FD-E3EC-3F3B-D634-9A7E40252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A4CA71-7FF9-008F-33B5-958DE5CC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7F6D9-01A5-9305-B5C3-AB75FC2A2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8317C-3492-D054-C6B8-048E323C0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51988-3FC3-0604-A299-3D0751F38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F2F66E-F8F6-4D19-8DF7-D24BEE967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73F67D-3544-8FA6-C157-91259D230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8EDA76-6235-DF70-379B-B823221DDA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5BB8E7-D2D2-61E7-C5E7-AB5B12758B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CED91-67BE-3120-C862-00C6D691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670BA-7C40-9968-F0BF-6F1B5E22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ECE0C0-0DF3-2B43-98C9-80E1E3A8E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0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D3A64-DD60-12C4-80E0-4ABCC6AA8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F829A-CD73-EBD4-0EC6-3152C6E96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C2297-D787-EF4F-4972-C033F775B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0848A4-C94F-6856-D936-00C25291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24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471F64-3845-0B18-DDA2-9F98242E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50E72-696A-D741-736A-034125C4C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826E3-4723-408F-7EAB-24F2D7C2F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7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0E4E-A261-6FC2-37DC-F8D3DFE7D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B7578-FAB3-D3DF-5AE2-C64A73279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F38E1-7E95-EDA1-5476-F866F45BE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8377E4-C4FD-02E5-EFC7-E39EBB19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392AB1-3F8B-55E7-08C3-18308A091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AB8B1-D396-B910-EDC5-B349EA0C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69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52AF-22A9-EF58-D805-D57677EAE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AC6DDD-F865-FEB0-F3D0-AD026E2C04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84487-A663-1DBF-FBF3-56DBCB9E1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3514F-42BE-E42B-CF3C-E2D717D3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AC475-C1A7-481F-31C2-2DF990C4B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EE2F3-497E-4362-A25C-951951817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4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AF644-0E73-9C48-7E04-B5042648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2EB1E-22EB-9D27-764A-52AB336B4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AED9A-587D-5891-E7FF-486F64614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65E3C-9F59-6F24-2B05-26225977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3D0D2-ABCD-93F6-2BBE-7894C6A6E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80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3D73F8-CFFC-9707-0964-E270CF2346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54A4DB-6B37-1BB3-7D9B-DCC598EEB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29978-EF7E-37A7-B3AB-B9D4E8E81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56317-8AF9-0BA9-ACDE-F80EA956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02B38-3C0B-9526-520A-D7EEA2A7B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0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FF938C-80E4-D200-80A3-0F9B70FB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78836-7AE3-1ED5-3A5F-C5D43A72F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0C241-2F7B-F4C3-964F-7F275CF482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6542E-80EF-AA45-BCB6-C7775862C8F1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7F2AC-16D3-D498-C6CB-F17961CF24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AAEA7-09EB-903A-3578-EC6AE5863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A5BC9-5621-024F-84AF-CAFB3273E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4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D937F-708C-9747-4FF0-99A4EBF69F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Immune System Game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369B40-DE7D-2106-766C-C965114C74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C3BA-B53C-AE4C-9B10-C080350A4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everybody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0B47B-0167-1980-682D-2FF8563AC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559"/>
            <a:ext cx="10515600" cy="4695404"/>
          </a:xfrm>
        </p:spPr>
        <p:txBody>
          <a:bodyPr/>
          <a:lstStyle/>
          <a:p>
            <a:r>
              <a:rPr lang="en-US" dirty="0"/>
              <a:t>You cannot lie.</a:t>
            </a:r>
          </a:p>
          <a:p>
            <a:r>
              <a:rPr lang="en-US" dirty="0"/>
              <a:t>You should not reveal your identity, unless an activated B cell (in Round 2) requires you to do so. </a:t>
            </a:r>
          </a:p>
          <a:p>
            <a:pPr lvl="1"/>
            <a:r>
              <a:rPr lang="en-US" dirty="0"/>
              <a:t>After you play RPS, you quietly reveal your identities to each other to determine what each person’s fate is. </a:t>
            </a:r>
          </a:p>
          <a:p>
            <a:r>
              <a:rPr lang="en-US" dirty="0"/>
              <a:t>If you are challenged to RPS, you must play.</a:t>
            </a:r>
          </a:p>
          <a:p>
            <a:r>
              <a:rPr lang="en-US" dirty="0"/>
              <a:t>You cannot challenge the same player to RPS two times in a row. (i.e. after playing, go find a different person to play against!)</a:t>
            </a:r>
          </a:p>
        </p:txBody>
      </p:sp>
    </p:spTree>
    <p:extLst>
      <p:ext uri="{BB962C8B-B14F-4D97-AF65-F5344CB8AC3E}">
        <p14:creationId xmlns:p14="http://schemas.microsoft.com/office/powerpoint/2010/main" val="301021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F1BA-3EB2-C471-6383-F3C5ABBC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49742-0145-243A-454D-0DA4125C6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559"/>
            <a:ext cx="10515600" cy="4695404"/>
          </a:xfrm>
        </p:spPr>
        <p:txBody>
          <a:bodyPr/>
          <a:lstStyle/>
          <a:p>
            <a:r>
              <a:rPr lang="en-US" dirty="0"/>
              <a:t>The game is played over two rounds: </a:t>
            </a:r>
            <a:r>
              <a:rPr lang="en-US" b="1" dirty="0"/>
              <a:t>innate</a:t>
            </a:r>
            <a:r>
              <a:rPr lang="en-US" dirty="0"/>
              <a:t> and </a:t>
            </a:r>
            <a:r>
              <a:rPr lang="en-US" b="1" dirty="0"/>
              <a:t>adaptive</a:t>
            </a:r>
            <a:r>
              <a:rPr lang="en-US" dirty="0"/>
              <a:t> immunity. In round 1, only healthy cells, infected cells, and macrophages play.</a:t>
            </a:r>
          </a:p>
          <a:p>
            <a:r>
              <a:rPr lang="en-US" dirty="0"/>
              <a:t>The game mechanism is rock paper scissors (RPS). </a:t>
            </a:r>
          </a:p>
          <a:p>
            <a:pPr lvl="1"/>
            <a:r>
              <a:rPr lang="en-US" dirty="0"/>
              <a:t>“Rock paper scissors shoot” [reveal on shoot]</a:t>
            </a:r>
          </a:p>
          <a:p>
            <a:r>
              <a:rPr lang="en-US" dirty="0"/>
              <a:t>Walk up to another player, “challenge” them, play RPS, and then reveal identities to decide each player’s fate!</a:t>
            </a:r>
          </a:p>
          <a:p>
            <a:r>
              <a:rPr lang="en-US" dirty="0"/>
              <a:t>When you reveal your identities &amp; determine your cell fates, you can be as secretive or not secretive as you want. You never know who is paying attention!</a:t>
            </a:r>
          </a:p>
        </p:txBody>
      </p:sp>
    </p:spTree>
    <p:extLst>
      <p:ext uri="{BB962C8B-B14F-4D97-AF65-F5344CB8AC3E}">
        <p14:creationId xmlns:p14="http://schemas.microsoft.com/office/powerpoint/2010/main" val="52636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45A14-4888-7332-C690-2600FD6AE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Innate Immunity Round: </a:t>
            </a:r>
            <a:br>
              <a:rPr lang="en-US" dirty="0"/>
            </a:br>
            <a:r>
              <a:rPr lang="en-US" sz="4000" u="sng" dirty="0">
                <a:solidFill>
                  <a:schemeClr val="accent6"/>
                </a:solidFill>
              </a:rPr>
              <a:t>Virus-Infected cells </a:t>
            </a:r>
            <a:r>
              <a:rPr lang="en-US" sz="4000" dirty="0"/>
              <a:t>VS </a:t>
            </a:r>
            <a:r>
              <a:rPr lang="en-US" sz="4000" u="sng" dirty="0">
                <a:solidFill>
                  <a:schemeClr val="accent1"/>
                </a:solidFill>
              </a:rPr>
              <a:t>Healthy</a:t>
            </a:r>
            <a:r>
              <a:rPr lang="en-US" sz="4000" u="sng" dirty="0"/>
              <a:t> Cells + </a:t>
            </a:r>
            <a:r>
              <a:rPr lang="en-US" sz="4000" u="sng" dirty="0">
                <a:solidFill>
                  <a:srgbClr val="FF0000"/>
                </a:solidFill>
              </a:rPr>
              <a:t>Macrophages</a:t>
            </a:r>
            <a:r>
              <a:rPr lang="en-US" sz="4000" dirty="0"/>
              <a:t>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4E7F1-F16D-45A0-FAFD-C5766D459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296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goal of the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 is to infect all </a:t>
            </a:r>
            <a:r>
              <a:rPr lang="en-US" dirty="0">
                <a:solidFill>
                  <a:schemeClr val="accent1"/>
                </a:solidFill>
              </a:rPr>
              <a:t>healthy</a:t>
            </a:r>
            <a:r>
              <a:rPr lang="en-US" dirty="0"/>
              <a:t> cells by winning RPS against them.</a:t>
            </a:r>
          </a:p>
          <a:p>
            <a:r>
              <a:rPr lang="en-US" dirty="0"/>
              <a:t>The goal of the </a:t>
            </a:r>
            <a:r>
              <a:rPr lang="en-US" dirty="0">
                <a:solidFill>
                  <a:schemeClr val="accent1"/>
                </a:solidFill>
              </a:rPr>
              <a:t>healthy</a:t>
            </a:r>
            <a:r>
              <a:rPr lang="en-US" dirty="0"/>
              <a:t> cells is to avoid being infected by winning RPS against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cells.</a:t>
            </a:r>
          </a:p>
          <a:p>
            <a:r>
              <a:rPr lang="en-US" dirty="0"/>
              <a:t>The goal of the </a:t>
            </a:r>
            <a:r>
              <a:rPr lang="en-US" dirty="0">
                <a:solidFill>
                  <a:srgbClr val="FF0000"/>
                </a:solidFill>
              </a:rPr>
              <a:t>macrophages</a:t>
            </a:r>
            <a:r>
              <a:rPr lang="en-US" dirty="0"/>
              <a:t> cells is to eliminate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 by winning RPS against them.</a:t>
            </a:r>
          </a:p>
          <a:p>
            <a:r>
              <a:rPr lang="en-US" dirty="0"/>
              <a:t>However… you don’t know who is who!</a:t>
            </a:r>
          </a:p>
          <a:p>
            <a:r>
              <a:rPr lang="en-US" dirty="0"/>
              <a:t>The game is over when:</a:t>
            </a:r>
          </a:p>
          <a:p>
            <a:pPr lvl="1"/>
            <a:r>
              <a:rPr lang="en-US" dirty="0"/>
              <a:t>All healthy cells have been infected</a:t>
            </a:r>
          </a:p>
          <a:p>
            <a:pPr lvl="1"/>
            <a:r>
              <a:rPr lang="en-US" dirty="0"/>
              <a:t>All infected cells have been eliminated</a:t>
            </a:r>
          </a:p>
          <a:p>
            <a:pPr lvl="1"/>
            <a:r>
              <a:rPr lang="en-US" dirty="0"/>
              <a:t>After the round time is over, whoever has more players (healthy vs immune) wins.</a:t>
            </a:r>
          </a:p>
          <a:p>
            <a:r>
              <a:rPr lang="en-US" dirty="0"/>
              <a:t>The adaptive immunity cells don’t play round 1; they hang out in the “lymph nodes.” But they can strategize and decide who wants to be each cell type. </a:t>
            </a:r>
          </a:p>
        </p:txBody>
      </p:sp>
    </p:spTree>
    <p:extLst>
      <p:ext uri="{BB962C8B-B14F-4D97-AF65-F5344CB8AC3E}">
        <p14:creationId xmlns:p14="http://schemas.microsoft.com/office/powerpoint/2010/main" val="2682792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3AF2-2977-04BE-C2D9-1F1ECE84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1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D1EBC-4AC9-A1C0-69D3-5F7C63EB2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it easy to complete your goal? </a:t>
            </a:r>
          </a:p>
          <a:p>
            <a:r>
              <a:rPr lang="en-US" dirty="0"/>
              <a:t>What was your strategy for this round?</a:t>
            </a:r>
          </a:p>
          <a:p>
            <a:r>
              <a:rPr lang="en-US" dirty="0"/>
              <a:t>How did this mirror what cells in the body look like under threat from a viral infection?</a:t>
            </a:r>
          </a:p>
        </p:txBody>
      </p:sp>
    </p:spTree>
    <p:extLst>
      <p:ext uri="{BB962C8B-B14F-4D97-AF65-F5344CB8AC3E}">
        <p14:creationId xmlns:p14="http://schemas.microsoft.com/office/powerpoint/2010/main" val="368092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6B4B4-7458-A9D5-4130-E906C202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Immunity Round: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1D723-C7AE-601D-4C9E-03D9160A6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763"/>
            <a:ext cx="10515600" cy="51961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Macrophages</a:t>
            </a:r>
            <a:r>
              <a:rPr lang="en-US" dirty="0"/>
              <a:t> have a NEW role. When they win RPS, they eliminate an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 AND can go activate a </a:t>
            </a:r>
            <a:r>
              <a:rPr lang="en-US" dirty="0">
                <a:solidFill>
                  <a:schemeClr val="accent2"/>
                </a:solidFill>
              </a:rPr>
              <a:t>helper T cell</a:t>
            </a:r>
            <a:r>
              <a:rPr lang="en-US" dirty="0"/>
              <a:t>.</a:t>
            </a:r>
          </a:p>
          <a:p>
            <a:r>
              <a:rPr lang="en-US" dirty="0"/>
              <a:t>When a </a:t>
            </a:r>
            <a:r>
              <a:rPr lang="en-US" dirty="0">
                <a:solidFill>
                  <a:schemeClr val="accent2"/>
                </a:solidFill>
              </a:rPr>
              <a:t>helper T cell </a:t>
            </a:r>
            <a:r>
              <a:rPr lang="en-US" dirty="0"/>
              <a:t>gets activated, they can choose to activate a </a:t>
            </a:r>
            <a:r>
              <a:rPr lang="en-US" dirty="0">
                <a:solidFill>
                  <a:schemeClr val="accent4"/>
                </a:solidFill>
              </a:rPr>
              <a:t>B cell </a:t>
            </a:r>
            <a:r>
              <a:rPr lang="en-US" dirty="0"/>
              <a:t>or a </a:t>
            </a:r>
            <a:r>
              <a:rPr lang="en-US" dirty="0">
                <a:solidFill>
                  <a:srgbClr val="C00000"/>
                </a:solidFill>
              </a:rPr>
              <a:t>killer T cell</a:t>
            </a:r>
            <a:r>
              <a:rPr lang="en-US" dirty="0"/>
              <a:t>.</a:t>
            </a:r>
          </a:p>
          <a:p>
            <a:r>
              <a:rPr lang="en-US" dirty="0"/>
              <a:t>When a </a:t>
            </a:r>
            <a:r>
              <a:rPr lang="en-US" dirty="0">
                <a:solidFill>
                  <a:schemeClr val="accent4"/>
                </a:solidFill>
              </a:rPr>
              <a:t>B cell </a:t>
            </a:r>
            <a:r>
              <a:rPr lang="en-US" dirty="0"/>
              <a:t>is activated, their goal is to label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 by telling others to reveal their identities. If they find an infected cell, they can announce it- “I found an infected cell!”– and give them a sticker label.</a:t>
            </a:r>
          </a:p>
          <a:p>
            <a:pPr lvl="1"/>
            <a:r>
              <a:rPr lang="en-US" dirty="0"/>
              <a:t>Note, you can only ask others who are not actively playing RPS.</a:t>
            </a:r>
          </a:p>
          <a:p>
            <a:r>
              <a:rPr lang="en-US" dirty="0"/>
              <a:t>When a </a:t>
            </a:r>
            <a:r>
              <a:rPr lang="en-US" dirty="0">
                <a:solidFill>
                  <a:srgbClr val="C00000"/>
                </a:solidFill>
              </a:rPr>
              <a:t>killer T cell </a:t>
            </a:r>
            <a:r>
              <a:rPr lang="en-US" dirty="0"/>
              <a:t>is activated, they:</a:t>
            </a:r>
          </a:p>
          <a:p>
            <a:pPr lvl="1"/>
            <a:r>
              <a:rPr lang="en-US" u="sng" dirty="0"/>
              <a:t>Automatically</a:t>
            </a:r>
            <a:r>
              <a:rPr lang="en-US" dirty="0"/>
              <a:t> eliminate any </a:t>
            </a:r>
            <a:r>
              <a:rPr lang="en-US" b="1" dirty="0">
                <a:solidFill>
                  <a:schemeClr val="accent6"/>
                </a:solidFill>
              </a:rPr>
              <a:t>labeled</a:t>
            </a: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 by tapping them on the shoulder</a:t>
            </a:r>
          </a:p>
          <a:p>
            <a:pPr lvl="1"/>
            <a:r>
              <a:rPr lang="en-US" dirty="0"/>
              <a:t>Win </a:t>
            </a:r>
            <a:r>
              <a:rPr lang="en-US" u="sng" dirty="0"/>
              <a:t>ties</a:t>
            </a:r>
            <a:r>
              <a:rPr lang="en-US" dirty="0"/>
              <a:t> in RPS against </a:t>
            </a:r>
            <a:r>
              <a:rPr lang="en-US" b="1" dirty="0"/>
              <a:t>unlabeled</a:t>
            </a: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cells.</a:t>
            </a:r>
          </a:p>
        </p:txBody>
      </p:sp>
    </p:spTree>
    <p:extLst>
      <p:ext uri="{BB962C8B-B14F-4D97-AF65-F5344CB8AC3E}">
        <p14:creationId xmlns:p14="http://schemas.microsoft.com/office/powerpoint/2010/main" val="291879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3AF2-2977-04BE-C2D9-1F1ECE84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2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D1EBC-4AC9-A1C0-69D3-5F7C63EB2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did this round compare to round 1?</a:t>
            </a:r>
          </a:p>
          <a:p>
            <a:r>
              <a:rPr lang="en-US" dirty="0"/>
              <a:t>What was your strategy for this round?</a:t>
            </a:r>
          </a:p>
          <a:p>
            <a:r>
              <a:rPr lang="en-US" dirty="0"/>
              <a:t>How did this mirror what cells in the body look like under threat from a viral infection?</a:t>
            </a:r>
          </a:p>
        </p:txBody>
      </p:sp>
    </p:spTree>
    <p:extLst>
      <p:ext uri="{BB962C8B-B14F-4D97-AF65-F5344CB8AC3E}">
        <p14:creationId xmlns:p14="http://schemas.microsoft.com/office/powerpoint/2010/main" val="3218038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2042</Words>
  <Application>Microsoft Macintosh PowerPoint</Application>
  <PresentationFormat>Widescreen</PresentationFormat>
  <Paragraphs>170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The Immune System Game</vt:lpstr>
      <vt:lpstr>Rules for everybody</vt:lpstr>
      <vt:lpstr>Game play</vt:lpstr>
      <vt:lpstr>Innate Immunity Round:  Virus-Infected cells VS Healthy Cells + Macrophages </vt:lpstr>
      <vt:lpstr>Round 1 end</vt:lpstr>
      <vt:lpstr>Adaptive Immunity Round:</vt:lpstr>
      <vt:lpstr>Round 2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Immune System Game</dc:title>
  <dc:creator>Microsoft Office User</dc:creator>
  <cp:lastModifiedBy>Microsoft Office User</cp:lastModifiedBy>
  <cp:revision>36</cp:revision>
  <dcterms:created xsi:type="dcterms:W3CDTF">2026-02-05T04:39:59Z</dcterms:created>
  <dcterms:modified xsi:type="dcterms:W3CDTF">2026-02-05T06:05:49Z</dcterms:modified>
</cp:coreProperties>
</file>