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8" r:id="rId3"/>
    <p:sldId id="383" r:id="rId4"/>
    <p:sldId id="275" r:id="rId5"/>
    <p:sldId id="384" r:id="rId6"/>
    <p:sldId id="385" r:id="rId7"/>
    <p:sldId id="386" r:id="rId8"/>
    <p:sldId id="277" r:id="rId9"/>
    <p:sldId id="380" r:id="rId10"/>
    <p:sldId id="376" r:id="rId11"/>
    <p:sldId id="374" r:id="rId12"/>
    <p:sldId id="387" r:id="rId13"/>
    <p:sldId id="278" r:id="rId14"/>
    <p:sldId id="389" r:id="rId15"/>
    <p:sldId id="304" r:id="rId16"/>
    <p:sldId id="283" r:id="rId17"/>
    <p:sldId id="381" r:id="rId18"/>
    <p:sldId id="284" r:id="rId19"/>
    <p:sldId id="390" r:id="rId20"/>
    <p:sldId id="391" r:id="rId21"/>
    <p:sldId id="395" r:id="rId22"/>
    <p:sldId id="392" r:id="rId23"/>
    <p:sldId id="375" r:id="rId24"/>
    <p:sldId id="290" r:id="rId25"/>
    <p:sldId id="291" r:id="rId26"/>
    <p:sldId id="292" r:id="rId27"/>
    <p:sldId id="279" r:id="rId28"/>
    <p:sldId id="282" r:id="rId29"/>
    <p:sldId id="293" r:id="rId30"/>
    <p:sldId id="39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701"/>
    <p:restoredTop sz="86183"/>
  </p:normalViewPr>
  <p:slideViewPr>
    <p:cSldViewPr snapToGrid="0">
      <p:cViewPr>
        <p:scale>
          <a:sx n="175" d="100"/>
          <a:sy n="175" d="100"/>
        </p:scale>
        <p:origin x="40" y="-1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DD1EEE-C6DB-DA46-B20F-B8172D543963}" type="datetimeFigureOut">
              <a:rPr lang="en-US" smtClean="0"/>
              <a:t>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A2A09B-40E3-D745-86D5-D7782E2FBF14}" type="slidenum">
              <a:rPr lang="en-US" smtClean="0"/>
              <a:t>‹#›</a:t>
            </a:fld>
            <a:endParaRPr lang="en-US"/>
          </a:p>
        </p:txBody>
      </p:sp>
    </p:spTree>
    <p:extLst>
      <p:ext uri="{BB962C8B-B14F-4D97-AF65-F5344CB8AC3E}">
        <p14:creationId xmlns:p14="http://schemas.microsoft.com/office/powerpoint/2010/main" val="2664638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en.wikipedia.org/wiki/Andrej_Karpathy#cite_note-5" TargetMode="External"/><Relationship Id="rId13" Type="http://schemas.openxmlformats.org/officeDocument/2006/relationships/hyperlink" Target="https://en.wikipedia.org/wiki/Andrej_Karpathy#cite_note-8" TargetMode="External"/><Relationship Id="rId3" Type="http://schemas.openxmlformats.org/officeDocument/2006/relationships/hyperlink" Target="https://en.wikipedia.org/wiki/Andrej_Karpathy#cite_note-:3-4" TargetMode="External"/><Relationship Id="rId7" Type="http://schemas.openxmlformats.org/officeDocument/2006/relationships/hyperlink" Target="https://en.wikipedia.org/wiki/OpenAI" TargetMode="External"/><Relationship Id="rId12" Type="http://schemas.openxmlformats.org/officeDocument/2006/relationships/hyperlink" Target="https://en.wikipedia.org/wiki/Computer_vision" TargetMode="External"/><Relationship Id="rId2" Type="http://schemas.openxmlformats.org/officeDocument/2006/relationships/slide" Target="../slides/slide18.xml"/><Relationship Id="rId16" Type="http://schemas.openxmlformats.org/officeDocument/2006/relationships/hyperlink" Target="https://en.wikipedia.org/wiki/Andrej_Karpathy#cite_note-medium-10" TargetMode="External"/><Relationship Id="rId1" Type="http://schemas.openxmlformats.org/officeDocument/2006/relationships/notesMaster" Target="../notesMasters/notesMaster1.xml"/><Relationship Id="rId6" Type="http://schemas.openxmlformats.org/officeDocument/2006/relationships/hyperlink" Target="https://en.wikipedia.org/wiki/Tesla,_Inc." TargetMode="External"/><Relationship Id="rId11" Type="http://schemas.openxmlformats.org/officeDocument/2006/relationships/hyperlink" Target="https://en.wikipedia.org/wiki/Deep_learning" TargetMode="External"/><Relationship Id="rId5" Type="http://schemas.openxmlformats.org/officeDocument/2006/relationships/hyperlink" Target="https://en.wikipedia.org/wiki/Tesla_Autopilot" TargetMode="External"/><Relationship Id="rId15" Type="http://schemas.openxmlformats.org/officeDocument/2006/relationships/hyperlink" Target="https://en.wikipedia.org/wiki/Andrej_Karpathy#cite_note-gs-2" TargetMode="External"/><Relationship Id="rId10" Type="http://schemas.openxmlformats.org/officeDocument/2006/relationships/hyperlink" Target="https://en.wikipedia.org/wiki/Andrej_Karpathy#cite_note-7" TargetMode="External"/><Relationship Id="rId4" Type="http://schemas.openxmlformats.org/officeDocument/2006/relationships/hyperlink" Target="https://en.wikipedia.org/wiki/Artificial_intelligence" TargetMode="External"/><Relationship Id="rId9" Type="http://schemas.openxmlformats.org/officeDocument/2006/relationships/hyperlink" Target="https://en.wikipedia.org/wiki/Andrej_Karpathy#cite_note-6" TargetMode="External"/><Relationship Id="rId14" Type="http://schemas.openxmlformats.org/officeDocument/2006/relationships/hyperlink" Target="https://en.wikipedia.org/wiki/Andrej_Karpathy#cite_note-qz.com-9"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A2A09B-40E3-D745-86D5-D7782E2FBF14}" type="slidenum">
              <a:rPr lang="en-US" smtClean="0"/>
              <a:t>1</a:t>
            </a:fld>
            <a:endParaRPr lang="en-US"/>
          </a:p>
        </p:txBody>
      </p:sp>
    </p:spTree>
    <p:extLst>
      <p:ext uri="{BB962C8B-B14F-4D97-AF65-F5344CB8AC3E}">
        <p14:creationId xmlns:p14="http://schemas.microsoft.com/office/powerpoint/2010/main" val="999813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Selecting the interpreter via the VS Code </a:t>
            </a:r>
            <a:r>
              <a:rPr lang="en-US" b="1" dirty="0">
                <a:effectLst/>
              </a:rPr>
              <a:t>Command Palette</a:t>
            </a:r>
            <a:r>
              <a:rPr lang="en-US" dirty="0"/>
              <a:t> configures the entire IDE experience (linting, debugging, run button, etc.) for that environment, and will automatically activate that environment in any </a:t>
            </a:r>
            <a:r>
              <a:rPr lang="en-US" i="1" dirty="0">
                <a:effectLst/>
              </a:rPr>
              <a:t>new</a:t>
            </a:r>
            <a:r>
              <a:rPr lang="en-US" dirty="0"/>
              <a:t> terminal windows you create</a:t>
            </a:r>
            <a:r>
              <a:rPr lang="en-US" b="0" i="0" dirty="0">
                <a:solidFill>
                  <a:srgbClr val="0A0A0A"/>
                </a:solidFill>
                <a:effectLst/>
                <a:latin typeface="Google Sans"/>
              </a:rPr>
              <a:t>. Activating an environment directly in the </a:t>
            </a:r>
            <a:r>
              <a:rPr lang="en-US" b="1" i="0" dirty="0">
                <a:solidFill>
                  <a:srgbClr val="0A0A0A"/>
                </a:solidFill>
                <a:effectLst/>
                <a:latin typeface="Google Sans"/>
              </a:rPr>
              <a:t>terminal</a:t>
            </a:r>
            <a:r>
              <a:rPr lang="en-US" b="0" i="0" dirty="0">
                <a:solidFill>
                  <a:srgbClr val="0A0A0A"/>
                </a:solidFill>
                <a:effectLst/>
                <a:latin typeface="Google Sans"/>
              </a:rPr>
              <a:t> using commands like </a:t>
            </a:r>
            <a:r>
              <a:rPr lang="en-US" dirty="0"/>
              <a:t>source activate</a:t>
            </a:r>
            <a:r>
              <a:rPr lang="en-US" b="0" i="0" dirty="0">
                <a:solidFill>
                  <a:srgbClr val="0A0A0A"/>
                </a:solidFill>
                <a:effectLst/>
                <a:latin typeface="Google Sans"/>
              </a:rPr>
              <a:t> only affects that specific, single terminal session. </a:t>
            </a:r>
            <a:endParaRPr lang="en-US" dirty="0"/>
          </a:p>
          <a:p>
            <a:endParaRPr lang="en-US" dirty="0"/>
          </a:p>
        </p:txBody>
      </p:sp>
      <p:sp>
        <p:nvSpPr>
          <p:cNvPr id="4" name="Slide Number Placeholder 3"/>
          <p:cNvSpPr>
            <a:spLocks noGrp="1"/>
          </p:cNvSpPr>
          <p:nvPr>
            <p:ph type="sldNum" sz="quarter" idx="5"/>
          </p:nvPr>
        </p:nvSpPr>
        <p:spPr/>
        <p:txBody>
          <a:bodyPr/>
          <a:lstStyle/>
          <a:p>
            <a:fld id="{00A2A09B-40E3-D745-86D5-D7782E2FBF14}" type="slidenum">
              <a:rPr lang="en-US" smtClean="0"/>
              <a:t>15</a:t>
            </a:fld>
            <a:endParaRPr lang="en-US"/>
          </a:p>
        </p:txBody>
      </p:sp>
    </p:spTree>
    <p:extLst>
      <p:ext uri="{BB962C8B-B14F-4D97-AF65-F5344CB8AC3E}">
        <p14:creationId xmlns:p14="http://schemas.microsoft.com/office/powerpoint/2010/main" val="435897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1" i="0" dirty="0">
                <a:solidFill>
                  <a:srgbClr val="36344D"/>
                </a:solidFill>
                <a:effectLst/>
                <a:latin typeface="DM Sans" panose="020F0502020204030204" pitchFamily="34" charset="0"/>
              </a:rPr>
              <a:t>Messy code</a:t>
            </a:r>
            <a:r>
              <a:rPr lang="en-US" b="0" i="0" dirty="0">
                <a:solidFill>
                  <a:srgbClr val="36344D"/>
                </a:solidFill>
                <a:effectLst/>
                <a:latin typeface="DM Sans" panose="020F0502020204030204" pitchFamily="34" charset="0"/>
              </a:rPr>
              <a:t> – AI might generate inefficient or hard-to-maintain code.</a:t>
            </a:r>
            <a:br>
              <a:rPr lang="en-US" b="0" i="0" dirty="0">
                <a:solidFill>
                  <a:srgbClr val="36344D"/>
                </a:solidFill>
                <a:effectLst/>
                <a:latin typeface="DM Sans" panose="020F0502020204030204" pitchFamily="34" charset="0"/>
              </a:rPr>
            </a:br>
            <a:r>
              <a:rPr lang="en-US" b="0" i="0" dirty="0">
                <a:solidFill>
                  <a:srgbClr val="36344D"/>
                </a:solidFill>
                <a:effectLst/>
                <a:latin typeface="DM Sans" panose="020F0502020204030204" pitchFamily="34" charset="0"/>
              </a:rPr>
              <a:t>→ Clean up as you go and keep things modular.</a:t>
            </a:r>
          </a:p>
          <a:p>
            <a:pPr algn="l">
              <a:buFont typeface="Arial" panose="020B0604020202020204" pitchFamily="34" charset="0"/>
              <a:buChar char="•"/>
            </a:pPr>
            <a:r>
              <a:rPr lang="en-US" b="1" i="0" dirty="0">
                <a:solidFill>
                  <a:srgbClr val="36344D"/>
                </a:solidFill>
                <a:effectLst/>
                <a:latin typeface="DM Sans" panose="020F0502020204030204" pitchFamily="34" charset="0"/>
              </a:rPr>
              <a:t>No long-term structure</a:t>
            </a:r>
            <a:r>
              <a:rPr lang="en-US" b="0" i="0" dirty="0">
                <a:solidFill>
                  <a:srgbClr val="36344D"/>
                </a:solidFill>
                <a:effectLst/>
                <a:latin typeface="DM Sans" panose="020F0502020204030204" pitchFamily="34" charset="0"/>
              </a:rPr>
              <a:t> – Projects can become chaotic.</a:t>
            </a:r>
            <a:br>
              <a:rPr lang="en-US" b="0" i="0" dirty="0">
                <a:solidFill>
                  <a:srgbClr val="36344D"/>
                </a:solidFill>
                <a:effectLst/>
                <a:latin typeface="DM Sans" panose="020F0502020204030204" pitchFamily="34" charset="0"/>
              </a:rPr>
            </a:br>
            <a:r>
              <a:rPr lang="en-US" b="0" i="0" dirty="0">
                <a:solidFill>
                  <a:srgbClr val="36344D"/>
                </a:solidFill>
                <a:effectLst/>
                <a:latin typeface="DM Sans" panose="020F0502020204030204" pitchFamily="34" charset="0"/>
              </a:rPr>
              <a:t>→ Add structure once your prototype works.</a:t>
            </a:r>
          </a:p>
          <a:p>
            <a:pPr algn="l">
              <a:buFont typeface="Arial" panose="020B0604020202020204" pitchFamily="34" charset="0"/>
              <a:buChar char="•"/>
            </a:pPr>
            <a:r>
              <a:rPr lang="en-US" b="1" i="0" dirty="0">
                <a:solidFill>
                  <a:srgbClr val="36344D"/>
                </a:solidFill>
                <a:effectLst/>
                <a:latin typeface="DM Sans" panose="020F0502020204030204" pitchFamily="34" charset="0"/>
              </a:rPr>
              <a:t>Debugging can be hard</a:t>
            </a:r>
            <a:r>
              <a:rPr lang="en-US" b="0" i="0" dirty="0">
                <a:solidFill>
                  <a:srgbClr val="36344D"/>
                </a:solidFill>
                <a:effectLst/>
                <a:latin typeface="DM Sans" panose="020F0502020204030204" pitchFamily="34" charset="0"/>
              </a:rPr>
              <a:t> – Fixing errors might require deeper knowledge.</a:t>
            </a:r>
            <a:br>
              <a:rPr lang="en-US" b="0" i="0" dirty="0">
                <a:solidFill>
                  <a:srgbClr val="36344D"/>
                </a:solidFill>
                <a:effectLst/>
                <a:latin typeface="DM Sans" panose="020F0502020204030204" pitchFamily="34" charset="0"/>
              </a:rPr>
            </a:br>
            <a:r>
              <a:rPr lang="en-US" b="0" i="0" dirty="0">
                <a:solidFill>
                  <a:srgbClr val="36344D"/>
                </a:solidFill>
                <a:effectLst/>
                <a:latin typeface="DM Sans" panose="020F0502020204030204" pitchFamily="34" charset="0"/>
              </a:rPr>
              <a:t>→ Ask the AI to explain the bug before fixing it.</a:t>
            </a:r>
          </a:p>
          <a:p>
            <a:pPr algn="l">
              <a:buFont typeface="Arial" panose="020B0604020202020204" pitchFamily="34" charset="0"/>
              <a:buChar char="•"/>
            </a:pPr>
            <a:r>
              <a:rPr lang="en-US" b="1" i="0" dirty="0">
                <a:solidFill>
                  <a:srgbClr val="36344D"/>
                </a:solidFill>
                <a:effectLst/>
                <a:latin typeface="DM Sans" panose="020F0502020204030204" pitchFamily="34" charset="0"/>
              </a:rPr>
              <a:t>Security gaps</a:t>
            </a:r>
            <a:r>
              <a:rPr lang="en-US" b="0" i="0" dirty="0">
                <a:solidFill>
                  <a:srgbClr val="36344D"/>
                </a:solidFill>
                <a:effectLst/>
                <a:latin typeface="DM Sans" panose="020F0502020204030204" pitchFamily="34" charset="0"/>
              </a:rPr>
              <a:t> – AI might skip validation or safety checks.</a:t>
            </a:r>
            <a:br>
              <a:rPr lang="en-US" b="0" i="0" dirty="0">
                <a:solidFill>
                  <a:srgbClr val="36344D"/>
                </a:solidFill>
                <a:effectLst/>
                <a:latin typeface="DM Sans" panose="020F0502020204030204" pitchFamily="34" charset="0"/>
              </a:rPr>
            </a:br>
            <a:r>
              <a:rPr lang="en-US" b="0" i="0" dirty="0">
                <a:solidFill>
                  <a:srgbClr val="36344D"/>
                </a:solidFill>
                <a:effectLst/>
                <a:latin typeface="DM Sans" panose="020F0502020204030204" pitchFamily="34" charset="0"/>
              </a:rPr>
              <a:t>→ Always test thoroughly and use sandboxed environments.</a:t>
            </a:r>
          </a:p>
          <a:p>
            <a:pPr algn="l">
              <a:buFont typeface="Arial" panose="020B0604020202020204" pitchFamily="34" charset="0"/>
              <a:buChar char="•"/>
            </a:pPr>
            <a:endParaRPr lang="en-US" b="0" i="0" dirty="0">
              <a:solidFill>
                <a:srgbClr val="36344D"/>
              </a:solidFill>
              <a:effectLst/>
              <a:latin typeface="DM Sans" panose="020F0502020204030204" pitchFamily="34" charset="0"/>
            </a:endParaRPr>
          </a:p>
          <a:p>
            <a:pPr algn="l">
              <a:buFont typeface="Arial" panose="020B0604020202020204" pitchFamily="34" charset="0"/>
              <a:buChar char="•"/>
            </a:pPr>
            <a:r>
              <a:rPr lang="en-US" b="0" i="0" dirty="0">
                <a:solidFill>
                  <a:srgbClr val="202122"/>
                </a:solidFill>
                <a:effectLst/>
                <a:latin typeface="Arial" panose="020B0604020202020204" pitchFamily="34" charset="0"/>
              </a:rPr>
              <a:t>AI researcher</a:t>
            </a:r>
            <a:r>
              <a:rPr lang="en-US" b="0" i="0" u="none" strike="noStrike" baseline="30000" dirty="0">
                <a:solidFill>
                  <a:srgbClr val="3366CC"/>
                </a:solidFill>
                <a:effectLst/>
                <a:latin typeface="Arial" panose="020B0604020202020204" pitchFamily="34" charset="0"/>
                <a:hlinkClick r:id="rId3"/>
              </a:rPr>
              <a:t>[4]</a:t>
            </a:r>
            <a:r>
              <a:rPr lang="en-US" b="0" i="0" dirty="0">
                <a:solidFill>
                  <a:srgbClr val="202122"/>
                </a:solidFill>
                <a:effectLst/>
                <a:latin typeface="Arial" panose="020B0604020202020204" pitchFamily="34" charset="0"/>
              </a:rPr>
              <a:t> who served as the director of </a:t>
            </a:r>
            <a:r>
              <a:rPr lang="en-US" b="0" i="0" u="none" strike="noStrike" dirty="0">
                <a:solidFill>
                  <a:srgbClr val="3366CC"/>
                </a:solidFill>
                <a:effectLst/>
                <a:latin typeface="Arial" panose="020B0604020202020204" pitchFamily="34" charset="0"/>
                <a:hlinkClick r:id="rId4" tooltip="Artificial intelligence"/>
              </a:rPr>
              <a:t>artificial intelligence</a:t>
            </a:r>
            <a:r>
              <a:rPr lang="en-US" b="0" i="0" dirty="0">
                <a:solidFill>
                  <a:srgbClr val="202122"/>
                </a:solidFill>
                <a:effectLst/>
                <a:latin typeface="Arial" panose="020B0604020202020204" pitchFamily="34" charset="0"/>
              </a:rPr>
              <a:t> and </a:t>
            </a:r>
            <a:r>
              <a:rPr lang="en-US" b="0" i="0" u="none" strike="noStrike" dirty="0">
                <a:solidFill>
                  <a:srgbClr val="3366CC"/>
                </a:solidFill>
                <a:effectLst/>
                <a:latin typeface="Arial" panose="020B0604020202020204" pitchFamily="34" charset="0"/>
                <a:hlinkClick r:id="rId5" tooltip="Tesla Autopilot"/>
              </a:rPr>
              <a:t>Autopilot</a:t>
            </a:r>
            <a:r>
              <a:rPr lang="en-US" b="0" i="0" dirty="0">
                <a:solidFill>
                  <a:srgbClr val="202122"/>
                </a:solidFill>
                <a:effectLst/>
                <a:latin typeface="Arial" panose="020B0604020202020204" pitchFamily="34" charset="0"/>
              </a:rPr>
              <a:t> Vision at </a:t>
            </a:r>
            <a:r>
              <a:rPr lang="en-US" b="0" i="0" u="none" strike="noStrike" dirty="0">
                <a:solidFill>
                  <a:srgbClr val="3366CC"/>
                </a:solidFill>
                <a:effectLst/>
                <a:latin typeface="Arial" panose="020B0604020202020204" pitchFamily="34" charset="0"/>
                <a:hlinkClick r:id="rId6" tooltip="Tesla, Inc."/>
              </a:rPr>
              <a:t>Tesla</a:t>
            </a:r>
            <a:r>
              <a:rPr lang="en-US" b="0" i="0" dirty="0">
                <a:solidFill>
                  <a:srgbClr val="202122"/>
                </a:solidFill>
                <a:effectLst/>
                <a:latin typeface="Arial" panose="020B0604020202020204" pitchFamily="34" charset="0"/>
              </a:rPr>
              <a:t>. He co-founded and formerly worked at </a:t>
            </a:r>
            <a:r>
              <a:rPr lang="en-US" b="0" i="0" u="none" strike="noStrike" dirty="0">
                <a:solidFill>
                  <a:srgbClr val="3366CC"/>
                </a:solidFill>
                <a:effectLst/>
                <a:latin typeface="Arial" panose="020B0604020202020204" pitchFamily="34" charset="0"/>
                <a:hlinkClick r:id="rId7" tooltip="OpenAI"/>
              </a:rPr>
              <a:t>OpenAI</a:t>
            </a:r>
            <a:r>
              <a:rPr lang="en-US" b="0" i="0" dirty="0">
                <a:solidFill>
                  <a:srgbClr val="202122"/>
                </a:solidFill>
                <a:effectLst/>
                <a:latin typeface="Arial" panose="020B0604020202020204" pitchFamily="34" charset="0"/>
              </a:rPr>
              <a:t>,</a:t>
            </a:r>
            <a:r>
              <a:rPr lang="en-US" b="0" i="0" u="none" strike="noStrike" baseline="30000" dirty="0">
                <a:solidFill>
                  <a:srgbClr val="3366CC"/>
                </a:solidFill>
                <a:effectLst/>
                <a:latin typeface="Arial" panose="020B0604020202020204" pitchFamily="34" charset="0"/>
                <a:hlinkClick r:id="rId8"/>
              </a:rPr>
              <a:t>[5]</a:t>
            </a:r>
            <a:r>
              <a:rPr lang="en-US" b="0" i="0" u="none" strike="noStrike" baseline="30000" dirty="0">
                <a:solidFill>
                  <a:srgbClr val="3366CC"/>
                </a:solidFill>
                <a:effectLst/>
                <a:latin typeface="Arial" panose="020B0604020202020204" pitchFamily="34" charset="0"/>
                <a:hlinkClick r:id="rId9"/>
              </a:rPr>
              <a:t>[6]</a:t>
            </a:r>
            <a:r>
              <a:rPr lang="en-US" b="0" i="0" u="none" strike="noStrike" baseline="30000" dirty="0">
                <a:solidFill>
                  <a:srgbClr val="3366CC"/>
                </a:solidFill>
                <a:effectLst/>
                <a:latin typeface="Arial" panose="020B0604020202020204" pitchFamily="34" charset="0"/>
                <a:hlinkClick r:id="rId10"/>
              </a:rPr>
              <a:t>[7]</a:t>
            </a:r>
            <a:r>
              <a:rPr lang="en-US" b="0" i="0" dirty="0">
                <a:solidFill>
                  <a:srgbClr val="202122"/>
                </a:solidFill>
                <a:effectLst/>
                <a:latin typeface="Arial" panose="020B0604020202020204" pitchFamily="34" charset="0"/>
              </a:rPr>
              <a:t> where he specialized in </a:t>
            </a:r>
            <a:r>
              <a:rPr lang="en-US" b="0" i="0" u="none" strike="noStrike" dirty="0">
                <a:solidFill>
                  <a:srgbClr val="3366CC"/>
                </a:solidFill>
                <a:effectLst/>
                <a:latin typeface="Arial" panose="020B0604020202020204" pitchFamily="34" charset="0"/>
                <a:hlinkClick r:id="rId11" tooltip="Deep learning"/>
              </a:rPr>
              <a:t>deep learning</a:t>
            </a:r>
            <a:r>
              <a:rPr lang="en-US" b="0" i="0" dirty="0">
                <a:solidFill>
                  <a:srgbClr val="202122"/>
                </a:solidFill>
                <a:effectLst/>
                <a:latin typeface="Arial" panose="020B0604020202020204" pitchFamily="34" charset="0"/>
              </a:rPr>
              <a:t> and </a:t>
            </a:r>
            <a:r>
              <a:rPr lang="en-US" b="0" i="0" u="none" strike="noStrike" dirty="0">
                <a:solidFill>
                  <a:srgbClr val="3366CC"/>
                </a:solidFill>
                <a:effectLst/>
                <a:latin typeface="Arial" panose="020B0604020202020204" pitchFamily="34" charset="0"/>
                <a:hlinkClick r:id="rId12" tooltip="Computer vision"/>
              </a:rPr>
              <a:t>computer vision</a:t>
            </a:r>
            <a:r>
              <a:rPr lang="en-US" b="0" i="0" dirty="0">
                <a:solidFill>
                  <a:srgbClr val="202122"/>
                </a:solidFill>
                <a:effectLst/>
                <a:latin typeface="Arial" panose="020B0604020202020204" pitchFamily="34" charset="0"/>
              </a:rPr>
              <a:t>.</a:t>
            </a:r>
            <a:r>
              <a:rPr lang="en-US" b="0" i="0" u="none" strike="noStrike" baseline="30000" dirty="0">
                <a:solidFill>
                  <a:srgbClr val="3366CC"/>
                </a:solidFill>
                <a:effectLst/>
                <a:latin typeface="Arial" panose="020B0604020202020204" pitchFamily="34" charset="0"/>
                <a:hlinkClick r:id="rId13"/>
              </a:rPr>
              <a:t>[8]</a:t>
            </a:r>
            <a:r>
              <a:rPr lang="en-US" b="0" i="0" u="none" strike="noStrike" baseline="30000" dirty="0">
                <a:solidFill>
                  <a:srgbClr val="3366CC"/>
                </a:solidFill>
                <a:effectLst/>
                <a:latin typeface="Arial" panose="020B0604020202020204" pitchFamily="34" charset="0"/>
                <a:hlinkClick r:id="rId14"/>
              </a:rPr>
              <a:t>[9]</a:t>
            </a:r>
            <a:r>
              <a:rPr lang="en-US" b="0" i="0" u="none" strike="noStrike" baseline="30000" dirty="0">
                <a:solidFill>
                  <a:srgbClr val="3366CC"/>
                </a:solidFill>
                <a:effectLst/>
                <a:latin typeface="Arial" panose="020B0604020202020204" pitchFamily="34" charset="0"/>
                <a:hlinkClick r:id="rId15"/>
              </a:rPr>
              <a:t>[2]</a:t>
            </a:r>
            <a:r>
              <a:rPr lang="en-US" b="0" i="0" u="none" strike="noStrike" baseline="30000" dirty="0">
                <a:solidFill>
                  <a:srgbClr val="3366CC"/>
                </a:solidFill>
                <a:effectLst/>
                <a:latin typeface="Arial" panose="020B0604020202020204" pitchFamily="34" charset="0"/>
                <a:hlinkClick r:id="rId16"/>
              </a:rPr>
              <a:t>[10]</a:t>
            </a:r>
            <a:endParaRPr lang="en-US" b="0" i="0" dirty="0">
              <a:solidFill>
                <a:srgbClr val="36344D"/>
              </a:solidFill>
              <a:effectLst/>
              <a:latin typeface="DM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00A2A09B-40E3-D745-86D5-D7782E2FBF14}" type="slidenum">
              <a:rPr lang="en-US" smtClean="0"/>
              <a:t>18</a:t>
            </a:fld>
            <a:endParaRPr lang="en-US"/>
          </a:p>
        </p:txBody>
      </p:sp>
    </p:spTree>
    <p:extLst>
      <p:ext uri="{BB962C8B-B14F-4D97-AF65-F5344CB8AC3E}">
        <p14:creationId xmlns:p14="http://schemas.microsoft.com/office/powerpoint/2010/main" val="1501997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A2A09B-40E3-D745-86D5-D7782E2FBF14}" type="slidenum">
              <a:rPr lang="en-US" smtClean="0"/>
              <a:t>19</a:t>
            </a:fld>
            <a:endParaRPr lang="en-US"/>
          </a:p>
        </p:txBody>
      </p:sp>
    </p:spTree>
    <p:extLst>
      <p:ext uri="{BB962C8B-B14F-4D97-AF65-F5344CB8AC3E}">
        <p14:creationId xmlns:p14="http://schemas.microsoft.com/office/powerpoint/2010/main" val="2661415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had a survey last semester asking if people felt like they were relying on </a:t>
            </a:r>
            <a:r>
              <a:rPr lang="en-US" dirty="0" err="1"/>
              <a:t>Chatgpt</a:t>
            </a:r>
            <a:r>
              <a:rPr lang="en-US" dirty="0"/>
              <a:t> too much for coding, where they felt like they needed more skills</a:t>
            </a:r>
          </a:p>
          <a:p>
            <a:r>
              <a:rPr lang="en-US" dirty="0"/>
              <a:t>These ideas and tips are things I put together to address a lot of those places where students felt they were lacking</a:t>
            </a:r>
          </a:p>
          <a:p>
            <a:r>
              <a:rPr lang="en-US" dirty="0"/>
              <a:t>If you work on these skills in this class, you WILL become a better coder guaranteed</a:t>
            </a:r>
          </a:p>
        </p:txBody>
      </p:sp>
      <p:sp>
        <p:nvSpPr>
          <p:cNvPr id="4" name="Slide Number Placeholder 3"/>
          <p:cNvSpPr>
            <a:spLocks noGrp="1"/>
          </p:cNvSpPr>
          <p:nvPr>
            <p:ph type="sldNum" sz="quarter" idx="5"/>
          </p:nvPr>
        </p:nvSpPr>
        <p:spPr/>
        <p:txBody>
          <a:bodyPr/>
          <a:lstStyle/>
          <a:p>
            <a:fld id="{00A2A09B-40E3-D745-86D5-D7782E2FBF14}" type="slidenum">
              <a:rPr lang="en-US" smtClean="0"/>
              <a:t>20</a:t>
            </a:fld>
            <a:endParaRPr lang="en-US"/>
          </a:p>
        </p:txBody>
      </p:sp>
    </p:spTree>
    <p:extLst>
      <p:ext uri="{BB962C8B-B14F-4D97-AF65-F5344CB8AC3E}">
        <p14:creationId xmlns:p14="http://schemas.microsoft.com/office/powerpoint/2010/main" val="2833111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A2A09B-40E3-D745-86D5-D7782E2FBF14}" type="slidenum">
              <a:rPr lang="en-US" smtClean="0"/>
              <a:t>21</a:t>
            </a:fld>
            <a:endParaRPr lang="en-US"/>
          </a:p>
        </p:txBody>
      </p:sp>
    </p:spTree>
    <p:extLst>
      <p:ext uri="{BB962C8B-B14F-4D97-AF65-F5344CB8AC3E}">
        <p14:creationId xmlns:p14="http://schemas.microsoft.com/office/powerpoint/2010/main" val="2331795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A2A09B-40E3-D745-86D5-D7782E2FBF14}" type="slidenum">
              <a:rPr lang="en-US" smtClean="0"/>
              <a:t>23</a:t>
            </a:fld>
            <a:endParaRPr lang="en-US"/>
          </a:p>
        </p:txBody>
      </p:sp>
    </p:spTree>
    <p:extLst>
      <p:ext uri="{BB962C8B-B14F-4D97-AF65-F5344CB8AC3E}">
        <p14:creationId xmlns:p14="http://schemas.microsoft.com/office/powerpoint/2010/main" val="3208783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A2A09B-40E3-D745-86D5-D7782E2FBF14}" type="slidenum">
              <a:rPr lang="en-US" smtClean="0"/>
              <a:t>24</a:t>
            </a:fld>
            <a:endParaRPr lang="en-US"/>
          </a:p>
        </p:txBody>
      </p:sp>
    </p:spTree>
    <p:extLst>
      <p:ext uri="{BB962C8B-B14F-4D97-AF65-F5344CB8AC3E}">
        <p14:creationId xmlns:p14="http://schemas.microsoft.com/office/powerpoint/2010/main" val="3916700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A2A09B-40E3-D745-86D5-D7782E2FBF14}" type="slidenum">
              <a:rPr lang="en-US" smtClean="0"/>
              <a:t>26</a:t>
            </a:fld>
            <a:endParaRPr lang="en-US"/>
          </a:p>
        </p:txBody>
      </p:sp>
    </p:spTree>
    <p:extLst>
      <p:ext uri="{BB962C8B-B14F-4D97-AF65-F5344CB8AC3E}">
        <p14:creationId xmlns:p14="http://schemas.microsoft.com/office/powerpoint/2010/main" val="3474153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A2A09B-40E3-D745-86D5-D7782E2FBF14}" type="slidenum">
              <a:rPr lang="en-US" smtClean="0"/>
              <a:t>27</a:t>
            </a:fld>
            <a:endParaRPr lang="en-US"/>
          </a:p>
        </p:txBody>
      </p:sp>
    </p:spTree>
    <p:extLst>
      <p:ext uri="{BB962C8B-B14F-4D97-AF65-F5344CB8AC3E}">
        <p14:creationId xmlns:p14="http://schemas.microsoft.com/office/powerpoint/2010/main" val="583318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A2A09B-40E3-D745-86D5-D7782E2FBF14}" type="slidenum">
              <a:rPr lang="en-US" smtClean="0"/>
              <a:t>29</a:t>
            </a:fld>
            <a:endParaRPr lang="en-US"/>
          </a:p>
        </p:txBody>
      </p:sp>
    </p:spTree>
    <p:extLst>
      <p:ext uri="{BB962C8B-B14F-4D97-AF65-F5344CB8AC3E}">
        <p14:creationId xmlns:p14="http://schemas.microsoft.com/office/powerpoint/2010/main" val="540022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tested the install process I’ll walk through today, but there will always be errors because everyone’s computer set up is different. Make sure you’re able to complete all of these steps and if not, come to office hours tomorrow or reach out to us on piazza</a:t>
            </a:r>
          </a:p>
          <a:p>
            <a:r>
              <a:rPr lang="en-US" dirty="0"/>
              <a:t>You should have learned coding basics (prompt students?) </a:t>
            </a:r>
          </a:p>
          <a:p>
            <a:r>
              <a:rPr lang="en-US" dirty="0"/>
              <a:t>What we found last semester was that a lot of students needed help with getting their computer set up in a way that made coding seamless, so they could focus on writing good code that worked well and tied all of the pieces together</a:t>
            </a:r>
          </a:p>
          <a:p>
            <a:r>
              <a:rPr lang="en-US" dirty="0"/>
              <a:t>We found that even if they could write a for loop or if statement, it was often hard to understand why sometimes code ran in different places, or why they needed anaconda in the </a:t>
            </a:r>
            <a:r>
              <a:rPr lang="en-US"/>
              <a:t>first place</a:t>
            </a:r>
            <a:endParaRPr lang="en-US" dirty="0"/>
          </a:p>
          <a:p>
            <a:r>
              <a:rPr lang="en-US" dirty="0"/>
              <a:t>A lot of students also needed some coding principles or guiding practices, more than a regurgitation of syntax or basic coding structures that they could google. Where students were struggling was often, I don’t know how to interpret coding errors, writing repetitive code that then made mistakes because things were copied and pasted multiple times, just figuring out how to even structure an approach to the problem they were solving (in plain English)</a:t>
            </a:r>
          </a:p>
        </p:txBody>
      </p:sp>
      <p:sp>
        <p:nvSpPr>
          <p:cNvPr id="4" name="Slide Number Placeholder 3"/>
          <p:cNvSpPr>
            <a:spLocks noGrp="1"/>
          </p:cNvSpPr>
          <p:nvPr>
            <p:ph type="sldNum" sz="quarter" idx="5"/>
          </p:nvPr>
        </p:nvSpPr>
        <p:spPr/>
        <p:txBody>
          <a:bodyPr/>
          <a:lstStyle/>
          <a:p>
            <a:fld id="{00A2A09B-40E3-D745-86D5-D7782E2FBF14}" type="slidenum">
              <a:rPr lang="en-US" smtClean="0"/>
              <a:t>2</a:t>
            </a:fld>
            <a:endParaRPr lang="en-US"/>
          </a:p>
        </p:txBody>
      </p:sp>
    </p:spTree>
    <p:extLst>
      <p:ext uri="{BB962C8B-B14F-4D97-AF65-F5344CB8AC3E}">
        <p14:creationId xmlns:p14="http://schemas.microsoft.com/office/powerpoint/2010/main" val="3939409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talking about my rationale for this intro based on the last two semesters of feedback and problems that arose</a:t>
            </a:r>
          </a:p>
        </p:txBody>
      </p:sp>
      <p:sp>
        <p:nvSpPr>
          <p:cNvPr id="4" name="Slide Number Placeholder 3"/>
          <p:cNvSpPr>
            <a:spLocks noGrp="1"/>
          </p:cNvSpPr>
          <p:nvPr>
            <p:ph type="sldNum" sz="quarter" idx="5"/>
          </p:nvPr>
        </p:nvSpPr>
        <p:spPr/>
        <p:txBody>
          <a:bodyPr/>
          <a:lstStyle/>
          <a:p>
            <a:fld id="{00A2A09B-40E3-D745-86D5-D7782E2FBF14}" type="slidenum">
              <a:rPr lang="en-US" smtClean="0"/>
              <a:t>3</a:t>
            </a:fld>
            <a:endParaRPr lang="en-US"/>
          </a:p>
        </p:txBody>
      </p:sp>
    </p:spTree>
    <p:extLst>
      <p:ext uri="{BB962C8B-B14F-4D97-AF65-F5344CB8AC3E}">
        <p14:creationId xmlns:p14="http://schemas.microsoft.com/office/powerpoint/2010/main" val="1772176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Naming conventions for files and folders</a:t>
            </a:r>
          </a:p>
          <a:p>
            <a:pPr lvl="1"/>
            <a:r>
              <a:rPr lang="en-US" dirty="0">
                <a:solidFill>
                  <a:schemeClr val="accent6"/>
                </a:solidFill>
              </a:rPr>
              <a:t>Enumerate</a:t>
            </a:r>
            <a:r>
              <a:rPr lang="en-US" dirty="0"/>
              <a:t> code in a pipeline when step-by-step (1_xxx.py, 2_xxx.py, </a:t>
            </a:r>
            <a:r>
              <a:rPr lang="en-US" dirty="0" err="1"/>
              <a:t>etc</a:t>
            </a:r>
            <a:r>
              <a:rPr lang="en-US" dirty="0"/>
              <a:t>)</a:t>
            </a:r>
          </a:p>
          <a:p>
            <a:pPr lvl="1"/>
            <a:r>
              <a:rPr lang="en-US" dirty="0"/>
              <a:t>Python files should have a </a:t>
            </a:r>
            <a:r>
              <a:rPr lang="en-US" dirty="0">
                <a:solidFill>
                  <a:schemeClr val="accent6"/>
                </a:solidFill>
              </a:rPr>
              <a:t>clear, descriptive name </a:t>
            </a:r>
            <a:r>
              <a:rPr lang="en-US" dirty="0"/>
              <a:t>for importing (</a:t>
            </a:r>
            <a:r>
              <a:rPr lang="en-US" dirty="0" err="1"/>
              <a:t>numerical_solvers.py</a:t>
            </a:r>
            <a:r>
              <a:rPr lang="en-US" dirty="0"/>
              <a:t>, </a:t>
            </a:r>
            <a:r>
              <a:rPr lang="en-US" dirty="0" err="1"/>
              <a:t>statistical_tests.py</a:t>
            </a:r>
            <a:r>
              <a:rPr lang="en-US" dirty="0"/>
              <a:t>, </a:t>
            </a:r>
            <a:r>
              <a:rPr lang="en-US" dirty="0" err="1"/>
              <a:t>classification.py</a:t>
            </a:r>
            <a:r>
              <a:rPr lang="en-US" dirty="0"/>
              <a:t>, </a:t>
            </a:r>
            <a:r>
              <a:rPr lang="en-US" dirty="0" err="1"/>
              <a:t>etc</a:t>
            </a:r>
            <a:r>
              <a:rPr lang="en-US" dirty="0"/>
              <a:t>)</a:t>
            </a:r>
          </a:p>
          <a:p>
            <a:pPr lvl="1"/>
            <a:r>
              <a:rPr lang="en-US" dirty="0"/>
              <a:t>No files should have “template” in the title (i.e. </a:t>
            </a:r>
            <a:r>
              <a:rPr lang="en-US" dirty="0">
                <a:solidFill>
                  <a:schemeClr val="accent6"/>
                </a:solidFill>
              </a:rPr>
              <a:t>rename</a:t>
            </a:r>
            <a:r>
              <a:rPr lang="en-US" dirty="0"/>
              <a:t> any files you get from Canvas!)</a:t>
            </a:r>
          </a:p>
          <a:p>
            <a:endParaRPr lang="en-US" dirty="0"/>
          </a:p>
        </p:txBody>
      </p:sp>
      <p:sp>
        <p:nvSpPr>
          <p:cNvPr id="4" name="Slide Number Placeholder 3"/>
          <p:cNvSpPr>
            <a:spLocks noGrp="1"/>
          </p:cNvSpPr>
          <p:nvPr>
            <p:ph type="sldNum" sz="quarter" idx="5"/>
          </p:nvPr>
        </p:nvSpPr>
        <p:spPr/>
        <p:txBody>
          <a:bodyPr/>
          <a:lstStyle/>
          <a:p>
            <a:fld id="{00A2A09B-40E3-D745-86D5-D7782E2FBF14}" type="slidenum">
              <a:rPr lang="en-US" smtClean="0"/>
              <a:t>4</a:t>
            </a:fld>
            <a:endParaRPr lang="en-US"/>
          </a:p>
        </p:txBody>
      </p:sp>
    </p:spTree>
    <p:extLst>
      <p:ext uri="{BB962C8B-B14F-4D97-AF65-F5344CB8AC3E}">
        <p14:creationId xmlns:p14="http://schemas.microsoft.com/office/powerpoint/2010/main" val="2740491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A2A09B-40E3-D745-86D5-D7782E2FBF14}" type="slidenum">
              <a:rPr lang="en-US" smtClean="0"/>
              <a:t>9</a:t>
            </a:fld>
            <a:endParaRPr lang="en-US"/>
          </a:p>
        </p:txBody>
      </p:sp>
    </p:spTree>
    <p:extLst>
      <p:ext uri="{BB962C8B-B14F-4D97-AF65-F5344CB8AC3E}">
        <p14:creationId xmlns:p14="http://schemas.microsoft.com/office/powerpoint/2010/main" val="2123907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A2A09B-40E3-D745-86D5-D7782E2FBF14}" type="slidenum">
              <a:rPr lang="en-US" smtClean="0"/>
              <a:t>10</a:t>
            </a:fld>
            <a:endParaRPr lang="en-US"/>
          </a:p>
        </p:txBody>
      </p:sp>
    </p:spTree>
    <p:extLst>
      <p:ext uri="{BB962C8B-B14F-4D97-AF65-F5344CB8AC3E}">
        <p14:creationId xmlns:p14="http://schemas.microsoft.com/office/powerpoint/2010/main" val="2183650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A2A09B-40E3-D745-86D5-D7782E2FBF14}" type="slidenum">
              <a:rPr lang="en-US" smtClean="0"/>
              <a:t>11</a:t>
            </a:fld>
            <a:endParaRPr lang="en-US"/>
          </a:p>
        </p:txBody>
      </p:sp>
    </p:spTree>
    <p:extLst>
      <p:ext uri="{BB962C8B-B14F-4D97-AF65-F5344CB8AC3E}">
        <p14:creationId xmlns:p14="http://schemas.microsoft.com/office/powerpoint/2010/main" val="1100612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A2A09B-40E3-D745-86D5-D7782E2FBF14}" type="slidenum">
              <a:rPr lang="en-US" smtClean="0"/>
              <a:t>13</a:t>
            </a:fld>
            <a:endParaRPr lang="en-US"/>
          </a:p>
        </p:txBody>
      </p:sp>
    </p:spTree>
    <p:extLst>
      <p:ext uri="{BB962C8B-B14F-4D97-AF65-F5344CB8AC3E}">
        <p14:creationId xmlns:p14="http://schemas.microsoft.com/office/powerpoint/2010/main" val="268784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A2A09B-40E3-D745-86D5-D7782E2FBF14}" type="slidenum">
              <a:rPr lang="en-US" smtClean="0"/>
              <a:t>14</a:t>
            </a:fld>
            <a:endParaRPr lang="en-US"/>
          </a:p>
        </p:txBody>
      </p:sp>
    </p:spTree>
    <p:extLst>
      <p:ext uri="{BB962C8B-B14F-4D97-AF65-F5344CB8AC3E}">
        <p14:creationId xmlns:p14="http://schemas.microsoft.com/office/powerpoint/2010/main" val="34807081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F7513-3A01-C3D1-4A27-3F1D63689014}"/>
              </a:ext>
            </a:extLst>
          </p:cNvPr>
          <p:cNvSpPr>
            <a:spLocks noGrp="1"/>
          </p:cNvSpPr>
          <p:nvPr>
            <p:ph type="ctrTitle"/>
          </p:nvPr>
        </p:nvSpPr>
        <p:spPr>
          <a:xfrm>
            <a:off x="2693581" y="1877274"/>
            <a:ext cx="6804838" cy="2387600"/>
          </a:xfrm>
        </p:spPr>
        <p:txBody>
          <a:bodyPr anchor="b"/>
          <a:lstStyle>
            <a:lvl1pPr algn="ctr">
              <a:defRPr sz="6000" b="1" i="0">
                <a:solidFill>
                  <a:schemeClr val="tx2"/>
                </a:solidFill>
                <a:latin typeface=""/>
                <a:ea typeface="SF Pro Semibold" pitchFamily="2" charset="0"/>
                <a:cs typeface="SF Pro Semibold"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658B1689-7FD7-A945-AE79-D23D2980B051}"/>
              </a:ext>
            </a:extLst>
          </p:cNvPr>
          <p:cNvSpPr>
            <a:spLocks noGrp="1"/>
          </p:cNvSpPr>
          <p:nvPr>
            <p:ph type="subTitle" idx="1"/>
          </p:nvPr>
        </p:nvSpPr>
        <p:spPr>
          <a:xfrm>
            <a:off x="2693580" y="4264874"/>
            <a:ext cx="6804839" cy="1655762"/>
          </a:xfrm>
        </p:spPr>
        <p:txBody>
          <a:bodyPr/>
          <a:lstStyle>
            <a:lvl1pPr marL="0" indent="0" algn="ctr">
              <a:buNone/>
              <a:defRPr sz="2400" b="0" i="0">
                <a:solidFill>
                  <a:schemeClr val="tx2"/>
                </a:solidFill>
                <a:latin typeface=""/>
                <a:ea typeface="SF Pro Semibold" pitchFamily="2" charset="0"/>
                <a:cs typeface="SF Pro Semibol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20A17D-5E3E-F3F3-558F-0EC4CA8B9405}"/>
              </a:ext>
            </a:extLst>
          </p:cNvPr>
          <p:cNvSpPr>
            <a:spLocks noGrp="1"/>
          </p:cNvSpPr>
          <p:nvPr>
            <p:ph type="dt" sz="half" idx="10"/>
          </p:nvPr>
        </p:nvSpPr>
        <p:spPr/>
        <p:txBody>
          <a:bodyPr/>
          <a:lstStyle>
            <a:lvl1pPr>
              <a:defRPr b="0" i="0">
                <a:latin typeface="SF Pro Semibold" pitchFamily="2" charset="0"/>
                <a:ea typeface="SF Pro Semibold" pitchFamily="2" charset="0"/>
                <a:cs typeface="SF Pro Semibold" pitchFamily="2" charset="0"/>
              </a:defRPr>
            </a:lvl1pPr>
          </a:lstStyle>
          <a:p>
            <a:fld id="{8E5AB219-46A2-124C-B3B2-E7C6001AB5B8}" type="datetimeFigureOut">
              <a:rPr lang="en-US" smtClean="0"/>
              <a:pPr/>
              <a:t>1/20/26</a:t>
            </a:fld>
            <a:endParaRPr lang="en-US"/>
          </a:p>
        </p:txBody>
      </p:sp>
      <p:sp>
        <p:nvSpPr>
          <p:cNvPr id="5" name="Footer Placeholder 4">
            <a:extLst>
              <a:ext uri="{FF2B5EF4-FFF2-40B4-BE49-F238E27FC236}">
                <a16:creationId xmlns:a16="http://schemas.microsoft.com/office/drawing/2014/main" id="{404DFFF3-78A4-BA90-773C-05F14648DDEF}"/>
              </a:ext>
            </a:extLst>
          </p:cNvPr>
          <p:cNvSpPr>
            <a:spLocks noGrp="1"/>
          </p:cNvSpPr>
          <p:nvPr>
            <p:ph type="ftr" sz="quarter" idx="11"/>
          </p:nvPr>
        </p:nvSpPr>
        <p:spPr/>
        <p:txBody>
          <a:bodyPr/>
          <a:lstStyle>
            <a:lvl1pPr>
              <a:defRPr b="0" i="0">
                <a:latin typeface="SF Pro Semibold" pitchFamily="2" charset="0"/>
                <a:ea typeface="SF Pro Semibold" pitchFamily="2" charset="0"/>
                <a:cs typeface="SF Pro Semibold" pitchFamily="2" charset="0"/>
              </a:defRPr>
            </a:lvl1pPr>
          </a:lstStyle>
          <a:p>
            <a:endParaRPr lang="en-US"/>
          </a:p>
        </p:txBody>
      </p:sp>
      <p:sp>
        <p:nvSpPr>
          <p:cNvPr id="6" name="Slide Number Placeholder 5">
            <a:extLst>
              <a:ext uri="{FF2B5EF4-FFF2-40B4-BE49-F238E27FC236}">
                <a16:creationId xmlns:a16="http://schemas.microsoft.com/office/drawing/2014/main" id="{44A4136F-07A0-4EA6-5E49-71BDC84DED94}"/>
              </a:ext>
            </a:extLst>
          </p:cNvPr>
          <p:cNvSpPr>
            <a:spLocks noGrp="1"/>
          </p:cNvSpPr>
          <p:nvPr>
            <p:ph type="sldNum" sz="quarter" idx="12"/>
          </p:nvPr>
        </p:nvSpPr>
        <p:spPr/>
        <p:txBody>
          <a:bodyPr/>
          <a:lstStyle>
            <a:lvl1pPr>
              <a:defRPr b="0" i="0">
                <a:latin typeface="SF Pro Semibold" pitchFamily="2" charset="0"/>
                <a:ea typeface="SF Pro Semibold" pitchFamily="2" charset="0"/>
                <a:cs typeface="SF Pro Semibold" pitchFamily="2" charset="0"/>
              </a:defRPr>
            </a:lvl1pPr>
          </a:lstStyle>
          <a:p>
            <a:fld id="{0D9DF20D-7D64-DD4E-93FD-71BB03726D71}" type="slidenum">
              <a:rPr lang="en-US" smtClean="0"/>
              <a:pPr/>
              <a:t>‹#›</a:t>
            </a:fld>
            <a:endParaRPr lang="en-US"/>
          </a:p>
        </p:txBody>
      </p:sp>
    </p:spTree>
    <p:extLst>
      <p:ext uri="{BB962C8B-B14F-4D97-AF65-F5344CB8AC3E}">
        <p14:creationId xmlns:p14="http://schemas.microsoft.com/office/powerpoint/2010/main" val="954387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0CF22-6284-4253-F4BC-BE39BCFA8B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55C4B3-0D5D-4CD2-1826-8D59BEF62E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1F8CE0-DCE0-0940-9368-5785FDB0C3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E764BB-BDD1-8A06-F6D9-97E4CB8EEBCA}"/>
              </a:ext>
            </a:extLst>
          </p:cNvPr>
          <p:cNvSpPr>
            <a:spLocks noGrp="1"/>
          </p:cNvSpPr>
          <p:nvPr>
            <p:ph type="dt" sz="half" idx="10"/>
          </p:nvPr>
        </p:nvSpPr>
        <p:spPr/>
        <p:txBody>
          <a:bodyPr/>
          <a:lstStyle/>
          <a:p>
            <a:fld id="{8E5AB219-46A2-124C-B3B2-E7C6001AB5B8}" type="datetimeFigureOut">
              <a:rPr lang="en-US" smtClean="0"/>
              <a:t>1/20/26</a:t>
            </a:fld>
            <a:endParaRPr lang="en-US"/>
          </a:p>
        </p:txBody>
      </p:sp>
      <p:sp>
        <p:nvSpPr>
          <p:cNvPr id="6" name="Footer Placeholder 5">
            <a:extLst>
              <a:ext uri="{FF2B5EF4-FFF2-40B4-BE49-F238E27FC236}">
                <a16:creationId xmlns:a16="http://schemas.microsoft.com/office/drawing/2014/main" id="{DF77A8B3-4EE4-95FF-8041-CC4032C654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B2F168-C83A-0313-FC2D-7FDF601C5899}"/>
              </a:ext>
            </a:extLst>
          </p:cNvPr>
          <p:cNvSpPr>
            <a:spLocks noGrp="1"/>
          </p:cNvSpPr>
          <p:nvPr>
            <p:ph type="sldNum" sz="quarter" idx="12"/>
          </p:nvPr>
        </p:nvSpPr>
        <p:spPr/>
        <p:txBody>
          <a:bodyPr/>
          <a:lstStyle/>
          <a:p>
            <a:fld id="{0D9DF20D-7D64-DD4E-93FD-71BB03726D71}" type="slidenum">
              <a:rPr lang="en-US" smtClean="0"/>
              <a:t>‹#›</a:t>
            </a:fld>
            <a:endParaRPr lang="en-US"/>
          </a:p>
        </p:txBody>
      </p:sp>
    </p:spTree>
    <p:extLst>
      <p:ext uri="{BB962C8B-B14F-4D97-AF65-F5344CB8AC3E}">
        <p14:creationId xmlns:p14="http://schemas.microsoft.com/office/powerpoint/2010/main" val="1847866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4B969-DEDC-48BF-9E53-6462A10479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ACC791-08A5-EF52-F6E5-3DFC81FA31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D948B0-F75E-D1D5-EB88-19F409808454}"/>
              </a:ext>
            </a:extLst>
          </p:cNvPr>
          <p:cNvSpPr>
            <a:spLocks noGrp="1"/>
          </p:cNvSpPr>
          <p:nvPr>
            <p:ph type="dt" sz="half" idx="10"/>
          </p:nvPr>
        </p:nvSpPr>
        <p:spPr/>
        <p:txBody>
          <a:bodyPr/>
          <a:lstStyle/>
          <a:p>
            <a:fld id="{8E5AB219-46A2-124C-B3B2-E7C6001AB5B8}" type="datetimeFigureOut">
              <a:rPr lang="en-US" smtClean="0"/>
              <a:t>1/20/26</a:t>
            </a:fld>
            <a:endParaRPr lang="en-US"/>
          </a:p>
        </p:txBody>
      </p:sp>
      <p:sp>
        <p:nvSpPr>
          <p:cNvPr id="5" name="Footer Placeholder 4">
            <a:extLst>
              <a:ext uri="{FF2B5EF4-FFF2-40B4-BE49-F238E27FC236}">
                <a16:creationId xmlns:a16="http://schemas.microsoft.com/office/drawing/2014/main" id="{F56B7F5C-2579-7A67-789B-D7DD982CAB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EC178E-EEB5-4C07-2645-2B459F829C79}"/>
              </a:ext>
            </a:extLst>
          </p:cNvPr>
          <p:cNvSpPr>
            <a:spLocks noGrp="1"/>
          </p:cNvSpPr>
          <p:nvPr>
            <p:ph type="sldNum" sz="quarter" idx="12"/>
          </p:nvPr>
        </p:nvSpPr>
        <p:spPr/>
        <p:txBody>
          <a:bodyPr/>
          <a:lstStyle/>
          <a:p>
            <a:fld id="{0D9DF20D-7D64-DD4E-93FD-71BB03726D71}" type="slidenum">
              <a:rPr lang="en-US" smtClean="0"/>
              <a:t>‹#›</a:t>
            </a:fld>
            <a:endParaRPr lang="en-US"/>
          </a:p>
        </p:txBody>
      </p:sp>
    </p:spTree>
    <p:extLst>
      <p:ext uri="{BB962C8B-B14F-4D97-AF65-F5344CB8AC3E}">
        <p14:creationId xmlns:p14="http://schemas.microsoft.com/office/powerpoint/2010/main" val="1692881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AD98A2-6899-A8BF-F3F6-F20E9850D6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37D386-DA09-6F19-55E3-D582516E72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4DD6B8-FE5B-D3CF-4ADB-94678634945F}"/>
              </a:ext>
            </a:extLst>
          </p:cNvPr>
          <p:cNvSpPr>
            <a:spLocks noGrp="1"/>
          </p:cNvSpPr>
          <p:nvPr>
            <p:ph type="dt" sz="half" idx="10"/>
          </p:nvPr>
        </p:nvSpPr>
        <p:spPr/>
        <p:txBody>
          <a:bodyPr/>
          <a:lstStyle/>
          <a:p>
            <a:fld id="{8E5AB219-46A2-124C-B3B2-E7C6001AB5B8}" type="datetimeFigureOut">
              <a:rPr lang="en-US" smtClean="0"/>
              <a:t>1/20/26</a:t>
            </a:fld>
            <a:endParaRPr lang="en-US"/>
          </a:p>
        </p:txBody>
      </p:sp>
      <p:sp>
        <p:nvSpPr>
          <p:cNvPr id="5" name="Footer Placeholder 4">
            <a:extLst>
              <a:ext uri="{FF2B5EF4-FFF2-40B4-BE49-F238E27FC236}">
                <a16:creationId xmlns:a16="http://schemas.microsoft.com/office/drawing/2014/main" id="{245932E9-EA11-1F92-4BDD-0264D17276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18A6EF-60A1-78ED-78F5-64E5A7A3A562}"/>
              </a:ext>
            </a:extLst>
          </p:cNvPr>
          <p:cNvSpPr>
            <a:spLocks noGrp="1"/>
          </p:cNvSpPr>
          <p:nvPr>
            <p:ph type="sldNum" sz="quarter" idx="12"/>
          </p:nvPr>
        </p:nvSpPr>
        <p:spPr/>
        <p:txBody>
          <a:bodyPr/>
          <a:lstStyle/>
          <a:p>
            <a:fld id="{0D9DF20D-7D64-DD4E-93FD-71BB03726D71}" type="slidenum">
              <a:rPr lang="en-US" smtClean="0"/>
              <a:t>‹#›</a:t>
            </a:fld>
            <a:endParaRPr lang="en-US"/>
          </a:p>
        </p:txBody>
      </p:sp>
    </p:spTree>
    <p:extLst>
      <p:ext uri="{BB962C8B-B14F-4D97-AF65-F5344CB8AC3E}">
        <p14:creationId xmlns:p14="http://schemas.microsoft.com/office/powerpoint/2010/main" val="4178853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baseline="0">
                <a:solidFill>
                  <a:srgbClr val="0000FF"/>
                </a:solidFill>
              </a:defRPr>
            </a:lvl1pPr>
          </a:lstStyle>
          <a:p>
            <a:r>
              <a:rPr lang="en-US"/>
              <a:t>Click to edit Master title style</a:t>
            </a:r>
          </a:p>
        </p:txBody>
      </p:sp>
      <p:sp>
        <p:nvSpPr>
          <p:cNvPr id="14" name="Text Placeholder 13"/>
          <p:cNvSpPr>
            <a:spLocks noGrp="1"/>
          </p:cNvSpPr>
          <p:nvPr>
            <p:ph type="body" sz="quarter" idx="13"/>
          </p:nvPr>
        </p:nvSpPr>
        <p:spPr>
          <a:xfrm>
            <a:off x="609600" y="1600200"/>
            <a:ext cx="109728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17"/>
          <p:cNvSpPr>
            <a:spLocks noGrp="1"/>
          </p:cNvSpPr>
          <p:nvPr>
            <p:ph type="sldNum" sz="quarter" idx="15"/>
          </p:nvPr>
        </p:nvSpPr>
        <p:spPr/>
        <p:txBody>
          <a:bodyPr/>
          <a:lstStyle/>
          <a:p>
            <a:pPr>
              <a:defRPr/>
            </a:pPr>
            <a:fld id="{D14846A1-F25D-40BC-92B0-5009FABE0DD8}" type="slidenum">
              <a:rPr lang="en-US" smtClean="0"/>
              <a:pPr>
                <a:defRPr/>
              </a:pPr>
              <a:t>‹#›</a:t>
            </a:fld>
            <a:endParaRPr lang="en-US"/>
          </a:p>
        </p:txBody>
      </p:sp>
    </p:spTree>
    <p:extLst>
      <p:ext uri="{BB962C8B-B14F-4D97-AF65-F5344CB8AC3E}">
        <p14:creationId xmlns:p14="http://schemas.microsoft.com/office/powerpoint/2010/main" val="2781995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31086-FF2E-9BD7-6324-1DB60C05E7AD}"/>
              </a:ext>
            </a:extLst>
          </p:cNvPr>
          <p:cNvSpPr>
            <a:spLocks noGrp="1"/>
          </p:cNvSpPr>
          <p:nvPr>
            <p:ph type="title"/>
          </p:nvPr>
        </p:nvSpPr>
        <p:spPr>
          <a:xfrm>
            <a:off x="303146" y="2248005"/>
            <a:ext cx="3735454" cy="2872635"/>
          </a:xfrm>
        </p:spPr>
        <p:txBody>
          <a:bodyPr>
            <a:normAutofit/>
          </a:bodyPr>
          <a:lstStyle>
            <a:lvl1pPr>
              <a:defRPr sz="3600" b="0" i="0">
                <a:solidFill>
                  <a:schemeClr val="tx2"/>
                </a:solidFill>
                <a:latin typeface=""/>
                <a:ea typeface="SF Pro Semibold" pitchFamily="2" charset="0"/>
                <a:cs typeface="SF Pro Semibold"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DE0AD47-4FEA-EF10-9A97-236DCAFE695D}"/>
              </a:ext>
            </a:extLst>
          </p:cNvPr>
          <p:cNvSpPr>
            <a:spLocks noGrp="1"/>
          </p:cNvSpPr>
          <p:nvPr>
            <p:ph idx="1"/>
          </p:nvPr>
        </p:nvSpPr>
        <p:spPr>
          <a:xfrm>
            <a:off x="5334000" y="375920"/>
            <a:ext cx="6554854" cy="6197600"/>
          </a:xfrm>
          <a:solidFill>
            <a:schemeClr val="bg1">
              <a:alpha val="80497"/>
            </a:schemeClr>
          </a:solidFill>
        </p:spPr>
        <p:txBody>
          <a:bodyPr/>
          <a:lstStyle>
            <a:lvl1pPr>
              <a:defRPr b="0" i="0">
                <a:solidFill>
                  <a:schemeClr val="tx2"/>
                </a:solidFill>
                <a:latin typeface=""/>
                <a:ea typeface="SF Pro Semibold" pitchFamily="2" charset="0"/>
                <a:cs typeface="SF Pro Semibold" pitchFamily="2" charset="0"/>
              </a:defRPr>
            </a:lvl1pPr>
            <a:lvl2pPr>
              <a:defRPr b="0" i="0">
                <a:solidFill>
                  <a:schemeClr val="tx2"/>
                </a:solidFill>
                <a:latin typeface=""/>
                <a:ea typeface="SF Pro Semibold" pitchFamily="2" charset="0"/>
                <a:cs typeface="SF Pro Semibold" pitchFamily="2" charset="0"/>
              </a:defRPr>
            </a:lvl2pPr>
            <a:lvl3pPr>
              <a:defRPr b="0" i="0">
                <a:solidFill>
                  <a:schemeClr val="tx2"/>
                </a:solidFill>
                <a:latin typeface=""/>
                <a:ea typeface="SF Pro Semibold" pitchFamily="2" charset="0"/>
                <a:cs typeface="SF Pro Semibold" pitchFamily="2" charset="0"/>
              </a:defRPr>
            </a:lvl3pPr>
            <a:lvl4pPr>
              <a:defRPr b="0" i="0">
                <a:solidFill>
                  <a:schemeClr val="tx2"/>
                </a:solidFill>
                <a:latin typeface=""/>
                <a:ea typeface="SF Pro Semibold" pitchFamily="2" charset="0"/>
                <a:cs typeface="SF Pro Semibold" pitchFamily="2" charset="0"/>
              </a:defRPr>
            </a:lvl4pPr>
            <a:lvl5pPr>
              <a:defRPr b="0" i="0">
                <a:solidFill>
                  <a:schemeClr val="tx2"/>
                </a:solidFill>
                <a:latin typeface=""/>
                <a:ea typeface="SF Pro Semibold" pitchFamily="2" charset="0"/>
                <a:cs typeface="SF Pro Semibold"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02156BBE-BE5F-8D04-6406-E345BD6925E5}"/>
              </a:ext>
            </a:extLst>
          </p:cNvPr>
          <p:cNvSpPr>
            <a:spLocks noGrp="1"/>
          </p:cNvSpPr>
          <p:nvPr>
            <p:ph type="ftr" sz="quarter" idx="11"/>
          </p:nvPr>
        </p:nvSpPr>
        <p:spPr>
          <a:xfrm>
            <a:off x="8077200" y="10795"/>
            <a:ext cx="4114800" cy="365125"/>
          </a:xfrm>
        </p:spPr>
        <p:txBody>
          <a:bodyPr/>
          <a:lstStyle>
            <a:lvl1pPr algn="r">
              <a:defRPr b="0" i="0">
                <a:latin typeface=""/>
                <a:ea typeface="SF Pro Semibold" pitchFamily="2" charset="0"/>
                <a:cs typeface="SF Pro Semibold" pitchFamily="2" charset="0"/>
              </a:defRPr>
            </a:lvl1pPr>
          </a:lstStyle>
          <a:p>
            <a:endParaRPr lang="en-US" dirty="0"/>
          </a:p>
        </p:txBody>
      </p:sp>
      <p:sp>
        <p:nvSpPr>
          <p:cNvPr id="6" name="Slide Number Placeholder 5">
            <a:extLst>
              <a:ext uri="{FF2B5EF4-FFF2-40B4-BE49-F238E27FC236}">
                <a16:creationId xmlns:a16="http://schemas.microsoft.com/office/drawing/2014/main" id="{562B4151-113B-5C0E-E84F-7ADF7D0EB251}"/>
              </a:ext>
            </a:extLst>
          </p:cNvPr>
          <p:cNvSpPr>
            <a:spLocks noGrp="1"/>
          </p:cNvSpPr>
          <p:nvPr>
            <p:ph type="sldNum" sz="quarter" idx="12"/>
          </p:nvPr>
        </p:nvSpPr>
        <p:spPr/>
        <p:txBody>
          <a:bodyPr/>
          <a:lstStyle>
            <a:lvl1pPr>
              <a:defRPr b="0" i="0">
                <a:latin typeface=""/>
                <a:ea typeface="SF Pro Semibold" pitchFamily="2" charset="0"/>
                <a:cs typeface="SF Pro Semibold" pitchFamily="2" charset="0"/>
              </a:defRPr>
            </a:lvl1pPr>
          </a:lstStyle>
          <a:p>
            <a:fld id="{0D9DF20D-7D64-DD4E-93FD-71BB03726D71}" type="slidenum">
              <a:rPr lang="en-US" smtClean="0"/>
              <a:pPr/>
              <a:t>‹#›</a:t>
            </a:fld>
            <a:endParaRPr lang="en-US"/>
          </a:p>
        </p:txBody>
      </p:sp>
    </p:spTree>
    <p:extLst>
      <p:ext uri="{BB962C8B-B14F-4D97-AF65-F5344CB8AC3E}">
        <p14:creationId xmlns:p14="http://schemas.microsoft.com/office/powerpoint/2010/main" val="414305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7DA47-2C68-AA8F-7EBD-4435963FDBEE}"/>
              </a:ext>
            </a:extLst>
          </p:cNvPr>
          <p:cNvSpPr>
            <a:spLocks noGrp="1"/>
          </p:cNvSpPr>
          <p:nvPr>
            <p:ph type="title"/>
          </p:nvPr>
        </p:nvSpPr>
        <p:spPr>
          <a:xfrm>
            <a:off x="3113567" y="1736726"/>
            <a:ext cx="5964866" cy="2444385"/>
          </a:xfrm>
        </p:spPr>
        <p:txBody>
          <a:bodyPr anchor="ctr">
            <a:normAutofit/>
          </a:bodyPr>
          <a:lstStyle>
            <a:lvl1pPr algn="ctr">
              <a:defRPr sz="5400" b="1" i="0">
                <a:solidFill>
                  <a:schemeClr val="tx2"/>
                </a:solidFill>
                <a:latin typeface=""/>
                <a:ea typeface="SF Pro Semibold" pitchFamily="2" charset="0"/>
                <a:cs typeface="SF Pro Semibold" pitchFamily="2"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D9BBEB00-7AFB-D731-5790-54F4C48B0119}"/>
              </a:ext>
            </a:extLst>
          </p:cNvPr>
          <p:cNvSpPr>
            <a:spLocks noGrp="1"/>
          </p:cNvSpPr>
          <p:nvPr>
            <p:ph type="body" idx="1"/>
          </p:nvPr>
        </p:nvSpPr>
        <p:spPr>
          <a:xfrm>
            <a:off x="3113567" y="4204494"/>
            <a:ext cx="5964866" cy="1500187"/>
          </a:xfrm>
        </p:spPr>
        <p:txBody>
          <a:bodyPr/>
          <a:lstStyle>
            <a:lvl1pPr marL="0" indent="0" algn="ctr">
              <a:buNone/>
              <a:defRPr sz="2400" b="0" i="0">
                <a:solidFill>
                  <a:schemeClr val="tx1">
                    <a:tint val="75000"/>
                  </a:schemeClr>
                </a:solidFill>
                <a:latin typeface=""/>
                <a:ea typeface="SF Pro Semibold" pitchFamily="2" charset="0"/>
                <a:cs typeface="SF Pro Semibol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C60F6C65-B1A3-CE8D-3F8F-F594F39CA7C1}"/>
              </a:ext>
            </a:extLst>
          </p:cNvPr>
          <p:cNvSpPr>
            <a:spLocks noGrp="1"/>
          </p:cNvSpPr>
          <p:nvPr>
            <p:ph type="dt" sz="half" idx="10"/>
          </p:nvPr>
        </p:nvSpPr>
        <p:spPr/>
        <p:txBody>
          <a:bodyPr/>
          <a:lstStyle>
            <a:lvl1pPr>
              <a:defRPr b="0" i="0">
                <a:latin typeface=""/>
                <a:ea typeface="SF Pro Semibold" pitchFamily="2" charset="0"/>
                <a:cs typeface="SF Pro Semibold" pitchFamily="2" charset="0"/>
              </a:defRPr>
            </a:lvl1pPr>
          </a:lstStyle>
          <a:p>
            <a:fld id="{8E5AB219-46A2-124C-B3B2-E7C6001AB5B8}" type="datetimeFigureOut">
              <a:rPr lang="en-US" smtClean="0"/>
              <a:pPr/>
              <a:t>1/20/26</a:t>
            </a:fld>
            <a:endParaRPr lang="en-US"/>
          </a:p>
        </p:txBody>
      </p:sp>
      <p:sp>
        <p:nvSpPr>
          <p:cNvPr id="5" name="Footer Placeholder 4">
            <a:extLst>
              <a:ext uri="{FF2B5EF4-FFF2-40B4-BE49-F238E27FC236}">
                <a16:creationId xmlns:a16="http://schemas.microsoft.com/office/drawing/2014/main" id="{E06834E1-407D-4EFF-52F0-8EFC6D4A56A6}"/>
              </a:ext>
            </a:extLst>
          </p:cNvPr>
          <p:cNvSpPr>
            <a:spLocks noGrp="1"/>
          </p:cNvSpPr>
          <p:nvPr>
            <p:ph type="ftr" sz="quarter" idx="11"/>
          </p:nvPr>
        </p:nvSpPr>
        <p:spPr/>
        <p:txBody>
          <a:bodyPr/>
          <a:lstStyle>
            <a:lvl1pPr>
              <a:defRPr b="0" i="0">
                <a:latin typeface=""/>
                <a:ea typeface="SF Pro Semibold" pitchFamily="2" charset="0"/>
                <a:cs typeface="SF Pro Semibold" pitchFamily="2" charset="0"/>
              </a:defRPr>
            </a:lvl1pPr>
          </a:lstStyle>
          <a:p>
            <a:endParaRPr lang="en-US"/>
          </a:p>
        </p:txBody>
      </p:sp>
      <p:sp>
        <p:nvSpPr>
          <p:cNvPr id="6" name="Slide Number Placeholder 5">
            <a:extLst>
              <a:ext uri="{FF2B5EF4-FFF2-40B4-BE49-F238E27FC236}">
                <a16:creationId xmlns:a16="http://schemas.microsoft.com/office/drawing/2014/main" id="{2B76B44B-1E12-5411-FC9D-1A1D6DA85732}"/>
              </a:ext>
            </a:extLst>
          </p:cNvPr>
          <p:cNvSpPr>
            <a:spLocks noGrp="1"/>
          </p:cNvSpPr>
          <p:nvPr>
            <p:ph type="sldNum" sz="quarter" idx="12"/>
          </p:nvPr>
        </p:nvSpPr>
        <p:spPr/>
        <p:txBody>
          <a:bodyPr/>
          <a:lstStyle>
            <a:lvl1pPr>
              <a:defRPr b="0" i="0">
                <a:latin typeface=""/>
                <a:ea typeface="SF Pro Semibold" pitchFamily="2" charset="0"/>
                <a:cs typeface="SF Pro Semibold" pitchFamily="2" charset="0"/>
              </a:defRPr>
            </a:lvl1pPr>
          </a:lstStyle>
          <a:p>
            <a:fld id="{0D9DF20D-7D64-DD4E-93FD-71BB03726D71}" type="slidenum">
              <a:rPr lang="en-US" smtClean="0"/>
              <a:pPr/>
              <a:t>‹#›</a:t>
            </a:fld>
            <a:endParaRPr lang="en-US"/>
          </a:p>
        </p:txBody>
      </p:sp>
    </p:spTree>
    <p:extLst>
      <p:ext uri="{BB962C8B-B14F-4D97-AF65-F5344CB8AC3E}">
        <p14:creationId xmlns:p14="http://schemas.microsoft.com/office/powerpoint/2010/main" val="1035865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75557-88A4-9542-D539-8A28056EE3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B2A99F-766E-7C61-E6A6-F8670BF3AF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430A07-BE19-532E-B49E-F56F54F5BE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782FA0-1783-48FA-532C-DCA64F1C87F5}"/>
              </a:ext>
            </a:extLst>
          </p:cNvPr>
          <p:cNvSpPr>
            <a:spLocks noGrp="1"/>
          </p:cNvSpPr>
          <p:nvPr>
            <p:ph type="dt" sz="half" idx="10"/>
          </p:nvPr>
        </p:nvSpPr>
        <p:spPr/>
        <p:txBody>
          <a:bodyPr/>
          <a:lstStyle/>
          <a:p>
            <a:fld id="{8E5AB219-46A2-124C-B3B2-E7C6001AB5B8}" type="datetimeFigureOut">
              <a:rPr lang="en-US" smtClean="0"/>
              <a:t>1/20/26</a:t>
            </a:fld>
            <a:endParaRPr lang="en-US"/>
          </a:p>
        </p:txBody>
      </p:sp>
      <p:sp>
        <p:nvSpPr>
          <p:cNvPr id="6" name="Footer Placeholder 5">
            <a:extLst>
              <a:ext uri="{FF2B5EF4-FFF2-40B4-BE49-F238E27FC236}">
                <a16:creationId xmlns:a16="http://schemas.microsoft.com/office/drawing/2014/main" id="{67E79FF1-4574-7A4D-F6D5-AEDFF7A028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7F88D8-9A01-1225-6D7E-5EE1D9F4D24D}"/>
              </a:ext>
            </a:extLst>
          </p:cNvPr>
          <p:cNvSpPr>
            <a:spLocks noGrp="1"/>
          </p:cNvSpPr>
          <p:nvPr>
            <p:ph type="sldNum" sz="quarter" idx="12"/>
          </p:nvPr>
        </p:nvSpPr>
        <p:spPr/>
        <p:txBody>
          <a:bodyPr/>
          <a:lstStyle/>
          <a:p>
            <a:fld id="{0D9DF20D-7D64-DD4E-93FD-71BB03726D71}" type="slidenum">
              <a:rPr lang="en-US" smtClean="0"/>
              <a:t>‹#›</a:t>
            </a:fld>
            <a:endParaRPr lang="en-US"/>
          </a:p>
        </p:txBody>
      </p:sp>
    </p:spTree>
    <p:extLst>
      <p:ext uri="{BB962C8B-B14F-4D97-AF65-F5344CB8AC3E}">
        <p14:creationId xmlns:p14="http://schemas.microsoft.com/office/powerpoint/2010/main" val="621393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67989-9238-7FB5-25B3-F0DF3EC31D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CC7187-2E18-91C1-2B4F-8785F764DD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E6ADA4-92A1-D156-178D-1A4D7FAE65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9654AD-6BC4-7E61-99AE-7437EC447E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C9B9A2-6069-2CB0-910A-9E215BD5E4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793CE4-35EE-0586-018D-F946A67F452A}"/>
              </a:ext>
            </a:extLst>
          </p:cNvPr>
          <p:cNvSpPr>
            <a:spLocks noGrp="1"/>
          </p:cNvSpPr>
          <p:nvPr>
            <p:ph type="dt" sz="half" idx="10"/>
          </p:nvPr>
        </p:nvSpPr>
        <p:spPr/>
        <p:txBody>
          <a:bodyPr/>
          <a:lstStyle/>
          <a:p>
            <a:fld id="{8E5AB219-46A2-124C-B3B2-E7C6001AB5B8}" type="datetimeFigureOut">
              <a:rPr lang="en-US" smtClean="0"/>
              <a:t>1/20/26</a:t>
            </a:fld>
            <a:endParaRPr lang="en-US"/>
          </a:p>
        </p:txBody>
      </p:sp>
      <p:sp>
        <p:nvSpPr>
          <p:cNvPr id="8" name="Footer Placeholder 7">
            <a:extLst>
              <a:ext uri="{FF2B5EF4-FFF2-40B4-BE49-F238E27FC236}">
                <a16:creationId xmlns:a16="http://schemas.microsoft.com/office/drawing/2014/main" id="{53DF48B3-AF44-3DB8-321E-69A638439E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543E55-265D-054A-3215-E6735AC014C9}"/>
              </a:ext>
            </a:extLst>
          </p:cNvPr>
          <p:cNvSpPr>
            <a:spLocks noGrp="1"/>
          </p:cNvSpPr>
          <p:nvPr>
            <p:ph type="sldNum" sz="quarter" idx="12"/>
          </p:nvPr>
        </p:nvSpPr>
        <p:spPr/>
        <p:txBody>
          <a:bodyPr/>
          <a:lstStyle/>
          <a:p>
            <a:fld id="{0D9DF20D-7D64-DD4E-93FD-71BB03726D71}" type="slidenum">
              <a:rPr lang="en-US" smtClean="0"/>
              <a:t>‹#›</a:t>
            </a:fld>
            <a:endParaRPr lang="en-US"/>
          </a:p>
        </p:txBody>
      </p:sp>
    </p:spTree>
    <p:extLst>
      <p:ext uri="{BB962C8B-B14F-4D97-AF65-F5344CB8AC3E}">
        <p14:creationId xmlns:p14="http://schemas.microsoft.com/office/powerpoint/2010/main" val="774896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806A2-ECA3-D534-3C27-48E6D307B6BE}"/>
              </a:ext>
            </a:extLst>
          </p:cNvPr>
          <p:cNvSpPr>
            <a:spLocks noGrp="1"/>
          </p:cNvSpPr>
          <p:nvPr>
            <p:ph type="title"/>
          </p:nvPr>
        </p:nvSpPr>
        <p:spPr/>
        <p:txBody>
          <a:bodyPr/>
          <a:lstStyle>
            <a:lvl1pPr>
              <a:defRPr b="0" i="0">
                <a:solidFill>
                  <a:schemeClr val="tx2"/>
                </a:solidFill>
                <a:latin typeface="SF Pro Semibold" pitchFamily="2" charset="0"/>
                <a:ea typeface="SF Pro Semibold" pitchFamily="2" charset="0"/>
                <a:cs typeface="SF Pro Semibold" pitchFamily="2" charset="0"/>
              </a:defRPr>
            </a:lvl1pPr>
          </a:lstStyle>
          <a:p>
            <a:r>
              <a:rPr lang="en-US"/>
              <a:t>Click to edit Master title style</a:t>
            </a:r>
          </a:p>
        </p:txBody>
      </p:sp>
      <p:sp>
        <p:nvSpPr>
          <p:cNvPr id="3" name="Date Placeholder 2">
            <a:extLst>
              <a:ext uri="{FF2B5EF4-FFF2-40B4-BE49-F238E27FC236}">
                <a16:creationId xmlns:a16="http://schemas.microsoft.com/office/drawing/2014/main" id="{5C12BF07-4004-0FE5-68FD-B1DA610657F0}"/>
              </a:ext>
            </a:extLst>
          </p:cNvPr>
          <p:cNvSpPr>
            <a:spLocks noGrp="1"/>
          </p:cNvSpPr>
          <p:nvPr>
            <p:ph type="dt" sz="half" idx="10"/>
          </p:nvPr>
        </p:nvSpPr>
        <p:spPr/>
        <p:txBody>
          <a:bodyPr/>
          <a:lstStyle>
            <a:lvl1pPr>
              <a:defRPr>
                <a:latin typeface="SF Pro Semibold" pitchFamily="2" charset="0"/>
                <a:ea typeface="SF Pro Semibold" pitchFamily="2" charset="0"/>
                <a:cs typeface="SF Pro Semibold" pitchFamily="2" charset="0"/>
              </a:defRPr>
            </a:lvl1pPr>
          </a:lstStyle>
          <a:p>
            <a:fld id="{8E5AB219-46A2-124C-B3B2-E7C6001AB5B8}" type="datetimeFigureOut">
              <a:rPr lang="en-US" smtClean="0"/>
              <a:pPr/>
              <a:t>1/20/26</a:t>
            </a:fld>
            <a:endParaRPr lang="en-US"/>
          </a:p>
        </p:txBody>
      </p:sp>
      <p:sp>
        <p:nvSpPr>
          <p:cNvPr id="4" name="Footer Placeholder 3">
            <a:extLst>
              <a:ext uri="{FF2B5EF4-FFF2-40B4-BE49-F238E27FC236}">
                <a16:creationId xmlns:a16="http://schemas.microsoft.com/office/drawing/2014/main" id="{3DC4C9BA-B0B9-8022-30D9-ED67BC28184C}"/>
              </a:ext>
            </a:extLst>
          </p:cNvPr>
          <p:cNvSpPr>
            <a:spLocks noGrp="1"/>
          </p:cNvSpPr>
          <p:nvPr>
            <p:ph type="ftr" sz="quarter" idx="11"/>
          </p:nvPr>
        </p:nvSpPr>
        <p:spPr/>
        <p:txBody>
          <a:bodyPr/>
          <a:lstStyle>
            <a:lvl1pPr>
              <a:defRPr>
                <a:latin typeface="SF Pro Semibold" pitchFamily="2" charset="0"/>
                <a:ea typeface="SF Pro Semibold" pitchFamily="2" charset="0"/>
                <a:cs typeface="SF Pro Semibold" pitchFamily="2" charset="0"/>
              </a:defRPr>
            </a:lvl1pPr>
          </a:lstStyle>
          <a:p>
            <a:endParaRPr lang="en-US"/>
          </a:p>
        </p:txBody>
      </p:sp>
      <p:sp>
        <p:nvSpPr>
          <p:cNvPr id="5" name="Slide Number Placeholder 4">
            <a:extLst>
              <a:ext uri="{FF2B5EF4-FFF2-40B4-BE49-F238E27FC236}">
                <a16:creationId xmlns:a16="http://schemas.microsoft.com/office/drawing/2014/main" id="{B1F827E5-7A61-4FE4-F33B-B3FC94485CFC}"/>
              </a:ext>
            </a:extLst>
          </p:cNvPr>
          <p:cNvSpPr>
            <a:spLocks noGrp="1"/>
          </p:cNvSpPr>
          <p:nvPr>
            <p:ph type="sldNum" sz="quarter" idx="12"/>
          </p:nvPr>
        </p:nvSpPr>
        <p:spPr/>
        <p:txBody>
          <a:bodyPr/>
          <a:lstStyle>
            <a:lvl1pPr>
              <a:defRPr>
                <a:latin typeface="SF Pro Semibold" pitchFamily="2" charset="0"/>
                <a:ea typeface="SF Pro Semibold" pitchFamily="2" charset="0"/>
                <a:cs typeface="SF Pro Semibold" pitchFamily="2" charset="0"/>
              </a:defRPr>
            </a:lvl1pPr>
          </a:lstStyle>
          <a:p>
            <a:fld id="{0D9DF20D-7D64-DD4E-93FD-71BB03726D71}" type="slidenum">
              <a:rPr lang="en-US" smtClean="0"/>
              <a:pPr/>
              <a:t>‹#›</a:t>
            </a:fld>
            <a:endParaRPr lang="en-US"/>
          </a:p>
        </p:txBody>
      </p:sp>
    </p:spTree>
    <p:extLst>
      <p:ext uri="{BB962C8B-B14F-4D97-AF65-F5344CB8AC3E}">
        <p14:creationId xmlns:p14="http://schemas.microsoft.com/office/powerpoint/2010/main" val="64999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1DC4E2-FEC4-F900-C041-307F2BD56196}"/>
              </a:ext>
            </a:extLst>
          </p:cNvPr>
          <p:cNvSpPr>
            <a:spLocks noGrp="1"/>
          </p:cNvSpPr>
          <p:nvPr>
            <p:ph type="dt" sz="half" idx="10"/>
          </p:nvPr>
        </p:nvSpPr>
        <p:spPr/>
        <p:txBody>
          <a:bodyPr/>
          <a:lstStyle/>
          <a:p>
            <a:fld id="{8E5AB219-46A2-124C-B3B2-E7C6001AB5B8}" type="datetimeFigureOut">
              <a:rPr lang="en-US" smtClean="0"/>
              <a:t>1/20/26</a:t>
            </a:fld>
            <a:endParaRPr lang="en-US"/>
          </a:p>
        </p:txBody>
      </p:sp>
      <p:sp>
        <p:nvSpPr>
          <p:cNvPr id="3" name="Footer Placeholder 2">
            <a:extLst>
              <a:ext uri="{FF2B5EF4-FFF2-40B4-BE49-F238E27FC236}">
                <a16:creationId xmlns:a16="http://schemas.microsoft.com/office/drawing/2014/main" id="{2C7403AA-2C66-8975-B04A-D20CA43C34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97DC9B-395F-85DE-3F0C-AB432A938608}"/>
              </a:ext>
            </a:extLst>
          </p:cNvPr>
          <p:cNvSpPr>
            <a:spLocks noGrp="1"/>
          </p:cNvSpPr>
          <p:nvPr>
            <p:ph type="sldNum" sz="quarter" idx="12"/>
          </p:nvPr>
        </p:nvSpPr>
        <p:spPr/>
        <p:txBody>
          <a:bodyPr/>
          <a:lstStyle/>
          <a:p>
            <a:fld id="{0D9DF20D-7D64-DD4E-93FD-71BB03726D71}" type="slidenum">
              <a:rPr lang="en-US" smtClean="0"/>
              <a:t>‹#›</a:t>
            </a:fld>
            <a:endParaRPr lang="en-US"/>
          </a:p>
        </p:txBody>
      </p:sp>
    </p:spTree>
    <p:extLst>
      <p:ext uri="{BB962C8B-B14F-4D97-AF65-F5344CB8AC3E}">
        <p14:creationId xmlns:p14="http://schemas.microsoft.com/office/powerpoint/2010/main" val="2673910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1DC4E2-FEC4-F900-C041-307F2BD56196}"/>
              </a:ext>
            </a:extLst>
          </p:cNvPr>
          <p:cNvSpPr>
            <a:spLocks noGrp="1"/>
          </p:cNvSpPr>
          <p:nvPr>
            <p:ph type="dt" sz="half" idx="10"/>
          </p:nvPr>
        </p:nvSpPr>
        <p:spPr/>
        <p:txBody>
          <a:bodyPr/>
          <a:lstStyle/>
          <a:p>
            <a:fld id="{8E5AB219-46A2-124C-B3B2-E7C6001AB5B8}" type="datetimeFigureOut">
              <a:rPr lang="en-US" smtClean="0"/>
              <a:t>1/20/26</a:t>
            </a:fld>
            <a:endParaRPr lang="en-US"/>
          </a:p>
        </p:txBody>
      </p:sp>
      <p:sp>
        <p:nvSpPr>
          <p:cNvPr id="3" name="Footer Placeholder 2">
            <a:extLst>
              <a:ext uri="{FF2B5EF4-FFF2-40B4-BE49-F238E27FC236}">
                <a16:creationId xmlns:a16="http://schemas.microsoft.com/office/drawing/2014/main" id="{2C7403AA-2C66-8975-B04A-D20CA43C34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97DC9B-395F-85DE-3F0C-AB432A938608}"/>
              </a:ext>
            </a:extLst>
          </p:cNvPr>
          <p:cNvSpPr>
            <a:spLocks noGrp="1"/>
          </p:cNvSpPr>
          <p:nvPr>
            <p:ph type="sldNum" sz="quarter" idx="12"/>
          </p:nvPr>
        </p:nvSpPr>
        <p:spPr/>
        <p:txBody>
          <a:bodyPr/>
          <a:lstStyle/>
          <a:p>
            <a:fld id="{0D9DF20D-7D64-DD4E-93FD-71BB03726D71}" type="slidenum">
              <a:rPr lang="en-US" smtClean="0"/>
              <a:t>‹#›</a:t>
            </a:fld>
            <a:endParaRPr lang="en-US"/>
          </a:p>
        </p:txBody>
      </p:sp>
      <p:sp>
        <p:nvSpPr>
          <p:cNvPr id="5" name="Title 1">
            <a:extLst>
              <a:ext uri="{FF2B5EF4-FFF2-40B4-BE49-F238E27FC236}">
                <a16:creationId xmlns:a16="http://schemas.microsoft.com/office/drawing/2014/main" id="{2AAA0E4E-8C3B-658A-BDC7-2A8B2319F5E6}"/>
              </a:ext>
            </a:extLst>
          </p:cNvPr>
          <p:cNvSpPr>
            <a:spLocks noGrp="1"/>
          </p:cNvSpPr>
          <p:nvPr>
            <p:ph type="title"/>
          </p:nvPr>
        </p:nvSpPr>
        <p:spPr>
          <a:xfrm>
            <a:off x="838200" y="136525"/>
            <a:ext cx="10515600" cy="848995"/>
          </a:xfrm>
        </p:spPr>
        <p:txBody>
          <a:bodyPr/>
          <a:lstStyle>
            <a:lvl1pPr algn="ctr">
              <a:defRPr b="0" i="0">
                <a:solidFill>
                  <a:schemeClr val="tx2"/>
                </a:solidFill>
                <a:latin typeface=""/>
                <a:ea typeface="SF Pro Semibold" pitchFamily="2" charset="0"/>
                <a:cs typeface="SF Pro Semibold" pitchFamily="2" charset="0"/>
              </a:defRPr>
            </a:lvl1pPr>
          </a:lstStyle>
          <a:p>
            <a:r>
              <a:rPr lang="en-US" dirty="0"/>
              <a:t>Click to edit Master title style</a:t>
            </a:r>
          </a:p>
        </p:txBody>
      </p:sp>
      <p:sp>
        <p:nvSpPr>
          <p:cNvPr id="6" name="Content Placeholder 2">
            <a:extLst>
              <a:ext uri="{FF2B5EF4-FFF2-40B4-BE49-F238E27FC236}">
                <a16:creationId xmlns:a16="http://schemas.microsoft.com/office/drawing/2014/main" id="{CB9D5AAA-A2C4-4EA4-316F-5A7889607177}"/>
              </a:ext>
            </a:extLst>
          </p:cNvPr>
          <p:cNvSpPr>
            <a:spLocks noGrp="1"/>
          </p:cNvSpPr>
          <p:nvPr>
            <p:ph idx="1"/>
          </p:nvPr>
        </p:nvSpPr>
        <p:spPr>
          <a:xfrm>
            <a:off x="838200" y="1097280"/>
            <a:ext cx="10515600" cy="5476240"/>
          </a:xfrm>
          <a:solidFill>
            <a:schemeClr val="bg1">
              <a:alpha val="80497"/>
            </a:schemeClr>
          </a:solidFill>
        </p:spPr>
        <p:txBody>
          <a:bodyPr/>
          <a:lstStyle>
            <a:lvl1pPr>
              <a:defRPr b="0" i="0">
                <a:solidFill>
                  <a:schemeClr val="tx2"/>
                </a:solidFill>
                <a:latin typeface=""/>
                <a:ea typeface="SF Pro Semibold" pitchFamily="2" charset="0"/>
                <a:cs typeface="SF Pro Semibold" pitchFamily="2" charset="0"/>
              </a:defRPr>
            </a:lvl1pPr>
            <a:lvl2pPr>
              <a:defRPr b="0" i="0">
                <a:solidFill>
                  <a:schemeClr val="tx2"/>
                </a:solidFill>
                <a:latin typeface=""/>
                <a:ea typeface="SF Pro Semibold" pitchFamily="2" charset="0"/>
                <a:cs typeface="SF Pro Semibold" pitchFamily="2" charset="0"/>
              </a:defRPr>
            </a:lvl2pPr>
            <a:lvl3pPr>
              <a:defRPr b="0" i="0">
                <a:solidFill>
                  <a:schemeClr val="tx2"/>
                </a:solidFill>
                <a:latin typeface=""/>
                <a:ea typeface="SF Pro Semibold" pitchFamily="2" charset="0"/>
                <a:cs typeface="SF Pro Semibold" pitchFamily="2" charset="0"/>
              </a:defRPr>
            </a:lvl3pPr>
            <a:lvl4pPr>
              <a:defRPr b="0" i="0">
                <a:solidFill>
                  <a:schemeClr val="tx2"/>
                </a:solidFill>
                <a:latin typeface=""/>
                <a:ea typeface="SF Pro Semibold" pitchFamily="2" charset="0"/>
                <a:cs typeface="SF Pro Semibold" pitchFamily="2" charset="0"/>
              </a:defRPr>
            </a:lvl4pPr>
            <a:lvl5pPr>
              <a:defRPr b="0" i="0">
                <a:solidFill>
                  <a:schemeClr val="tx2"/>
                </a:solidFill>
                <a:latin typeface=""/>
                <a:ea typeface="SF Pro Semibold" pitchFamily="2" charset="0"/>
                <a:cs typeface="SF Pro Semibold"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341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E9D1A-15DF-B82D-8742-2F6367AD21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BCD336-B7EA-D742-83B8-E3BDBC81F2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8289FB-7696-170E-A4D5-21B1E75AF5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0E8CF4-2178-1557-99B0-AFDE35AF6B9A}"/>
              </a:ext>
            </a:extLst>
          </p:cNvPr>
          <p:cNvSpPr>
            <a:spLocks noGrp="1"/>
          </p:cNvSpPr>
          <p:nvPr>
            <p:ph type="dt" sz="half" idx="10"/>
          </p:nvPr>
        </p:nvSpPr>
        <p:spPr/>
        <p:txBody>
          <a:bodyPr/>
          <a:lstStyle/>
          <a:p>
            <a:fld id="{8E5AB219-46A2-124C-B3B2-E7C6001AB5B8}" type="datetimeFigureOut">
              <a:rPr lang="en-US" smtClean="0"/>
              <a:t>1/20/26</a:t>
            </a:fld>
            <a:endParaRPr lang="en-US"/>
          </a:p>
        </p:txBody>
      </p:sp>
      <p:sp>
        <p:nvSpPr>
          <p:cNvPr id="6" name="Footer Placeholder 5">
            <a:extLst>
              <a:ext uri="{FF2B5EF4-FFF2-40B4-BE49-F238E27FC236}">
                <a16:creationId xmlns:a16="http://schemas.microsoft.com/office/drawing/2014/main" id="{2346B4B1-EB34-9529-1363-EDD1A6883F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84B50A-D86C-D897-FC50-4A58DE52B660}"/>
              </a:ext>
            </a:extLst>
          </p:cNvPr>
          <p:cNvSpPr>
            <a:spLocks noGrp="1"/>
          </p:cNvSpPr>
          <p:nvPr>
            <p:ph type="sldNum" sz="quarter" idx="12"/>
          </p:nvPr>
        </p:nvSpPr>
        <p:spPr/>
        <p:txBody>
          <a:bodyPr/>
          <a:lstStyle/>
          <a:p>
            <a:fld id="{0D9DF20D-7D64-DD4E-93FD-71BB03726D71}" type="slidenum">
              <a:rPr lang="en-US" smtClean="0"/>
              <a:t>‹#›</a:t>
            </a:fld>
            <a:endParaRPr lang="en-US"/>
          </a:p>
        </p:txBody>
      </p:sp>
    </p:spTree>
    <p:extLst>
      <p:ext uri="{BB962C8B-B14F-4D97-AF65-F5344CB8AC3E}">
        <p14:creationId xmlns:p14="http://schemas.microsoft.com/office/powerpoint/2010/main" val="515138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F1D424-D9B3-D819-7AD7-C194556BA1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E38479D-6329-13E5-5A0D-F12F0412BC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05E7919-D97A-EE89-CCE1-A068D6466A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
                <a:ea typeface="SF Pro Semibold" pitchFamily="2" charset="0"/>
                <a:cs typeface="SF Pro Semibold" pitchFamily="2" charset="0"/>
              </a:defRPr>
            </a:lvl1pPr>
          </a:lstStyle>
          <a:p>
            <a:fld id="{8E5AB219-46A2-124C-B3B2-E7C6001AB5B8}" type="datetimeFigureOut">
              <a:rPr lang="en-US" smtClean="0"/>
              <a:pPr/>
              <a:t>1/20/26</a:t>
            </a:fld>
            <a:endParaRPr lang="en-US"/>
          </a:p>
        </p:txBody>
      </p:sp>
      <p:sp>
        <p:nvSpPr>
          <p:cNvPr id="5" name="Footer Placeholder 4">
            <a:extLst>
              <a:ext uri="{FF2B5EF4-FFF2-40B4-BE49-F238E27FC236}">
                <a16:creationId xmlns:a16="http://schemas.microsoft.com/office/drawing/2014/main" id="{341494EE-6B9C-4DFB-CDA5-44B8BAED85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
                <a:ea typeface="SF Pro Semibold" pitchFamily="2" charset="0"/>
                <a:cs typeface="SF Pro Semibold" pitchFamily="2" charset="0"/>
              </a:defRPr>
            </a:lvl1pPr>
          </a:lstStyle>
          <a:p>
            <a:endParaRPr lang="en-US"/>
          </a:p>
        </p:txBody>
      </p:sp>
      <p:sp>
        <p:nvSpPr>
          <p:cNvPr id="6" name="Slide Number Placeholder 5">
            <a:extLst>
              <a:ext uri="{FF2B5EF4-FFF2-40B4-BE49-F238E27FC236}">
                <a16:creationId xmlns:a16="http://schemas.microsoft.com/office/drawing/2014/main" id="{90D8E4B0-B9E9-ABB6-B7E0-A39EBD3190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
                <a:ea typeface="SF Pro Semibold" pitchFamily="2" charset="0"/>
                <a:cs typeface="SF Pro Semibold" pitchFamily="2" charset="0"/>
              </a:defRPr>
            </a:lvl1pPr>
          </a:lstStyle>
          <a:p>
            <a:fld id="{0D9DF20D-7D64-DD4E-93FD-71BB03726D71}" type="slidenum">
              <a:rPr lang="en-US" smtClean="0"/>
              <a:pPr/>
              <a:t>‹#›</a:t>
            </a:fld>
            <a:endParaRPr lang="en-US"/>
          </a:p>
        </p:txBody>
      </p:sp>
    </p:spTree>
    <p:extLst>
      <p:ext uri="{BB962C8B-B14F-4D97-AF65-F5344CB8AC3E}">
        <p14:creationId xmlns:p14="http://schemas.microsoft.com/office/powerpoint/2010/main" val="1669835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1" r:id="rId8"/>
    <p:sldLayoutId id="2147483656" r:id="rId9"/>
    <p:sldLayoutId id="2147483657" r:id="rId10"/>
    <p:sldLayoutId id="2147483658" r:id="rId11"/>
    <p:sldLayoutId id="2147483659" r:id="rId12"/>
    <p:sldLayoutId id="2147483660" r:id="rId13"/>
  </p:sldLayoutIdLst>
  <p:txStyles>
    <p:titleStyle>
      <a:lvl1pPr algn="l" defTabSz="914400" rtl="0" eaLnBrk="1" latinLnBrk="0" hangingPunct="1">
        <a:lnSpc>
          <a:spcPct val="90000"/>
        </a:lnSpc>
        <a:spcBef>
          <a:spcPct val="0"/>
        </a:spcBef>
        <a:buNone/>
        <a:defRPr sz="4400" b="0" i="0" kern="1200">
          <a:solidFill>
            <a:schemeClr val="tx1"/>
          </a:solidFill>
          <a:latin typeface=""/>
          <a:ea typeface="SF Pro Semibold" pitchFamily="2" charset="0"/>
          <a:cs typeface="SF Pro Semibold"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
          <a:ea typeface="SF Pro Semibold" pitchFamily="2" charset="0"/>
          <a:cs typeface="SF Pro Semibold"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
          <a:ea typeface="SF Pro Semibold" pitchFamily="2" charset="0"/>
          <a:cs typeface="SF Pro Semibold"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
          <a:ea typeface="SF Pro Semibold" pitchFamily="2" charset="0"/>
          <a:cs typeface="SF Pro Semibold"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
          <a:ea typeface="SF Pro Semibold" pitchFamily="2" charset="0"/>
          <a:cs typeface="SF Pro Semibold"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
          <a:ea typeface="SF Pro Semibold" pitchFamily="2" charset="0"/>
          <a:cs typeface="SF Pro Semibold"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2.jpe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pypi.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code.visualstudio.com/docs/python/jupyter-support-py" TargetMode="Externa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desktop.github.com/downloa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E20D4626-8CF9-F21C-0524-F9B9EF95EA98}"/>
              </a:ext>
            </a:extLst>
          </p:cNvPr>
          <p:cNvSpPr>
            <a:spLocks noGrp="1"/>
          </p:cNvSpPr>
          <p:nvPr>
            <p:ph type="ctrTitle"/>
          </p:nvPr>
        </p:nvSpPr>
        <p:spPr>
          <a:xfrm>
            <a:off x="3215729" y="1764407"/>
            <a:ext cx="5760846" cy="2310312"/>
          </a:xfrm>
        </p:spPr>
        <p:txBody>
          <a:bodyPr>
            <a:normAutofit/>
          </a:bodyPr>
          <a:lstStyle/>
          <a:p>
            <a:r>
              <a:rPr lang="en-US" sz="5200" dirty="0">
                <a:solidFill>
                  <a:schemeClr val="tx2"/>
                </a:solidFill>
              </a:rPr>
              <a:t>Introduction to Coding in Python</a:t>
            </a:r>
          </a:p>
        </p:txBody>
      </p:sp>
      <p:sp>
        <p:nvSpPr>
          <p:cNvPr id="3" name="Subtitle 2">
            <a:extLst>
              <a:ext uri="{FF2B5EF4-FFF2-40B4-BE49-F238E27FC236}">
                <a16:creationId xmlns:a16="http://schemas.microsoft.com/office/drawing/2014/main" id="{2B07D101-4575-8F4C-84AF-14F51CC11A42}"/>
              </a:ext>
            </a:extLst>
          </p:cNvPr>
          <p:cNvSpPr>
            <a:spLocks noGrp="1"/>
          </p:cNvSpPr>
          <p:nvPr>
            <p:ph type="subTitle" idx="1"/>
          </p:nvPr>
        </p:nvSpPr>
        <p:spPr>
          <a:xfrm>
            <a:off x="3215729" y="4165152"/>
            <a:ext cx="5760846" cy="1311088"/>
          </a:xfrm>
        </p:spPr>
        <p:txBody>
          <a:bodyPr>
            <a:normAutofit lnSpcReduction="10000"/>
          </a:bodyPr>
          <a:lstStyle/>
          <a:p>
            <a:r>
              <a:rPr lang="en-US" dirty="0">
                <a:solidFill>
                  <a:schemeClr val="tx2"/>
                </a:solidFill>
                <a:ea typeface="Menlo" panose="020B0609030804020204" pitchFamily="49" charset="0"/>
              </a:rPr>
              <a:t>Dr. Groves</a:t>
            </a:r>
          </a:p>
          <a:p>
            <a:r>
              <a:rPr lang="en-US" dirty="0">
                <a:solidFill>
                  <a:schemeClr val="tx2"/>
                </a:solidFill>
                <a:ea typeface="Menlo" panose="020B0609030804020204" pitchFamily="49" charset="0"/>
              </a:rPr>
              <a:t>Dr. Peirce-</a:t>
            </a:r>
            <a:r>
              <a:rPr lang="en-US" dirty="0" err="1">
                <a:solidFill>
                  <a:schemeClr val="tx2"/>
                </a:solidFill>
                <a:ea typeface="Menlo" panose="020B0609030804020204" pitchFamily="49" charset="0"/>
              </a:rPr>
              <a:t>Cottler</a:t>
            </a:r>
            <a:endParaRPr lang="en-US" dirty="0">
              <a:solidFill>
                <a:schemeClr val="tx2"/>
              </a:solidFill>
              <a:ea typeface="Menlo" panose="020B0609030804020204" pitchFamily="49" charset="0"/>
            </a:endParaRPr>
          </a:p>
          <a:p>
            <a:r>
              <a:rPr lang="en-US" dirty="0">
                <a:solidFill>
                  <a:schemeClr val="tx2"/>
                </a:solidFill>
                <a:ea typeface="Menlo" panose="020B0609030804020204" pitchFamily="49" charset="0"/>
              </a:rPr>
              <a:t>Module 0 Lecture 1</a:t>
            </a:r>
          </a:p>
        </p:txBody>
      </p:sp>
      <p:sp>
        <p:nvSpPr>
          <p:cNvPr id="6" name="TextBox 5">
            <a:extLst>
              <a:ext uri="{FF2B5EF4-FFF2-40B4-BE49-F238E27FC236}">
                <a16:creationId xmlns:a16="http://schemas.microsoft.com/office/drawing/2014/main" id="{6C1A2AE6-F023-C5A6-CC16-FD8BCABB099D}"/>
              </a:ext>
            </a:extLst>
          </p:cNvPr>
          <p:cNvSpPr txBox="1"/>
          <p:nvPr/>
        </p:nvSpPr>
        <p:spPr>
          <a:xfrm>
            <a:off x="0" y="5930685"/>
            <a:ext cx="4732867" cy="923330"/>
          </a:xfrm>
          <a:prstGeom prst="rect">
            <a:avLst/>
          </a:prstGeom>
          <a:noFill/>
        </p:spPr>
        <p:txBody>
          <a:bodyPr wrap="square">
            <a:spAutoFit/>
          </a:bodyPr>
          <a:lstStyle/>
          <a:p>
            <a:r>
              <a:rPr lang="en-US" i="1" dirty="0">
                <a:solidFill>
                  <a:schemeClr val="tx1">
                    <a:lumMod val="65000"/>
                    <a:lumOff val="35000"/>
                  </a:schemeClr>
                </a:solidFill>
                <a:effectLst/>
                <a:latin typeface="SF PRO LIGHT" pitchFamily="2" charset="0"/>
                <a:ea typeface="SF PRO LIGHT" pitchFamily="2" charset="0"/>
                <a:cs typeface="SF PRO LIGHT" pitchFamily="2" charset="0"/>
              </a:rPr>
              <a:t>Learning objective: I can do basic tasks in Python (loading a file, writing a for loop, calling a function) using VS code or another IDE. </a:t>
            </a:r>
            <a:endParaRPr lang="en-US" i="1" dirty="0">
              <a:solidFill>
                <a:schemeClr val="tx1">
                  <a:lumMod val="65000"/>
                  <a:lumOff val="35000"/>
                </a:schemeClr>
              </a:solidFill>
              <a:latin typeface="SF PRO LIGHT" pitchFamily="2" charset="0"/>
              <a:ea typeface="SF PRO LIGHT" pitchFamily="2" charset="0"/>
              <a:cs typeface="SF PRO LIGHT" pitchFamily="2" charset="0"/>
            </a:endParaRPr>
          </a:p>
        </p:txBody>
      </p:sp>
      <p:sp>
        <p:nvSpPr>
          <p:cNvPr id="4" name="TextBox 3">
            <a:extLst>
              <a:ext uri="{FF2B5EF4-FFF2-40B4-BE49-F238E27FC236}">
                <a16:creationId xmlns:a16="http://schemas.microsoft.com/office/drawing/2014/main" id="{8927DBC6-9134-FFEB-F270-BF3BA525B63B}"/>
              </a:ext>
            </a:extLst>
          </p:cNvPr>
          <p:cNvSpPr txBox="1"/>
          <p:nvPr/>
        </p:nvSpPr>
        <p:spPr>
          <a:xfrm>
            <a:off x="0" y="-3985"/>
            <a:ext cx="3304572" cy="584775"/>
          </a:xfrm>
          <a:prstGeom prst="rect">
            <a:avLst/>
          </a:prstGeom>
          <a:noFill/>
        </p:spPr>
        <p:txBody>
          <a:bodyPr wrap="square" rtlCol="0">
            <a:spAutoFit/>
          </a:bodyPr>
          <a:lstStyle/>
          <a:p>
            <a:r>
              <a:rPr lang="en-US" sz="1600" dirty="0">
                <a:solidFill>
                  <a:schemeClr val="tx2"/>
                </a:solidFill>
                <a:latin typeface=""/>
              </a:rPr>
              <a:t>Files needed today:</a:t>
            </a:r>
          </a:p>
          <a:p>
            <a:r>
              <a:rPr lang="en-US" sz="1400" dirty="0" err="1">
                <a:solidFill>
                  <a:schemeClr val="accent6"/>
                </a:solidFill>
                <a:latin typeface="Menlo" panose="020B0609030804020204" pitchFamily="49" charset="0"/>
                <a:ea typeface="Menlo" panose="020B0609030804020204" pitchFamily="49" charset="0"/>
                <a:cs typeface="Menlo" panose="020B0609030804020204" pitchFamily="49" charset="0"/>
              </a:rPr>
              <a:t>python_practice.py</a:t>
            </a:r>
            <a:r>
              <a:rPr lang="en-US" sz="1400" dirty="0">
                <a:solidFill>
                  <a:schemeClr val="accent6"/>
                </a:solidFill>
                <a:latin typeface="Menlo" panose="020B0609030804020204" pitchFamily="49" charset="0"/>
                <a:ea typeface="Menlo" panose="020B0609030804020204" pitchFamily="49" charset="0"/>
                <a:cs typeface="Menlo" panose="020B0609030804020204" pitchFamily="49" charset="0"/>
              </a:rPr>
              <a:t> </a:t>
            </a:r>
            <a:r>
              <a:rPr lang="en-US" sz="1600" dirty="0">
                <a:solidFill>
                  <a:schemeClr val="tx2"/>
                </a:solidFill>
                <a:latin typeface=""/>
              </a:rPr>
              <a:t>[canvas]</a:t>
            </a:r>
          </a:p>
        </p:txBody>
      </p:sp>
    </p:spTree>
    <p:extLst>
      <p:ext uri="{BB962C8B-B14F-4D97-AF65-F5344CB8AC3E}">
        <p14:creationId xmlns:p14="http://schemas.microsoft.com/office/powerpoint/2010/main" val="3990560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5631F44-44CC-C113-C90D-E21BD869F42F}"/>
              </a:ext>
            </a:extLst>
          </p:cNvPr>
          <p:cNvPicPr>
            <a:picLocks noChangeAspect="1"/>
          </p:cNvPicPr>
          <p:nvPr/>
        </p:nvPicPr>
        <p:blipFill>
          <a:blip r:embed="rId3"/>
          <a:stretch>
            <a:fillRect/>
          </a:stretch>
        </p:blipFill>
        <p:spPr>
          <a:xfrm>
            <a:off x="2209800" y="891250"/>
            <a:ext cx="7772400" cy="5177296"/>
          </a:xfrm>
          <a:prstGeom prst="rect">
            <a:avLst/>
          </a:prstGeom>
        </p:spPr>
      </p:pic>
      <p:sp>
        <p:nvSpPr>
          <p:cNvPr id="8" name="TextBox 7">
            <a:extLst>
              <a:ext uri="{FF2B5EF4-FFF2-40B4-BE49-F238E27FC236}">
                <a16:creationId xmlns:a16="http://schemas.microsoft.com/office/drawing/2014/main" id="{AEB5BFF2-F953-D560-CD2C-50B170414A7A}"/>
              </a:ext>
            </a:extLst>
          </p:cNvPr>
          <p:cNvSpPr txBox="1"/>
          <p:nvPr/>
        </p:nvSpPr>
        <p:spPr>
          <a:xfrm>
            <a:off x="3103345" y="521918"/>
            <a:ext cx="1805302" cy="369332"/>
          </a:xfrm>
          <a:prstGeom prst="rect">
            <a:avLst/>
          </a:prstGeom>
          <a:noFill/>
        </p:spPr>
        <p:txBody>
          <a:bodyPr wrap="none" rtlCol="0">
            <a:spAutoFit/>
          </a:bodyPr>
          <a:lstStyle/>
          <a:p>
            <a:r>
              <a:rPr lang="en-US" dirty="0">
                <a:latin typeface="SF Pro Semibold" pitchFamily="2" charset="0"/>
                <a:ea typeface="SF Pro Semibold" pitchFamily="2" charset="0"/>
                <a:cs typeface="SF Pro Semibold" pitchFamily="2" charset="0"/>
              </a:rPr>
              <a:t>Welcome screen</a:t>
            </a:r>
          </a:p>
        </p:txBody>
      </p:sp>
      <p:sp>
        <p:nvSpPr>
          <p:cNvPr id="10" name="TextBox 9">
            <a:extLst>
              <a:ext uri="{FF2B5EF4-FFF2-40B4-BE49-F238E27FC236}">
                <a16:creationId xmlns:a16="http://schemas.microsoft.com/office/drawing/2014/main" id="{A430D6B7-4245-7254-A4DD-8F066AB78571}"/>
              </a:ext>
            </a:extLst>
          </p:cNvPr>
          <p:cNvSpPr txBox="1"/>
          <p:nvPr/>
        </p:nvSpPr>
        <p:spPr>
          <a:xfrm>
            <a:off x="3628663" y="2806860"/>
            <a:ext cx="1487908" cy="369332"/>
          </a:xfrm>
          <a:prstGeom prst="rect">
            <a:avLst/>
          </a:prstGeom>
          <a:noFill/>
        </p:spPr>
        <p:txBody>
          <a:bodyPr wrap="none" rtlCol="0">
            <a:spAutoFit/>
          </a:bodyPr>
          <a:lstStyle/>
          <a:p>
            <a:r>
              <a:rPr lang="en-US" dirty="0">
                <a:latin typeface="SF Pro Semibold" pitchFamily="2" charset="0"/>
                <a:ea typeface="SF Pro Semibold" pitchFamily="2" charset="0"/>
                <a:cs typeface="SF Pro Semibold" pitchFamily="2" charset="0"/>
              </a:rPr>
              <a:t>Open a folder</a:t>
            </a:r>
          </a:p>
        </p:txBody>
      </p:sp>
      <p:pic>
        <p:nvPicPr>
          <p:cNvPr id="12" name="Picture 11">
            <a:extLst>
              <a:ext uri="{FF2B5EF4-FFF2-40B4-BE49-F238E27FC236}">
                <a16:creationId xmlns:a16="http://schemas.microsoft.com/office/drawing/2014/main" id="{6CD0605A-9E7F-F65F-6F32-DF509D820B71}"/>
              </a:ext>
            </a:extLst>
          </p:cNvPr>
          <p:cNvPicPr>
            <a:picLocks noChangeAspect="1"/>
          </p:cNvPicPr>
          <p:nvPr/>
        </p:nvPicPr>
        <p:blipFill>
          <a:blip r:embed="rId4"/>
          <a:stretch>
            <a:fillRect/>
          </a:stretch>
        </p:blipFill>
        <p:spPr>
          <a:xfrm>
            <a:off x="2209800" y="882621"/>
            <a:ext cx="7772400" cy="5194553"/>
          </a:xfrm>
          <a:prstGeom prst="rect">
            <a:avLst/>
          </a:prstGeom>
        </p:spPr>
      </p:pic>
      <p:sp>
        <p:nvSpPr>
          <p:cNvPr id="14" name="TextBox 13">
            <a:extLst>
              <a:ext uri="{FF2B5EF4-FFF2-40B4-BE49-F238E27FC236}">
                <a16:creationId xmlns:a16="http://schemas.microsoft.com/office/drawing/2014/main" id="{57651E64-CF34-B955-4704-AE641C40F790}"/>
              </a:ext>
            </a:extLst>
          </p:cNvPr>
          <p:cNvSpPr txBox="1"/>
          <p:nvPr/>
        </p:nvSpPr>
        <p:spPr>
          <a:xfrm>
            <a:off x="4722470" y="4625791"/>
            <a:ext cx="2520242" cy="369332"/>
          </a:xfrm>
          <a:prstGeom prst="rect">
            <a:avLst/>
          </a:prstGeom>
          <a:noFill/>
        </p:spPr>
        <p:txBody>
          <a:bodyPr wrap="none" rtlCol="0">
            <a:spAutoFit/>
          </a:bodyPr>
          <a:lstStyle/>
          <a:p>
            <a:r>
              <a:rPr lang="en-US" dirty="0">
                <a:latin typeface="SF Pro Semibold" pitchFamily="2" charset="0"/>
                <a:ea typeface="SF Pro Semibold" pitchFamily="2" charset="0"/>
                <a:cs typeface="SF Pro Semibold" pitchFamily="2" charset="0"/>
              </a:rPr>
              <a:t>Recently opened folders</a:t>
            </a:r>
          </a:p>
        </p:txBody>
      </p:sp>
      <p:sp>
        <p:nvSpPr>
          <p:cNvPr id="16" name="TextBox 15">
            <a:extLst>
              <a:ext uri="{FF2B5EF4-FFF2-40B4-BE49-F238E27FC236}">
                <a16:creationId xmlns:a16="http://schemas.microsoft.com/office/drawing/2014/main" id="{D164C538-3C57-1857-B385-48CBB692E859}"/>
              </a:ext>
            </a:extLst>
          </p:cNvPr>
          <p:cNvSpPr txBox="1"/>
          <p:nvPr/>
        </p:nvSpPr>
        <p:spPr>
          <a:xfrm>
            <a:off x="3337071" y="6235925"/>
            <a:ext cx="5517857" cy="369332"/>
          </a:xfrm>
          <a:prstGeom prst="rect">
            <a:avLst/>
          </a:prstGeom>
          <a:noFill/>
        </p:spPr>
        <p:txBody>
          <a:bodyPr wrap="none" rtlCol="0">
            <a:spAutoFit/>
          </a:bodyPr>
          <a:lstStyle/>
          <a:p>
            <a:r>
              <a:rPr lang="en-US" dirty="0">
                <a:solidFill>
                  <a:schemeClr val="accent6"/>
                </a:solidFill>
                <a:latin typeface="SF Pro Semibold" pitchFamily="2" charset="0"/>
                <a:ea typeface="SF Pro Semibold" pitchFamily="2" charset="0"/>
                <a:cs typeface="SF Pro Semibold" pitchFamily="2" charset="0"/>
              </a:rPr>
              <a:t>Always start by opening your class folder from VS code!</a:t>
            </a:r>
          </a:p>
        </p:txBody>
      </p:sp>
      <p:sp>
        <p:nvSpPr>
          <p:cNvPr id="18" name="Title 1">
            <a:extLst>
              <a:ext uri="{FF2B5EF4-FFF2-40B4-BE49-F238E27FC236}">
                <a16:creationId xmlns:a16="http://schemas.microsoft.com/office/drawing/2014/main" id="{8930B86C-282A-2935-9530-CE858AE8161D}"/>
              </a:ext>
            </a:extLst>
          </p:cNvPr>
          <p:cNvSpPr txBox="1">
            <a:spLocks/>
          </p:cNvSpPr>
          <p:nvPr/>
        </p:nvSpPr>
        <p:spPr>
          <a:xfrm>
            <a:off x="8472667" y="-49213"/>
            <a:ext cx="371933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
                <a:ea typeface="SF Pro Semibold" pitchFamily="2" charset="0"/>
                <a:cs typeface="SF Pro Semibold" pitchFamily="2" charset="0"/>
              </a:defRPr>
            </a:lvl1pPr>
          </a:lstStyle>
          <a:p>
            <a:r>
              <a:rPr lang="en-US" b="1">
                <a:solidFill>
                  <a:schemeClr val="tx2"/>
                </a:solidFill>
              </a:rPr>
              <a:t>VS Code IDE</a:t>
            </a:r>
            <a:endParaRPr lang="en-US" b="1" dirty="0">
              <a:solidFill>
                <a:schemeClr val="tx2"/>
              </a:solidFill>
            </a:endParaRPr>
          </a:p>
        </p:txBody>
      </p:sp>
    </p:spTree>
    <p:extLst>
      <p:ext uri="{BB962C8B-B14F-4D97-AF65-F5344CB8AC3E}">
        <p14:creationId xmlns:p14="http://schemas.microsoft.com/office/powerpoint/2010/main" val="288912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BA073-2AFB-D975-1A4F-678D18645FBC}"/>
              </a:ext>
            </a:extLst>
          </p:cNvPr>
          <p:cNvSpPr>
            <a:spLocks noGrp="1"/>
          </p:cNvSpPr>
          <p:nvPr>
            <p:ph type="title" idx="4294967295"/>
          </p:nvPr>
        </p:nvSpPr>
        <p:spPr>
          <a:xfrm>
            <a:off x="8472667" y="-49213"/>
            <a:ext cx="3719333" cy="1325563"/>
          </a:xfrm>
        </p:spPr>
        <p:txBody>
          <a:bodyPr/>
          <a:lstStyle/>
          <a:p>
            <a:r>
              <a:rPr lang="en-US" sz="4000" b="1" dirty="0">
                <a:solidFill>
                  <a:schemeClr val="tx2"/>
                </a:solidFill>
              </a:rPr>
              <a:t>VS Code IDE</a:t>
            </a:r>
          </a:p>
        </p:txBody>
      </p:sp>
      <p:pic>
        <p:nvPicPr>
          <p:cNvPr id="6" name="Picture 5">
            <a:extLst>
              <a:ext uri="{FF2B5EF4-FFF2-40B4-BE49-F238E27FC236}">
                <a16:creationId xmlns:a16="http://schemas.microsoft.com/office/drawing/2014/main" id="{77C08497-2298-D4ED-650B-FF1C9EF574C9}"/>
              </a:ext>
            </a:extLst>
          </p:cNvPr>
          <p:cNvPicPr>
            <a:picLocks noChangeAspect="1"/>
          </p:cNvPicPr>
          <p:nvPr/>
        </p:nvPicPr>
        <p:blipFill>
          <a:blip r:embed="rId3"/>
          <a:stretch>
            <a:fillRect/>
          </a:stretch>
        </p:blipFill>
        <p:spPr>
          <a:xfrm>
            <a:off x="1604065" y="1065950"/>
            <a:ext cx="8983870" cy="5502683"/>
          </a:xfrm>
          <a:prstGeom prst="rect">
            <a:avLst/>
          </a:prstGeom>
        </p:spPr>
      </p:pic>
      <p:sp>
        <p:nvSpPr>
          <p:cNvPr id="8" name="TextBox 7">
            <a:extLst>
              <a:ext uri="{FF2B5EF4-FFF2-40B4-BE49-F238E27FC236}">
                <a16:creationId xmlns:a16="http://schemas.microsoft.com/office/drawing/2014/main" id="{A0DF72BA-8DB7-1B8C-E713-DEF184CAE266}"/>
              </a:ext>
            </a:extLst>
          </p:cNvPr>
          <p:cNvSpPr txBox="1"/>
          <p:nvPr/>
        </p:nvSpPr>
        <p:spPr>
          <a:xfrm>
            <a:off x="5838226" y="4968433"/>
            <a:ext cx="2634441" cy="338554"/>
          </a:xfrm>
          <a:prstGeom prst="rect">
            <a:avLst/>
          </a:prstGeom>
          <a:solidFill>
            <a:schemeClr val="bg1"/>
          </a:solidFill>
          <a:ln>
            <a:solidFill>
              <a:schemeClr val="tx1"/>
            </a:solidFill>
          </a:ln>
        </p:spPr>
        <p:txBody>
          <a:bodyPr wrap="square" rtlCol="0">
            <a:spAutoFit/>
          </a:bodyPr>
          <a:lstStyle/>
          <a:p>
            <a:r>
              <a:rPr lang="en-US" sz="1600" dirty="0">
                <a:latin typeface=""/>
              </a:rPr>
              <a:t>Console/Terminal/Output</a:t>
            </a:r>
          </a:p>
        </p:txBody>
      </p:sp>
      <p:sp>
        <p:nvSpPr>
          <p:cNvPr id="9" name="TextBox 8">
            <a:extLst>
              <a:ext uri="{FF2B5EF4-FFF2-40B4-BE49-F238E27FC236}">
                <a16:creationId xmlns:a16="http://schemas.microsoft.com/office/drawing/2014/main" id="{9B8C1609-76FA-3527-5247-24D27D8F7CC6}"/>
              </a:ext>
            </a:extLst>
          </p:cNvPr>
          <p:cNvSpPr txBox="1"/>
          <p:nvPr/>
        </p:nvSpPr>
        <p:spPr>
          <a:xfrm>
            <a:off x="6080707" y="1986362"/>
            <a:ext cx="1334020" cy="338554"/>
          </a:xfrm>
          <a:prstGeom prst="rect">
            <a:avLst/>
          </a:prstGeom>
          <a:solidFill>
            <a:schemeClr val="bg1"/>
          </a:solidFill>
          <a:ln>
            <a:solidFill>
              <a:schemeClr val="tx1"/>
            </a:solidFill>
          </a:ln>
        </p:spPr>
        <p:txBody>
          <a:bodyPr wrap="square" rtlCol="0">
            <a:spAutoFit/>
          </a:bodyPr>
          <a:lstStyle/>
          <a:p>
            <a:r>
              <a:rPr lang="en-US" sz="1600">
                <a:latin typeface=""/>
              </a:rPr>
              <a:t>Script Editor</a:t>
            </a:r>
          </a:p>
        </p:txBody>
      </p:sp>
      <p:sp>
        <p:nvSpPr>
          <p:cNvPr id="10" name="TextBox 9">
            <a:extLst>
              <a:ext uri="{FF2B5EF4-FFF2-40B4-BE49-F238E27FC236}">
                <a16:creationId xmlns:a16="http://schemas.microsoft.com/office/drawing/2014/main" id="{F060A834-1E71-C91C-60C8-5060694EBDF6}"/>
              </a:ext>
            </a:extLst>
          </p:cNvPr>
          <p:cNvSpPr txBox="1"/>
          <p:nvPr/>
        </p:nvSpPr>
        <p:spPr>
          <a:xfrm>
            <a:off x="9274334" y="1439241"/>
            <a:ext cx="1143000" cy="338554"/>
          </a:xfrm>
          <a:prstGeom prst="rect">
            <a:avLst/>
          </a:prstGeom>
          <a:solidFill>
            <a:schemeClr val="bg1"/>
          </a:solidFill>
          <a:ln>
            <a:solidFill>
              <a:schemeClr val="tx1"/>
            </a:solidFill>
          </a:ln>
        </p:spPr>
        <p:txBody>
          <a:bodyPr wrap="square" rtlCol="0">
            <a:spAutoFit/>
          </a:bodyPr>
          <a:lstStyle/>
          <a:p>
            <a:r>
              <a:rPr lang="en-US" sz="1600" dirty="0">
                <a:latin typeface=""/>
              </a:rPr>
              <a:t>Run File</a:t>
            </a:r>
          </a:p>
        </p:txBody>
      </p:sp>
      <p:sp>
        <p:nvSpPr>
          <p:cNvPr id="5" name="TextBox 4">
            <a:extLst>
              <a:ext uri="{FF2B5EF4-FFF2-40B4-BE49-F238E27FC236}">
                <a16:creationId xmlns:a16="http://schemas.microsoft.com/office/drawing/2014/main" id="{2B14352D-E00A-2449-0990-247A74398D54}"/>
              </a:ext>
            </a:extLst>
          </p:cNvPr>
          <p:cNvSpPr txBox="1"/>
          <p:nvPr/>
        </p:nvSpPr>
        <p:spPr>
          <a:xfrm>
            <a:off x="1882145" y="1065950"/>
            <a:ext cx="1945148" cy="338554"/>
          </a:xfrm>
          <a:prstGeom prst="rect">
            <a:avLst/>
          </a:prstGeom>
          <a:noFill/>
        </p:spPr>
        <p:txBody>
          <a:bodyPr wrap="none" rtlCol="0">
            <a:spAutoFit/>
          </a:bodyPr>
          <a:lstStyle/>
          <a:p>
            <a:r>
              <a:rPr lang="en-US" sz="1600" dirty="0">
                <a:latin typeface=""/>
              </a:rPr>
              <a:t>Your chosen folder!</a:t>
            </a:r>
          </a:p>
        </p:txBody>
      </p:sp>
      <p:sp>
        <p:nvSpPr>
          <p:cNvPr id="7" name="TextBox 6">
            <a:extLst>
              <a:ext uri="{FF2B5EF4-FFF2-40B4-BE49-F238E27FC236}">
                <a16:creationId xmlns:a16="http://schemas.microsoft.com/office/drawing/2014/main" id="{DE525AB0-867E-CC44-702B-AB61B45B701E}"/>
              </a:ext>
            </a:extLst>
          </p:cNvPr>
          <p:cNvSpPr txBox="1"/>
          <p:nvPr/>
        </p:nvSpPr>
        <p:spPr>
          <a:xfrm>
            <a:off x="5557230" y="1203204"/>
            <a:ext cx="1279517" cy="338554"/>
          </a:xfrm>
          <a:prstGeom prst="rect">
            <a:avLst/>
          </a:prstGeom>
          <a:noFill/>
        </p:spPr>
        <p:txBody>
          <a:bodyPr wrap="none" rtlCol="0">
            <a:spAutoFit/>
          </a:bodyPr>
          <a:lstStyle/>
          <a:p>
            <a:r>
              <a:rPr lang="en-US" sz="1600" dirty="0">
                <a:latin typeface=""/>
              </a:rPr>
              <a:t>Name of file</a:t>
            </a:r>
          </a:p>
        </p:txBody>
      </p:sp>
      <p:sp>
        <p:nvSpPr>
          <p:cNvPr id="13" name="TextBox 12">
            <a:extLst>
              <a:ext uri="{FF2B5EF4-FFF2-40B4-BE49-F238E27FC236}">
                <a16:creationId xmlns:a16="http://schemas.microsoft.com/office/drawing/2014/main" id="{A24E4FAA-79B9-8A61-7FC6-E544AE329376}"/>
              </a:ext>
            </a:extLst>
          </p:cNvPr>
          <p:cNvSpPr txBox="1"/>
          <p:nvPr/>
        </p:nvSpPr>
        <p:spPr>
          <a:xfrm>
            <a:off x="5557230" y="776583"/>
            <a:ext cx="2558714" cy="338554"/>
          </a:xfrm>
          <a:prstGeom prst="rect">
            <a:avLst/>
          </a:prstGeom>
          <a:noFill/>
        </p:spPr>
        <p:txBody>
          <a:bodyPr wrap="none" rtlCol="0">
            <a:spAutoFit/>
          </a:bodyPr>
          <a:lstStyle/>
          <a:p>
            <a:r>
              <a:rPr lang="en-US" sz="1600" dirty="0">
                <a:latin typeface=""/>
              </a:rPr>
              <a:t>Search or run a command</a:t>
            </a:r>
          </a:p>
        </p:txBody>
      </p:sp>
      <p:sp>
        <p:nvSpPr>
          <p:cNvPr id="14" name="TextBox 13">
            <a:extLst>
              <a:ext uri="{FF2B5EF4-FFF2-40B4-BE49-F238E27FC236}">
                <a16:creationId xmlns:a16="http://schemas.microsoft.com/office/drawing/2014/main" id="{E05EEA4F-4183-10CD-F74D-FB49B4C7C2AE}"/>
              </a:ext>
            </a:extLst>
          </p:cNvPr>
          <p:cNvSpPr txBox="1"/>
          <p:nvPr/>
        </p:nvSpPr>
        <p:spPr>
          <a:xfrm>
            <a:off x="514459" y="2662177"/>
            <a:ext cx="1186543" cy="338554"/>
          </a:xfrm>
          <a:prstGeom prst="rect">
            <a:avLst/>
          </a:prstGeom>
          <a:noFill/>
        </p:spPr>
        <p:txBody>
          <a:bodyPr wrap="none" rtlCol="0">
            <a:spAutoFit/>
          </a:bodyPr>
          <a:lstStyle/>
          <a:p>
            <a:r>
              <a:rPr lang="en-US" sz="1600" dirty="0">
                <a:latin typeface=""/>
              </a:rPr>
              <a:t>Extensions</a:t>
            </a:r>
          </a:p>
        </p:txBody>
      </p:sp>
      <p:sp>
        <p:nvSpPr>
          <p:cNvPr id="15" name="TextBox 14">
            <a:extLst>
              <a:ext uri="{FF2B5EF4-FFF2-40B4-BE49-F238E27FC236}">
                <a16:creationId xmlns:a16="http://schemas.microsoft.com/office/drawing/2014/main" id="{BCC342ED-5D5E-263C-7CE7-D3632CBFCAE0}"/>
              </a:ext>
            </a:extLst>
          </p:cNvPr>
          <p:cNvSpPr txBox="1"/>
          <p:nvPr/>
        </p:nvSpPr>
        <p:spPr>
          <a:xfrm>
            <a:off x="442516" y="1494732"/>
            <a:ext cx="1233493" cy="338554"/>
          </a:xfrm>
          <a:prstGeom prst="rect">
            <a:avLst/>
          </a:prstGeom>
          <a:noFill/>
        </p:spPr>
        <p:txBody>
          <a:bodyPr wrap="square" rtlCol="0">
            <a:spAutoFit/>
          </a:bodyPr>
          <a:lstStyle/>
          <a:p>
            <a:pPr algn="r"/>
            <a:r>
              <a:rPr lang="en-US" sz="1600" dirty="0">
                <a:latin typeface=""/>
              </a:rPr>
              <a:t>Search</a:t>
            </a:r>
          </a:p>
        </p:txBody>
      </p:sp>
      <p:sp>
        <p:nvSpPr>
          <p:cNvPr id="16" name="TextBox 15">
            <a:extLst>
              <a:ext uri="{FF2B5EF4-FFF2-40B4-BE49-F238E27FC236}">
                <a16:creationId xmlns:a16="http://schemas.microsoft.com/office/drawing/2014/main" id="{2C469576-E5FD-5119-F436-140017244604}"/>
              </a:ext>
            </a:extLst>
          </p:cNvPr>
          <p:cNvSpPr txBox="1"/>
          <p:nvPr/>
        </p:nvSpPr>
        <p:spPr>
          <a:xfrm>
            <a:off x="9120167" y="6488668"/>
            <a:ext cx="1540806" cy="338554"/>
          </a:xfrm>
          <a:prstGeom prst="rect">
            <a:avLst/>
          </a:prstGeom>
          <a:noFill/>
        </p:spPr>
        <p:txBody>
          <a:bodyPr wrap="none" rtlCol="0">
            <a:spAutoFit/>
          </a:bodyPr>
          <a:lstStyle/>
          <a:p>
            <a:r>
              <a:rPr lang="en-US" sz="1600" dirty="0">
                <a:latin typeface=""/>
              </a:rPr>
              <a:t>Python version</a:t>
            </a:r>
          </a:p>
        </p:txBody>
      </p:sp>
      <p:sp>
        <p:nvSpPr>
          <p:cNvPr id="17" name="TextBox 16">
            <a:extLst>
              <a:ext uri="{FF2B5EF4-FFF2-40B4-BE49-F238E27FC236}">
                <a16:creationId xmlns:a16="http://schemas.microsoft.com/office/drawing/2014/main" id="{B494054E-FB9F-EBC4-CAFD-BA68C3B4E127}"/>
              </a:ext>
            </a:extLst>
          </p:cNvPr>
          <p:cNvSpPr txBox="1"/>
          <p:nvPr/>
        </p:nvSpPr>
        <p:spPr>
          <a:xfrm>
            <a:off x="350574" y="1248894"/>
            <a:ext cx="1334020" cy="338554"/>
          </a:xfrm>
          <a:prstGeom prst="rect">
            <a:avLst/>
          </a:prstGeom>
          <a:noFill/>
        </p:spPr>
        <p:txBody>
          <a:bodyPr wrap="none" rtlCol="0">
            <a:spAutoFit/>
          </a:bodyPr>
          <a:lstStyle/>
          <a:p>
            <a:r>
              <a:rPr lang="en-US" sz="1600" dirty="0">
                <a:latin typeface=""/>
              </a:rPr>
              <a:t>File Explorer</a:t>
            </a:r>
          </a:p>
        </p:txBody>
      </p:sp>
      <p:pic>
        <p:nvPicPr>
          <p:cNvPr id="3" name="Picture 2">
            <a:extLst>
              <a:ext uri="{FF2B5EF4-FFF2-40B4-BE49-F238E27FC236}">
                <a16:creationId xmlns:a16="http://schemas.microsoft.com/office/drawing/2014/main" id="{FA5AD2FA-C256-3178-435B-6FB37DC31F42}"/>
              </a:ext>
            </a:extLst>
          </p:cNvPr>
          <p:cNvPicPr>
            <a:picLocks noChangeAspect="1"/>
          </p:cNvPicPr>
          <p:nvPr/>
        </p:nvPicPr>
        <p:blipFill>
          <a:blip r:embed="rId4"/>
          <a:stretch>
            <a:fillRect/>
          </a:stretch>
        </p:blipFill>
        <p:spPr>
          <a:xfrm>
            <a:off x="4640166" y="3154584"/>
            <a:ext cx="2396120" cy="1502652"/>
          </a:xfrm>
          <a:prstGeom prst="rect">
            <a:avLst/>
          </a:prstGeom>
        </p:spPr>
      </p:pic>
      <p:sp>
        <p:nvSpPr>
          <p:cNvPr id="4" name="TextBox 3">
            <a:extLst>
              <a:ext uri="{FF2B5EF4-FFF2-40B4-BE49-F238E27FC236}">
                <a16:creationId xmlns:a16="http://schemas.microsoft.com/office/drawing/2014/main" id="{D16ECEA7-DC57-6FFA-939B-B72EFAA969E1}"/>
              </a:ext>
            </a:extLst>
          </p:cNvPr>
          <p:cNvSpPr txBox="1"/>
          <p:nvPr/>
        </p:nvSpPr>
        <p:spPr>
          <a:xfrm>
            <a:off x="5103143" y="2782315"/>
            <a:ext cx="1542089" cy="338554"/>
          </a:xfrm>
          <a:prstGeom prst="rect">
            <a:avLst/>
          </a:prstGeom>
          <a:noFill/>
        </p:spPr>
        <p:txBody>
          <a:bodyPr wrap="none" rtlCol="0">
            <a:spAutoFit/>
          </a:bodyPr>
          <a:lstStyle/>
          <a:p>
            <a:r>
              <a:rPr lang="en-US" sz="1600" dirty="0">
                <a:latin typeface=""/>
              </a:rPr>
              <a:t>Terminal (Mac)</a:t>
            </a:r>
          </a:p>
        </p:txBody>
      </p:sp>
      <p:pic>
        <p:nvPicPr>
          <p:cNvPr id="1026" name="Picture 2" descr="10 Ways to Open the Command Prompt in Windows 10">
            <a:extLst>
              <a:ext uri="{FF2B5EF4-FFF2-40B4-BE49-F238E27FC236}">
                <a16:creationId xmlns:a16="http://schemas.microsoft.com/office/drawing/2014/main" id="{B7FBF786-BAD9-CE33-8D66-E52A1FD469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5909" y="3161550"/>
            <a:ext cx="2697807" cy="151751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F91C341-48CE-53F2-D130-9FEF919C2ED5}"/>
              </a:ext>
            </a:extLst>
          </p:cNvPr>
          <p:cNvSpPr txBox="1"/>
          <p:nvPr/>
        </p:nvSpPr>
        <p:spPr>
          <a:xfrm>
            <a:off x="7155446" y="2821286"/>
            <a:ext cx="2876108" cy="338554"/>
          </a:xfrm>
          <a:prstGeom prst="rect">
            <a:avLst/>
          </a:prstGeom>
          <a:noFill/>
        </p:spPr>
        <p:txBody>
          <a:bodyPr wrap="none" rtlCol="0">
            <a:spAutoFit/>
          </a:bodyPr>
          <a:lstStyle/>
          <a:p>
            <a:r>
              <a:rPr lang="en-US" sz="1600" dirty="0">
                <a:latin typeface=""/>
              </a:rPr>
              <a:t>Command Prompt (Windows)</a:t>
            </a:r>
          </a:p>
        </p:txBody>
      </p:sp>
      <p:pic>
        <p:nvPicPr>
          <p:cNvPr id="18" name="Picture 17">
            <a:extLst>
              <a:ext uri="{FF2B5EF4-FFF2-40B4-BE49-F238E27FC236}">
                <a16:creationId xmlns:a16="http://schemas.microsoft.com/office/drawing/2014/main" id="{A10FD761-B954-C971-3576-E5120236EE55}"/>
              </a:ext>
            </a:extLst>
          </p:cNvPr>
          <p:cNvPicPr>
            <a:picLocks noChangeAspect="1"/>
          </p:cNvPicPr>
          <p:nvPr/>
        </p:nvPicPr>
        <p:blipFill>
          <a:blip r:embed="rId6"/>
          <a:stretch>
            <a:fillRect/>
          </a:stretch>
        </p:blipFill>
        <p:spPr>
          <a:xfrm>
            <a:off x="3097153" y="1808573"/>
            <a:ext cx="1169934" cy="1169934"/>
          </a:xfrm>
          <a:prstGeom prst="rect">
            <a:avLst/>
          </a:prstGeom>
        </p:spPr>
      </p:pic>
      <p:pic>
        <p:nvPicPr>
          <p:cNvPr id="20" name="Picture 19">
            <a:extLst>
              <a:ext uri="{FF2B5EF4-FFF2-40B4-BE49-F238E27FC236}">
                <a16:creationId xmlns:a16="http://schemas.microsoft.com/office/drawing/2014/main" id="{42B89414-9E5F-E7C7-7888-23CFD00125DD}"/>
              </a:ext>
            </a:extLst>
          </p:cNvPr>
          <p:cNvPicPr>
            <a:picLocks noChangeAspect="1"/>
          </p:cNvPicPr>
          <p:nvPr/>
        </p:nvPicPr>
        <p:blipFill>
          <a:blip r:embed="rId7"/>
          <a:stretch>
            <a:fillRect/>
          </a:stretch>
        </p:blipFill>
        <p:spPr>
          <a:xfrm>
            <a:off x="7452701" y="1532641"/>
            <a:ext cx="1112111" cy="1251974"/>
          </a:xfrm>
          <a:prstGeom prst="rect">
            <a:avLst/>
          </a:prstGeom>
        </p:spPr>
      </p:pic>
      <p:pic>
        <p:nvPicPr>
          <p:cNvPr id="23" name="Picture 22">
            <a:extLst>
              <a:ext uri="{FF2B5EF4-FFF2-40B4-BE49-F238E27FC236}">
                <a16:creationId xmlns:a16="http://schemas.microsoft.com/office/drawing/2014/main" id="{10D94B8D-BD83-E5B2-3EE8-EB9488CE5D8F}"/>
              </a:ext>
            </a:extLst>
          </p:cNvPr>
          <p:cNvPicPr>
            <a:picLocks noChangeAspect="1"/>
          </p:cNvPicPr>
          <p:nvPr/>
        </p:nvPicPr>
        <p:blipFill>
          <a:blip r:embed="rId8"/>
          <a:stretch>
            <a:fillRect/>
          </a:stretch>
        </p:blipFill>
        <p:spPr>
          <a:xfrm>
            <a:off x="3833347" y="1435282"/>
            <a:ext cx="713207" cy="214542"/>
          </a:xfrm>
          <a:prstGeom prst="rect">
            <a:avLst/>
          </a:prstGeom>
        </p:spPr>
      </p:pic>
      <p:grpSp>
        <p:nvGrpSpPr>
          <p:cNvPr id="55" name="Group 54">
            <a:extLst>
              <a:ext uri="{FF2B5EF4-FFF2-40B4-BE49-F238E27FC236}">
                <a16:creationId xmlns:a16="http://schemas.microsoft.com/office/drawing/2014/main" id="{2507A873-DF7F-3126-AB4E-5F7C1025587B}"/>
              </a:ext>
            </a:extLst>
          </p:cNvPr>
          <p:cNvGrpSpPr/>
          <p:nvPr/>
        </p:nvGrpSpPr>
        <p:grpSpPr>
          <a:xfrm>
            <a:off x="2616408" y="507108"/>
            <a:ext cx="3336170" cy="987625"/>
            <a:chOff x="2616408" y="507108"/>
            <a:chExt cx="3336170" cy="987625"/>
          </a:xfrm>
        </p:grpSpPr>
        <p:sp>
          <p:nvSpPr>
            <p:cNvPr id="24" name="TextBox 23">
              <a:extLst>
                <a:ext uri="{FF2B5EF4-FFF2-40B4-BE49-F238E27FC236}">
                  <a16:creationId xmlns:a16="http://schemas.microsoft.com/office/drawing/2014/main" id="{CF8BD458-0653-A0F5-2C50-C0A9C2014DEC}"/>
                </a:ext>
              </a:extLst>
            </p:cNvPr>
            <p:cNvSpPr txBox="1"/>
            <p:nvPr/>
          </p:nvSpPr>
          <p:spPr>
            <a:xfrm>
              <a:off x="2616408" y="507108"/>
              <a:ext cx="3336170" cy="261610"/>
            </a:xfrm>
            <a:prstGeom prst="rect">
              <a:avLst/>
            </a:prstGeom>
            <a:noFill/>
          </p:spPr>
          <p:txBody>
            <a:bodyPr wrap="none" rtlCol="0">
              <a:spAutoFit/>
            </a:bodyPr>
            <a:lstStyle/>
            <a:p>
              <a:r>
                <a:rPr lang="en-US" sz="1100" dirty="0">
                  <a:solidFill>
                    <a:srgbClr val="C00000"/>
                  </a:solidFill>
                  <a:latin typeface=""/>
                </a:rPr>
                <a:t>Add a file </a:t>
              </a:r>
              <a:r>
                <a:rPr lang="en-US" sz="1100" dirty="0">
                  <a:solidFill>
                    <a:schemeClr val="accent2"/>
                  </a:solidFill>
                  <a:latin typeface=""/>
                </a:rPr>
                <a:t>Add a folder </a:t>
              </a:r>
              <a:r>
                <a:rPr lang="en-US" sz="1100" dirty="0">
                  <a:solidFill>
                    <a:schemeClr val="accent6"/>
                  </a:solidFill>
                  <a:latin typeface=""/>
                </a:rPr>
                <a:t>Refresh</a:t>
              </a:r>
              <a:r>
                <a:rPr lang="en-US" sz="1100" dirty="0">
                  <a:latin typeface=""/>
                </a:rPr>
                <a:t> </a:t>
              </a:r>
              <a:r>
                <a:rPr lang="en-US" sz="1100" dirty="0">
                  <a:solidFill>
                    <a:schemeClr val="accent1"/>
                  </a:solidFill>
                  <a:latin typeface=""/>
                </a:rPr>
                <a:t>Collapse all folders</a:t>
              </a:r>
            </a:p>
          </p:txBody>
        </p:sp>
        <p:cxnSp>
          <p:nvCxnSpPr>
            <p:cNvPr id="26" name="Elbow Connector 25">
              <a:extLst>
                <a:ext uri="{FF2B5EF4-FFF2-40B4-BE49-F238E27FC236}">
                  <a16:creationId xmlns:a16="http://schemas.microsoft.com/office/drawing/2014/main" id="{D3549E4D-D465-58BB-A15D-8DF4ACACF1B6}"/>
                </a:ext>
              </a:extLst>
            </p:cNvPr>
            <p:cNvCxnSpPr>
              <a:cxnSpLocks/>
            </p:cNvCxnSpPr>
            <p:nvPr/>
          </p:nvCxnSpPr>
          <p:spPr>
            <a:xfrm rot="16200000" flipH="1">
              <a:off x="3195559" y="758053"/>
              <a:ext cx="735276" cy="678632"/>
            </a:xfrm>
            <a:prstGeom prst="bentConnector3">
              <a:avLst>
                <a:gd name="adj1" fmla="val 50000"/>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28" name="Elbow Connector 27">
              <a:extLst>
                <a:ext uri="{FF2B5EF4-FFF2-40B4-BE49-F238E27FC236}">
                  <a16:creationId xmlns:a16="http://schemas.microsoft.com/office/drawing/2014/main" id="{B606756A-4231-D5D0-E92F-6CAD53C88954}"/>
                </a:ext>
              </a:extLst>
            </p:cNvPr>
            <p:cNvCxnSpPr>
              <a:cxnSpLocks/>
            </p:cNvCxnSpPr>
            <p:nvPr/>
          </p:nvCxnSpPr>
          <p:spPr>
            <a:xfrm rot="16200000" flipH="1">
              <a:off x="3361690" y="814939"/>
              <a:ext cx="794725" cy="564860"/>
            </a:xfrm>
            <a:prstGeom prst="bentConnector3">
              <a:avLst>
                <a:gd name="adj1" fmla="val 32481"/>
              </a:avLst>
            </a:prstGeom>
            <a:ln w="12700">
              <a:solidFill>
                <a:schemeClr val="accent2"/>
              </a:solidFill>
            </a:ln>
          </p:spPr>
          <p:style>
            <a:lnRef idx="1">
              <a:schemeClr val="dk1"/>
            </a:lnRef>
            <a:fillRef idx="0">
              <a:schemeClr val="dk1"/>
            </a:fillRef>
            <a:effectRef idx="0">
              <a:schemeClr val="dk1"/>
            </a:effectRef>
            <a:fontRef idx="minor">
              <a:schemeClr val="tx1"/>
            </a:fontRef>
          </p:style>
        </p:cxnSp>
        <p:cxnSp>
          <p:nvCxnSpPr>
            <p:cNvPr id="29" name="Elbow Connector 28">
              <a:extLst>
                <a:ext uri="{FF2B5EF4-FFF2-40B4-BE49-F238E27FC236}">
                  <a16:creationId xmlns:a16="http://schemas.microsoft.com/office/drawing/2014/main" id="{2E8E4416-8049-0BD2-B8B3-C4F417017D46}"/>
                </a:ext>
              </a:extLst>
            </p:cNvPr>
            <p:cNvCxnSpPr>
              <a:cxnSpLocks/>
            </p:cNvCxnSpPr>
            <p:nvPr/>
          </p:nvCxnSpPr>
          <p:spPr>
            <a:xfrm rot="5400000">
              <a:off x="3935988" y="1048512"/>
              <a:ext cx="794727" cy="97716"/>
            </a:xfrm>
            <a:prstGeom prst="bentConnector3">
              <a:avLst>
                <a:gd name="adj1" fmla="val 50000"/>
              </a:avLst>
            </a:prstGeom>
            <a:ln w="12700">
              <a:solidFill>
                <a:schemeClr val="accent6"/>
              </a:solidFill>
            </a:ln>
          </p:spPr>
          <p:style>
            <a:lnRef idx="1">
              <a:schemeClr val="dk1"/>
            </a:lnRef>
            <a:fillRef idx="0">
              <a:schemeClr val="dk1"/>
            </a:fillRef>
            <a:effectRef idx="0">
              <a:schemeClr val="dk1"/>
            </a:effectRef>
            <a:fontRef idx="minor">
              <a:schemeClr val="tx1"/>
            </a:fontRef>
          </p:style>
        </p:cxnSp>
        <p:cxnSp>
          <p:nvCxnSpPr>
            <p:cNvPr id="30" name="Elbow Connector 29">
              <a:extLst>
                <a:ext uri="{FF2B5EF4-FFF2-40B4-BE49-F238E27FC236}">
                  <a16:creationId xmlns:a16="http://schemas.microsoft.com/office/drawing/2014/main" id="{FD8562A3-18FF-7346-7162-D998469FDE28}"/>
                </a:ext>
              </a:extLst>
            </p:cNvPr>
            <p:cNvCxnSpPr>
              <a:cxnSpLocks/>
            </p:cNvCxnSpPr>
            <p:nvPr/>
          </p:nvCxnSpPr>
          <p:spPr>
            <a:xfrm rot="5400000">
              <a:off x="4282005" y="875432"/>
              <a:ext cx="794727" cy="443876"/>
            </a:xfrm>
            <a:prstGeom prst="bentConnector3">
              <a:avLst>
                <a:gd name="adj1" fmla="val 60417"/>
              </a:avLst>
            </a:prstGeom>
            <a:ln w="12700">
              <a:solidFill>
                <a:schemeClr val="accent1"/>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13665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5" grpId="0"/>
      <p:bldP spid="7" grpId="0"/>
      <p:bldP spid="13" grpId="0"/>
      <p:bldP spid="14" grpId="0"/>
      <p:bldP spid="15" grpId="0"/>
      <p:bldP spid="17" grpId="0"/>
      <p:bldP spid="4"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53EFD-B04A-73F8-8AC2-71C055839EF1}"/>
              </a:ext>
            </a:extLst>
          </p:cNvPr>
          <p:cNvSpPr>
            <a:spLocks noGrp="1"/>
          </p:cNvSpPr>
          <p:nvPr>
            <p:ph type="title"/>
          </p:nvPr>
        </p:nvSpPr>
        <p:spPr/>
        <p:txBody>
          <a:bodyPr/>
          <a:lstStyle/>
          <a:p>
            <a:r>
              <a:rPr lang="en-US" dirty="0"/>
              <a:t>Let’s practice!</a:t>
            </a:r>
          </a:p>
        </p:txBody>
      </p:sp>
      <p:sp>
        <p:nvSpPr>
          <p:cNvPr id="3" name="Text Placeholder 2">
            <a:extLst>
              <a:ext uri="{FF2B5EF4-FFF2-40B4-BE49-F238E27FC236}">
                <a16:creationId xmlns:a16="http://schemas.microsoft.com/office/drawing/2014/main" id="{9BF01DE4-0718-9909-92CF-EEF3958BAB23}"/>
              </a:ext>
            </a:extLst>
          </p:cNvPr>
          <p:cNvSpPr>
            <a:spLocks noGrp="1"/>
          </p:cNvSpPr>
          <p:nvPr>
            <p:ph type="body" idx="1"/>
          </p:nvPr>
        </p:nvSpPr>
        <p:spPr>
          <a:xfrm>
            <a:off x="3113567" y="3727048"/>
            <a:ext cx="5964866" cy="1977633"/>
          </a:xfrm>
        </p:spPr>
        <p:txBody>
          <a:bodyPr>
            <a:normAutofit fontScale="85000" lnSpcReduction="20000"/>
          </a:bodyPr>
          <a:lstStyle/>
          <a:p>
            <a:r>
              <a:rPr lang="en-US" dirty="0"/>
              <a:t>Open the </a:t>
            </a:r>
            <a:r>
              <a:rPr lang="en-US" dirty="0">
                <a:solidFill>
                  <a:schemeClr val="accent6"/>
                </a:solidFill>
              </a:rPr>
              <a:t>folder</a:t>
            </a:r>
            <a:r>
              <a:rPr lang="en-US" dirty="0"/>
              <a:t> for this class in VS code. </a:t>
            </a:r>
          </a:p>
          <a:p>
            <a:r>
              <a:rPr lang="en-US" dirty="0"/>
              <a:t>Add </a:t>
            </a:r>
            <a:r>
              <a:rPr lang="en-US" dirty="0" err="1">
                <a:solidFill>
                  <a:schemeClr val="accent6"/>
                </a:solidFill>
              </a:rPr>
              <a:t>python_practice.py</a:t>
            </a:r>
            <a:r>
              <a:rPr lang="en-US" dirty="0">
                <a:solidFill>
                  <a:schemeClr val="accent6"/>
                </a:solidFill>
              </a:rPr>
              <a:t> </a:t>
            </a:r>
            <a:r>
              <a:rPr lang="en-US" dirty="0"/>
              <a:t>from canvas into this folder and </a:t>
            </a:r>
            <a:r>
              <a:rPr lang="en-US" dirty="0">
                <a:solidFill>
                  <a:schemeClr val="accent6"/>
                </a:solidFill>
              </a:rPr>
              <a:t>open</a:t>
            </a:r>
            <a:r>
              <a:rPr lang="en-US" dirty="0"/>
              <a:t> it in VS code. </a:t>
            </a:r>
          </a:p>
          <a:p>
            <a:r>
              <a:rPr lang="en-US" dirty="0"/>
              <a:t>Go to the </a:t>
            </a:r>
            <a:r>
              <a:rPr lang="en-US" dirty="0">
                <a:solidFill>
                  <a:schemeClr val="accent6"/>
                </a:solidFill>
              </a:rPr>
              <a:t>extensions</a:t>
            </a:r>
            <a:r>
              <a:rPr lang="en-US" dirty="0"/>
              <a:t> marketplace and download </a:t>
            </a:r>
            <a:r>
              <a:rPr lang="en-US" dirty="0">
                <a:solidFill>
                  <a:schemeClr val="accent6"/>
                </a:solidFill>
              </a:rPr>
              <a:t>Python</a:t>
            </a:r>
            <a:r>
              <a:rPr lang="en-US" dirty="0"/>
              <a:t> &amp; </a:t>
            </a:r>
            <a:r>
              <a:rPr lang="en-US" dirty="0" err="1">
                <a:solidFill>
                  <a:schemeClr val="accent6"/>
                </a:solidFill>
              </a:rPr>
              <a:t>Jupyter</a:t>
            </a:r>
            <a:r>
              <a:rPr lang="en-US" dirty="0">
                <a:solidFill>
                  <a:schemeClr val="accent6"/>
                </a:solidFill>
              </a:rPr>
              <a:t>.</a:t>
            </a:r>
          </a:p>
          <a:p>
            <a:r>
              <a:rPr lang="en-US" dirty="0"/>
              <a:t>Stand your name card up on its edge when you are done. Raise your hand for help! </a:t>
            </a:r>
          </a:p>
        </p:txBody>
      </p:sp>
      <p:sp>
        <p:nvSpPr>
          <p:cNvPr id="4" name="TextBox 3">
            <a:extLst>
              <a:ext uri="{FF2B5EF4-FFF2-40B4-BE49-F238E27FC236}">
                <a16:creationId xmlns:a16="http://schemas.microsoft.com/office/drawing/2014/main" id="{A8FE9015-2383-028B-281D-33E39345A37F}"/>
              </a:ext>
            </a:extLst>
          </p:cNvPr>
          <p:cNvSpPr txBox="1"/>
          <p:nvPr/>
        </p:nvSpPr>
        <p:spPr>
          <a:xfrm>
            <a:off x="0" y="6265776"/>
            <a:ext cx="4259943" cy="523220"/>
          </a:xfrm>
          <a:prstGeom prst="rect">
            <a:avLst/>
          </a:prstGeom>
          <a:noFill/>
        </p:spPr>
        <p:txBody>
          <a:bodyPr wrap="square" rtlCol="0">
            <a:spAutoFit/>
          </a:bodyPr>
          <a:lstStyle/>
          <a:p>
            <a:r>
              <a:rPr lang="en-US" sz="1400" dirty="0">
                <a:latin typeface="Roboto" panose="02000000000000000000" pitchFamily="2" charset="0"/>
                <a:ea typeface="Roboto" panose="02000000000000000000" pitchFamily="2" charset="0"/>
                <a:cs typeface="Roboto" panose="02000000000000000000" pitchFamily="2" charset="0"/>
              </a:rPr>
              <a:t>Tip: File &gt; New Window will open a new window with the welcome page again</a:t>
            </a:r>
          </a:p>
        </p:txBody>
      </p:sp>
    </p:spTree>
    <p:extLst>
      <p:ext uri="{BB962C8B-B14F-4D97-AF65-F5344CB8AC3E}">
        <p14:creationId xmlns:p14="http://schemas.microsoft.com/office/powerpoint/2010/main" val="2768947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164CCDA-5F83-A978-F5D8-886DAD7C50BA}"/>
              </a:ext>
            </a:extLst>
          </p:cNvPr>
          <p:cNvPicPr>
            <a:picLocks noChangeAspect="1"/>
          </p:cNvPicPr>
          <p:nvPr/>
        </p:nvPicPr>
        <p:blipFill>
          <a:blip r:embed="rId3">
            <a:duotone>
              <a:schemeClr val="accent2">
                <a:shade val="45000"/>
                <a:satMod val="135000"/>
              </a:schemeClr>
              <a:prstClr val="white"/>
            </a:duotone>
          </a:blip>
          <a:stretch>
            <a:fillRect/>
          </a:stretch>
        </p:blipFill>
        <p:spPr>
          <a:xfrm>
            <a:off x="7659507" y="4649685"/>
            <a:ext cx="1652016" cy="1652016"/>
          </a:xfrm>
          <a:prstGeom prst="rect">
            <a:avLst/>
          </a:prstGeom>
        </p:spPr>
      </p:pic>
      <p:pic>
        <p:nvPicPr>
          <p:cNvPr id="22" name="Picture 21">
            <a:extLst>
              <a:ext uri="{FF2B5EF4-FFF2-40B4-BE49-F238E27FC236}">
                <a16:creationId xmlns:a16="http://schemas.microsoft.com/office/drawing/2014/main" id="{BFEBDAC3-FD99-5DE9-1E36-ECA90279F025}"/>
              </a:ext>
            </a:extLst>
          </p:cNvPr>
          <p:cNvPicPr>
            <a:picLocks noChangeAspect="1"/>
          </p:cNvPicPr>
          <p:nvPr/>
        </p:nvPicPr>
        <p:blipFill>
          <a:blip r:embed="rId3">
            <a:duotone>
              <a:schemeClr val="accent1">
                <a:shade val="45000"/>
                <a:satMod val="135000"/>
              </a:schemeClr>
              <a:prstClr val="white"/>
            </a:duotone>
          </a:blip>
          <a:stretch>
            <a:fillRect/>
          </a:stretch>
        </p:blipFill>
        <p:spPr>
          <a:xfrm>
            <a:off x="5441278" y="4649685"/>
            <a:ext cx="1652016" cy="1652016"/>
          </a:xfrm>
          <a:prstGeom prst="rect">
            <a:avLst/>
          </a:prstGeom>
        </p:spPr>
      </p:pic>
      <p:pic>
        <p:nvPicPr>
          <p:cNvPr id="23" name="Picture 22">
            <a:extLst>
              <a:ext uri="{FF2B5EF4-FFF2-40B4-BE49-F238E27FC236}">
                <a16:creationId xmlns:a16="http://schemas.microsoft.com/office/drawing/2014/main" id="{ED62512A-8A7C-8392-D838-078C3C141E84}"/>
              </a:ext>
            </a:extLst>
          </p:cNvPr>
          <p:cNvPicPr>
            <a:picLocks noChangeAspect="1"/>
          </p:cNvPicPr>
          <p:nvPr/>
        </p:nvPicPr>
        <p:blipFill>
          <a:blip r:embed="rId3">
            <a:duotone>
              <a:schemeClr val="accent6">
                <a:shade val="45000"/>
                <a:satMod val="135000"/>
              </a:schemeClr>
              <a:prstClr val="white"/>
            </a:duotone>
            <a:alphaModFix amt="25000"/>
          </a:blip>
          <a:stretch>
            <a:fillRect/>
          </a:stretch>
        </p:blipFill>
        <p:spPr>
          <a:xfrm>
            <a:off x="9877736" y="4649685"/>
            <a:ext cx="1652016" cy="1652016"/>
          </a:xfrm>
          <a:prstGeom prst="rect">
            <a:avLst/>
          </a:prstGeom>
        </p:spPr>
      </p:pic>
      <p:sp>
        <p:nvSpPr>
          <p:cNvPr id="2" name="Title 1">
            <a:extLst>
              <a:ext uri="{FF2B5EF4-FFF2-40B4-BE49-F238E27FC236}">
                <a16:creationId xmlns:a16="http://schemas.microsoft.com/office/drawing/2014/main" id="{CE6AE1FE-5511-9577-4B6A-CB4117EF6238}"/>
              </a:ext>
            </a:extLst>
          </p:cNvPr>
          <p:cNvSpPr>
            <a:spLocks noGrp="1"/>
          </p:cNvSpPr>
          <p:nvPr>
            <p:ph type="title"/>
          </p:nvPr>
        </p:nvSpPr>
        <p:spPr>
          <a:xfrm>
            <a:off x="259982" y="2156565"/>
            <a:ext cx="4398810" cy="2872635"/>
          </a:xfrm>
        </p:spPr>
        <p:txBody>
          <a:bodyPr>
            <a:normAutofit/>
          </a:bodyPr>
          <a:lstStyle/>
          <a:p>
            <a:r>
              <a:rPr lang="en-US" sz="3200" dirty="0">
                <a:solidFill>
                  <a:schemeClr val="accent6"/>
                </a:solidFill>
              </a:rPr>
              <a:t>Anaconda</a:t>
            </a:r>
            <a:r>
              <a:rPr lang="en-US" sz="3200" dirty="0">
                <a:solidFill>
                  <a:schemeClr val="tx2"/>
                </a:solidFill>
              </a:rPr>
              <a:t>:</a:t>
            </a:r>
            <a:br>
              <a:rPr lang="en-US" sz="3200" dirty="0">
                <a:solidFill>
                  <a:schemeClr val="tx2"/>
                </a:solidFill>
              </a:rPr>
            </a:br>
            <a:r>
              <a:rPr lang="en-US" sz="3200" dirty="0">
                <a:solidFill>
                  <a:schemeClr val="tx2"/>
                </a:solidFill>
              </a:rPr>
              <a:t>The supplier &amp; pantry </a:t>
            </a:r>
            <a:br>
              <a:rPr lang="en-US" sz="3200" dirty="0">
                <a:solidFill>
                  <a:schemeClr val="tx2"/>
                </a:solidFill>
              </a:rPr>
            </a:br>
            <a:r>
              <a:rPr lang="en-US" sz="3200" dirty="0" err="1">
                <a:solidFill>
                  <a:schemeClr val="accent6"/>
                </a:solidFill>
              </a:rPr>
              <a:t>Conda</a:t>
            </a:r>
            <a:r>
              <a:rPr lang="en-US" sz="3200" dirty="0">
                <a:solidFill>
                  <a:schemeClr val="accent6"/>
                </a:solidFill>
              </a:rPr>
              <a:t> environments</a:t>
            </a:r>
            <a:r>
              <a:rPr lang="en-US" sz="3200" dirty="0">
                <a:solidFill>
                  <a:schemeClr val="tx2"/>
                </a:solidFill>
              </a:rPr>
              <a:t>: </a:t>
            </a:r>
            <a:br>
              <a:rPr lang="en-US" sz="3200" dirty="0">
                <a:solidFill>
                  <a:schemeClr val="tx2"/>
                </a:solidFill>
              </a:rPr>
            </a:br>
            <a:r>
              <a:rPr lang="en-US" sz="3200" dirty="0">
                <a:solidFill>
                  <a:schemeClr val="tx2"/>
                </a:solidFill>
              </a:rPr>
              <a:t>The kitchens</a:t>
            </a:r>
            <a:endParaRPr lang="en-US" sz="3200" dirty="0"/>
          </a:p>
        </p:txBody>
      </p:sp>
      <p:sp>
        <p:nvSpPr>
          <p:cNvPr id="3" name="Content Placeholder 2">
            <a:extLst>
              <a:ext uri="{FF2B5EF4-FFF2-40B4-BE49-F238E27FC236}">
                <a16:creationId xmlns:a16="http://schemas.microsoft.com/office/drawing/2014/main" id="{11E9DF79-A2D0-9097-3877-9A53A98B1424}"/>
              </a:ext>
            </a:extLst>
          </p:cNvPr>
          <p:cNvSpPr>
            <a:spLocks noGrp="1"/>
          </p:cNvSpPr>
          <p:nvPr>
            <p:ph idx="1"/>
          </p:nvPr>
        </p:nvSpPr>
        <p:spPr>
          <a:xfrm>
            <a:off x="5334000" y="375921"/>
            <a:ext cx="6554854" cy="3426364"/>
          </a:xfrm>
        </p:spPr>
        <p:txBody>
          <a:bodyPr>
            <a:noAutofit/>
          </a:bodyPr>
          <a:lstStyle/>
          <a:p>
            <a:r>
              <a:rPr lang="en-US" sz="1800" dirty="0"/>
              <a:t>Anaconda is the supplier that includes Python and scientific libraries</a:t>
            </a:r>
          </a:p>
          <a:p>
            <a:pPr lvl="1"/>
            <a:r>
              <a:rPr lang="en-US" sz="1800" dirty="0"/>
              <a:t>The package manager gives you a stocked pantry</a:t>
            </a:r>
          </a:p>
          <a:p>
            <a:r>
              <a:rPr lang="en-US" sz="1800" dirty="0" err="1"/>
              <a:t>Conda</a:t>
            </a:r>
            <a:r>
              <a:rPr lang="en-US" sz="1800" dirty="0"/>
              <a:t> environments = separate kitchens</a:t>
            </a:r>
          </a:p>
          <a:p>
            <a:pPr lvl="1"/>
            <a:r>
              <a:rPr lang="en-US" sz="1800" dirty="0"/>
              <a:t>The </a:t>
            </a:r>
            <a:r>
              <a:rPr lang="en-US" sz="1800" i="1" dirty="0">
                <a:solidFill>
                  <a:schemeClr val="accent6"/>
                </a:solidFill>
                <a:ea typeface="SF Pro Heavy" pitchFamily="2" charset="0"/>
                <a:cs typeface="SF Pro Heavy" pitchFamily="2" charset="0"/>
              </a:rPr>
              <a:t>base</a:t>
            </a:r>
            <a:r>
              <a:rPr lang="en-US" sz="1800" dirty="0"/>
              <a:t> environment is the </a:t>
            </a:r>
            <a:r>
              <a:rPr lang="en-US" sz="2000" dirty="0"/>
              <a:t>default</a:t>
            </a:r>
            <a:endParaRPr lang="en-US" sz="1800" dirty="0"/>
          </a:p>
          <a:p>
            <a:pPr lvl="1"/>
            <a:r>
              <a:rPr lang="en-US" sz="1800" dirty="0"/>
              <a:t>You can make as many environments as you want. This is useful for organizing projects.</a:t>
            </a:r>
          </a:p>
          <a:p>
            <a:pPr lvl="1"/>
            <a:r>
              <a:rPr lang="en-US" sz="1800" dirty="0"/>
              <a:t>Each kitchen can have different chefs (Python versions) and different pantries</a:t>
            </a:r>
          </a:p>
          <a:p>
            <a:pPr lvl="1"/>
            <a:r>
              <a:rPr lang="en-US" sz="1800" dirty="0"/>
              <a:t>Ensures there are no “ingredient conflicts” </a:t>
            </a:r>
          </a:p>
          <a:p>
            <a:r>
              <a:rPr lang="en-US" sz="1800" dirty="0"/>
              <a:t>VS code works in </a:t>
            </a:r>
            <a:r>
              <a:rPr lang="en-US" sz="1800" b="1" i="1" dirty="0"/>
              <a:t>one kitchen at a time</a:t>
            </a:r>
            <a:endParaRPr lang="en-US" sz="1800" b="1" dirty="0"/>
          </a:p>
          <a:p>
            <a:endParaRPr lang="en-US" sz="1800" dirty="0"/>
          </a:p>
        </p:txBody>
      </p:sp>
      <p:sp>
        <p:nvSpPr>
          <p:cNvPr id="6" name="TextBox 5">
            <a:extLst>
              <a:ext uri="{FF2B5EF4-FFF2-40B4-BE49-F238E27FC236}">
                <a16:creationId xmlns:a16="http://schemas.microsoft.com/office/drawing/2014/main" id="{576FDABB-B1FF-3784-7B66-80F347B8AD2D}"/>
              </a:ext>
            </a:extLst>
          </p:cNvPr>
          <p:cNvSpPr txBox="1"/>
          <p:nvPr/>
        </p:nvSpPr>
        <p:spPr>
          <a:xfrm>
            <a:off x="5508748" y="4216607"/>
            <a:ext cx="1521570" cy="369332"/>
          </a:xfrm>
          <a:prstGeom prst="rect">
            <a:avLst/>
          </a:prstGeom>
          <a:noFill/>
        </p:spPr>
        <p:txBody>
          <a:bodyPr wrap="none" rtlCol="0">
            <a:spAutoFit/>
          </a:bodyPr>
          <a:lstStyle/>
          <a:p>
            <a:r>
              <a:rPr lang="en-US" i="1" dirty="0">
                <a:latin typeface="SF Pro Heavy" pitchFamily="2" charset="0"/>
                <a:ea typeface="SF Pro Heavy" pitchFamily="2" charset="0"/>
                <a:cs typeface="SF Pro Heavy" pitchFamily="2" charset="0"/>
              </a:rPr>
              <a:t>base</a:t>
            </a:r>
            <a:r>
              <a:rPr lang="en-US" dirty="0">
                <a:latin typeface="SF Pro Semibold" pitchFamily="2" charset="0"/>
                <a:ea typeface="SF Pro Semibold" pitchFamily="2" charset="0"/>
                <a:cs typeface="SF Pro Semibold" pitchFamily="2" charset="0"/>
              </a:rPr>
              <a:t> (default)</a:t>
            </a:r>
          </a:p>
        </p:txBody>
      </p:sp>
      <p:sp>
        <p:nvSpPr>
          <p:cNvPr id="8" name="TextBox 7">
            <a:extLst>
              <a:ext uri="{FF2B5EF4-FFF2-40B4-BE49-F238E27FC236}">
                <a16:creationId xmlns:a16="http://schemas.microsoft.com/office/drawing/2014/main" id="{7224B6F7-E978-9050-1F8E-74296F8776D3}"/>
              </a:ext>
            </a:extLst>
          </p:cNvPr>
          <p:cNvSpPr txBox="1"/>
          <p:nvPr/>
        </p:nvSpPr>
        <p:spPr>
          <a:xfrm>
            <a:off x="7634343" y="4216607"/>
            <a:ext cx="1561646" cy="369332"/>
          </a:xfrm>
          <a:prstGeom prst="rect">
            <a:avLst/>
          </a:prstGeom>
          <a:noFill/>
        </p:spPr>
        <p:txBody>
          <a:bodyPr wrap="none" rtlCol="0">
            <a:spAutoFit/>
          </a:bodyPr>
          <a:lstStyle/>
          <a:p>
            <a:r>
              <a:rPr lang="en-US" dirty="0">
                <a:latin typeface="SF Pro Semibold" pitchFamily="2" charset="0"/>
                <a:ea typeface="SF Pro Semibold" pitchFamily="2" charset="0"/>
                <a:cs typeface="SF Pro Semibold" pitchFamily="2" charset="0"/>
              </a:rPr>
              <a:t>special_env_1</a:t>
            </a:r>
          </a:p>
        </p:txBody>
      </p:sp>
      <p:sp>
        <p:nvSpPr>
          <p:cNvPr id="11" name="TextBox 10">
            <a:extLst>
              <a:ext uri="{FF2B5EF4-FFF2-40B4-BE49-F238E27FC236}">
                <a16:creationId xmlns:a16="http://schemas.microsoft.com/office/drawing/2014/main" id="{E64C8E99-FBAD-3681-D509-50BC3E5F8840}"/>
              </a:ext>
            </a:extLst>
          </p:cNvPr>
          <p:cNvSpPr txBox="1"/>
          <p:nvPr/>
        </p:nvSpPr>
        <p:spPr>
          <a:xfrm>
            <a:off x="5750158" y="4907661"/>
            <a:ext cx="1034257" cy="830997"/>
          </a:xfrm>
          <a:prstGeom prst="rect">
            <a:avLst/>
          </a:prstGeom>
          <a:solidFill>
            <a:schemeClr val="bg1">
              <a:alpha val="66000"/>
            </a:schemeClr>
          </a:solidFill>
        </p:spPr>
        <p:txBody>
          <a:bodyPr wrap="none" rtlCol="0">
            <a:spAutoFit/>
          </a:bodyPr>
          <a:lstStyle/>
          <a:p>
            <a:r>
              <a:rPr lang="en-US" sz="1200" dirty="0">
                <a:latin typeface="SF Pro Semibold" pitchFamily="2" charset="0"/>
                <a:ea typeface="SF Pro Semibold" pitchFamily="2" charset="0"/>
                <a:cs typeface="SF Pro Semibold" pitchFamily="2" charset="0"/>
              </a:rPr>
              <a:t>Python 3.11</a:t>
            </a:r>
          </a:p>
          <a:p>
            <a:r>
              <a:rPr lang="en-US" sz="1200" dirty="0" err="1">
                <a:latin typeface="SF Pro Semibold" pitchFamily="2" charset="0"/>
                <a:ea typeface="SF Pro Semibold" pitchFamily="2" charset="0"/>
                <a:cs typeface="SF Pro Semibold" pitchFamily="2" charset="0"/>
              </a:rPr>
              <a:t>Numpy</a:t>
            </a:r>
            <a:r>
              <a:rPr lang="en-US" sz="1200" dirty="0">
                <a:latin typeface="SF Pro Semibold" pitchFamily="2" charset="0"/>
                <a:ea typeface="SF Pro Semibold" pitchFamily="2" charset="0"/>
                <a:cs typeface="SF Pro Semibold" pitchFamily="2" charset="0"/>
              </a:rPr>
              <a:t> 2.4.0</a:t>
            </a:r>
          </a:p>
          <a:p>
            <a:r>
              <a:rPr lang="en-US" sz="1200" dirty="0">
                <a:latin typeface="SF Pro Semibold" pitchFamily="2" charset="0"/>
                <a:ea typeface="SF Pro Semibold" pitchFamily="2" charset="0"/>
                <a:cs typeface="SF Pro Semibold" pitchFamily="2" charset="0"/>
              </a:rPr>
              <a:t>Pandas 2.3.3</a:t>
            </a:r>
          </a:p>
          <a:p>
            <a:r>
              <a:rPr lang="en-US" sz="1200" dirty="0">
                <a:latin typeface="SF Pro Semibold" pitchFamily="2" charset="0"/>
                <a:ea typeface="SF Pro Semibold" pitchFamily="2" charset="0"/>
                <a:cs typeface="SF Pro Semibold" pitchFamily="2" charset="0"/>
              </a:rPr>
              <a:t>…</a:t>
            </a:r>
          </a:p>
        </p:txBody>
      </p:sp>
      <p:grpSp>
        <p:nvGrpSpPr>
          <p:cNvPr id="20" name="Group 19">
            <a:extLst>
              <a:ext uri="{FF2B5EF4-FFF2-40B4-BE49-F238E27FC236}">
                <a16:creationId xmlns:a16="http://schemas.microsoft.com/office/drawing/2014/main" id="{93664B13-1599-6948-2DE9-1ECA44CA3E12}"/>
              </a:ext>
            </a:extLst>
          </p:cNvPr>
          <p:cNvGrpSpPr/>
          <p:nvPr/>
        </p:nvGrpSpPr>
        <p:grpSpPr>
          <a:xfrm>
            <a:off x="9828034" y="4216607"/>
            <a:ext cx="1588897" cy="1522052"/>
            <a:chOff x="9828034" y="4216607"/>
            <a:chExt cx="1588897" cy="1522052"/>
          </a:xfrm>
        </p:grpSpPr>
        <p:sp>
          <p:nvSpPr>
            <p:cNvPr id="10" name="TextBox 9">
              <a:extLst>
                <a:ext uri="{FF2B5EF4-FFF2-40B4-BE49-F238E27FC236}">
                  <a16:creationId xmlns:a16="http://schemas.microsoft.com/office/drawing/2014/main" id="{3DF45D2F-AAFC-ECE4-21A8-23C75AF9B95D}"/>
                </a:ext>
              </a:extLst>
            </p:cNvPr>
            <p:cNvSpPr txBox="1"/>
            <p:nvPr/>
          </p:nvSpPr>
          <p:spPr>
            <a:xfrm>
              <a:off x="9828034" y="4216607"/>
              <a:ext cx="1588897" cy="369332"/>
            </a:xfrm>
            <a:prstGeom prst="rect">
              <a:avLst/>
            </a:prstGeom>
            <a:noFill/>
          </p:spPr>
          <p:txBody>
            <a:bodyPr wrap="none" rtlCol="0">
              <a:spAutoFit/>
            </a:bodyPr>
            <a:lstStyle/>
            <a:p>
              <a:r>
                <a:rPr lang="en-US" dirty="0">
                  <a:latin typeface="SF Pro Semibold" pitchFamily="2" charset="0"/>
                  <a:ea typeface="SF Pro Semibold" pitchFamily="2" charset="0"/>
                  <a:cs typeface="SF Pro Semibold" pitchFamily="2" charset="0"/>
                </a:rPr>
                <a:t>special_env_2</a:t>
              </a:r>
            </a:p>
          </p:txBody>
        </p:sp>
        <p:sp>
          <p:nvSpPr>
            <p:cNvPr id="14" name="TextBox 13">
              <a:extLst>
                <a:ext uri="{FF2B5EF4-FFF2-40B4-BE49-F238E27FC236}">
                  <a16:creationId xmlns:a16="http://schemas.microsoft.com/office/drawing/2014/main" id="{B4685F2C-5FDD-6580-02CC-7E56EDD99C93}"/>
                </a:ext>
              </a:extLst>
            </p:cNvPr>
            <p:cNvSpPr txBox="1"/>
            <p:nvPr/>
          </p:nvSpPr>
          <p:spPr>
            <a:xfrm>
              <a:off x="9973201" y="4907662"/>
              <a:ext cx="1265283" cy="830997"/>
            </a:xfrm>
            <a:prstGeom prst="rect">
              <a:avLst/>
            </a:prstGeom>
            <a:solidFill>
              <a:schemeClr val="bg1">
                <a:alpha val="66000"/>
              </a:schemeClr>
            </a:solidFill>
          </p:spPr>
          <p:txBody>
            <a:bodyPr wrap="none" rtlCol="0">
              <a:spAutoFit/>
            </a:bodyPr>
            <a:lstStyle/>
            <a:p>
              <a:r>
                <a:rPr lang="en-US" sz="1200" dirty="0">
                  <a:latin typeface="SF Pro Semibold" pitchFamily="2" charset="0"/>
                  <a:ea typeface="SF Pro Semibold" pitchFamily="2" charset="0"/>
                  <a:cs typeface="SF Pro Semibold" pitchFamily="2" charset="0"/>
                </a:rPr>
                <a:t>Python 3.11</a:t>
              </a:r>
            </a:p>
            <a:p>
              <a:r>
                <a:rPr lang="en-US" sz="1200" dirty="0">
                  <a:latin typeface="SF Pro Semibold" pitchFamily="2" charset="0"/>
                  <a:ea typeface="SF Pro Semibold" pitchFamily="2" charset="0"/>
                  <a:cs typeface="SF Pro Semibold" pitchFamily="2" charset="0"/>
                </a:rPr>
                <a:t>Matplotlib 3.10.8</a:t>
              </a:r>
            </a:p>
            <a:p>
              <a:r>
                <a:rPr lang="en-US" sz="1200" dirty="0">
                  <a:latin typeface="SF Pro Semibold" pitchFamily="2" charset="0"/>
                  <a:ea typeface="SF Pro Semibold" pitchFamily="2" charset="0"/>
                  <a:cs typeface="SF Pro Semibold" pitchFamily="2" charset="0"/>
                </a:rPr>
                <a:t>Seaborn 0.13.2</a:t>
              </a:r>
            </a:p>
            <a:p>
              <a:r>
                <a:rPr lang="en-US" sz="1200" dirty="0">
                  <a:latin typeface="SF Pro Semibold" pitchFamily="2" charset="0"/>
                  <a:ea typeface="SF Pro Semibold" pitchFamily="2" charset="0"/>
                  <a:cs typeface="SF Pro Semibold" pitchFamily="2" charset="0"/>
                </a:rPr>
                <a:t>…</a:t>
              </a:r>
            </a:p>
          </p:txBody>
        </p:sp>
      </p:grpSp>
      <p:sp>
        <p:nvSpPr>
          <p:cNvPr id="15" name="TextBox 14">
            <a:extLst>
              <a:ext uri="{FF2B5EF4-FFF2-40B4-BE49-F238E27FC236}">
                <a16:creationId xmlns:a16="http://schemas.microsoft.com/office/drawing/2014/main" id="{818DE9C3-F0AB-159D-E4FD-81DACFA75028}"/>
              </a:ext>
            </a:extLst>
          </p:cNvPr>
          <p:cNvSpPr txBox="1"/>
          <p:nvPr/>
        </p:nvSpPr>
        <p:spPr>
          <a:xfrm>
            <a:off x="7877390" y="4907661"/>
            <a:ext cx="1043876" cy="830997"/>
          </a:xfrm>
          <a:prstGeom prst="rect">
            <a:avLst/>
          </a:prstGeom>
          <a:solidFill>
            <a:schemeClr val="bg1">
              <a:alpha val="66000"/>
            </a:schemeClr>
          </a:solidFill>
        </p:spPr>
        <p:txBody>
          <a:bodyPr wrap="none" rtlCol="0">
            <a:spAutoFit/>
          </a:bodyPr>
          <a:lstStyle/>
          <a:p>
            <a:r>
              <a:rPr lang="en-US" sz="1200" dirty="0">
                <a:latin typeface="SF Pro Semibold" pitchFamily="2" charset="0"/>
                <a:ea typeface="SF Pro Semibold" pitchFamily="2" charset="0"/>
                <a:cs typeface="SF Pro Semibold" pitchFamily="2" charset="0"/>
              </a:rPr>
              <a:t>Python 3.7</a:t>
            </a:r>
          </a:p>
          <a:p>
            <a:r>
              <a:rPr lang="en-US" sz="1200" dirty="0" err="1">
                <a:latin typeface="SF Pro Semibold" pitchFamily="2" charset="0"/>
                <a:ea typeface="SF Pro Semibold" pitchFamily="2" charset="0"/>
                <a:cs typeface="SF Pro Semibold" pitchFamily="2" charset="0"/>
              </a:rPr>
              <a:t>Numpy</a:t>
            </a:r>
            <a:r>
              <a:rPr lang="en-US" sz="1200" dirty="0">
                <a:latin typeface="SF Pro Semibold" pitchFamily="2" charset="0"/>
                <a:ea typeface="SF Pro Semibold" pitchFamily="2" charset="0"/>
                <a:cs typeface="SF Pro Semibold" pitchFamily="2" charset="0"/>
              </a:rPr>
              <a:t> 1.9.1</a:t>
            </a:r>
          </a:p>
          <a:p>
            <a:r>
              <a:rPr lang="en-US" sz="1200" dirty="0">
                <a:latin typeface="SF Pro Semibold" pitchFamily="2" charset="0"/>
                <a:ea typeface="SF Pro Semibold" pitchFamily="2" charset="0"/>
                <a:cs typeface="SF Pro Semibold" pitchFamily="2" charset="0"/>
              </a:rPr>
              <a:t>Special 1.0.0 </a:t>
            </a:r>
          </a:p>
          <a:p>
            <a:r>
              <a:rPr lang="en-US" sz="1200" dirty="0">
                <a:latin typeface="SF Pro Semibold" pitchFamily="2" charset="0"/>
                <a:ea typeface="SF Pro Semibold" pitchFamily="2" charset="0"/>
                <a:cs typeface="SF Pro Semibold" pitchFamily="2" charset="0"/>
              </a:rPr>
              <a:t>…</a:t>
            </a:r>
          </a:p>
        </p:txBody>
      </p:sp>
      <p:sp>
        <p:nvSpPr>
          <p:cNvPr id="16" name="TextBox 15">
            <a:extLst>
              <a:ext uri="{FF2B5EF4-FFF2-40B4-BE49-F238E27FC236}">
                <a16:creationId xmlns:a16="http://schemas.microsoft.com/office/drawing/2014/main" id="{1F815E6F-49DC-5BE7-627E-DDA41FA522B2}"/>
              </a:ext>
            </a:extLst>
          </p:cNvPr>
          <p:cNvSpPr txBox="1"/>
          <p:nvPr/>
        </p:nvSpPr>
        <p:spPr>
          <a:xfrm>
            <a:off x="7023568" y="3875971"/>
            <a:ext cx="2691763" cy="261610"/>
          </a:xfrm>
          <a:prstGeom prst="rect">
            <a:avLst/>
          </a:prstGeom>
          <a:noFill/>
        </p:spPr>
        <p:txBody>
          <a:bodyPr wrap="none" rtlCol="0">
            <a:spAutoFit/>
          </a:bodyPr>
          <a:lstStyle/>
          <a:p>
            <a:r>
              <a:rPr lang="en-US" sz="1100" dirty="0">
                <a:solidFill>
                  <a:schemeClr val="accent6"/>
                </a:solidFill>
                <a:latin typeface="SF Pro Semibold" pitchFamily="2" charset="0"/>
                <a:ea typeface="SF Pro Semibold" pitchFamily="2" charset="0"/>
                <a:cs typeface="SF Pro Semibold" pitchFamily="2" charset="0"/>
              </a:rPr>
              <a:t>“This </a:t>
            </a:r>
            <a:r>
              <a:rPr lang="en-US" sz="1100" i="1" dirty="0">
                <a:solidFill>
                  <a:schemeClr val="accent6"/>
                </a:solidFill>
                <a:latin typeface="SF Pro Heavy" pitchFamily="2" charset="0"/>
                <a:ea typeface="SF Pro Heavy" pitchFamily="2" charset="0"/>
                <a:cs typeface="SF Pro Heavy" pitchFamily="2" charset="0"/>
              </a:rPr>
              <a:t>special </a:t>
            </a:r>
            <a:r>
              <a:rPr lang="en-US" sz="1100" dirty="0">
                <a:solidFill>
                  <a:schemeClr val="accent6"/>
                </a:solidFill>
                <a:latin typeface="SF Pro Semibold" pitchFamily="2" charset="0"/>
                <a:ea typeface="SF Pro Semibold" pitchFamily="2" charset="0"/>
                <a:cs typeface="SF Pro Semibold" pitchFamily="2" charset="0"/>
              </a:rPr>
              <a:t>package requires python 3.7”</a:t>
            </a:r>
          </a:p>
        </p:txBody>
      </p:sp>
      <p:sp>
        <p:nvSpPr>
          <p:cNvPr id="17" name="TextBox 16">
            <a:extLst>
              <a:ext uri="{FF2B5EF4-FFF2-40B4-BE49-F238E27FC236}">
                <a16:creationId xmlns:a16="http://schemas.microsoft.com/office/drawing/2014/main" id="{44675302-D014-4C5A-0037-D3D3F68FD0AE}"/>
              </a:ext>
            </a:extLst>
          </p:cNvPr>
          <p:cNvSpPr txBox="1"/>
          <p:nvPr/>
        </p:nvSpPr>
        <p:spPr>
          <a:xfrm>
            <a:off x="7231320" y="4058554"/>
            <a:ext cx="1688283" cy="307777"/>
          </a:xfrm>
          <a:prstGeom prst="rect">
            <a:avLst/>
          </a:prstGeom>
          <a:noFill/>
        </p:spPr>
        <p:txBody>
          <a:bodyPr wrap="none" rtlCol="0">
            <a:spAutoFit/>
          </a:bodyPr>
          <a:lstStyle/>
          <a:p>
            <a:r>
              <a:rPr lang="en-US" sz="1400" dirty="0" err="1">
                <a:solidFill>
                  <a:schemeClr val="accent6"/>
                </a:solidFill>
                <a:latin typeface="Menlo" panose="020B0609030804020204" pitchFamily="49" charset="0"/>
                <a:ea typeface="Menlo" panose="020B0609030804020204" pitchFamily="49" charset="0"/>
                <a:cs typeface="Menlo" panose="020B0609030804020204" pitchFamily="49" charset="0"/>
              </a:rPr>
              <a:t>conda</a:t>
            </a:r>
            <a:r>
              <a:rPr lang="en-US" sz="1400" dirty="0">
                <a:solidFill>
                  <a:schemeClr val="accent6"/>
                </a:solidFill>
                <a:latin typeface="Menlo" panose="020B0609030804020204" pitchFamily="49" charset="0"/>
                <a:ea typeface="Menlo" panose="020B0609030804020204" pitchFamily="49" charset="0"/>
                <a:cs typeface="Menlo" panose="020B0609030804020204" pitchFamily="49" charset="0"/>
              </a:rPr>
              <a:t> create …</a:t>
            </a:r>
          </a:p>
        </p:txBody>
      </p:sp>
      <p:sp>
        <p:nvSpPr>
          <p:cNvPr id="18" name="TextBox 17">
            <a:extLst>
              <a:ext uri="{FF2B5EF4-FFF2-40B4-BE49-F238E27FC236}">
                <a16:creationId xmlns:a16="http://schemas.microsoft.com/office/drawing/2014/main" id="{936CC98F-012B-40CB-AD23-9BDD28D0AED5}"/>
              </a:ext>
            </a:extLst>
          </p:cNvPr>
          <p:cNvSpPr txBox="1"/>
          <p:nvPr/>
        </p:nvSpPr>
        <p:spPr>
          <a:xfrm>
            <a:off x="7373987" y="6395066"/>
            <a:ext cx="1903085" cy="307777"/>
          </a:xfrm>
          <a:prstGeom prst="rect">
            <a:avLst/>
          </a:prstGeom>
          <a:noFill/>
        </p:spPr>
        <p:txBody>
          <a:bodyPr wrap="none" rtlCol="0">
            <a:spAutoFit/>
          </a:bodyPr>
          <a:lstStyle/>
          <a:p>
            <a:r>
              <a:rPr lang="en-US" sz="1400" dirty="0" err="1">
                <a:solidFill>
                  <a:schemeClr val="accent6"/>
                </a:solidFill>
                <a:latin typeface="Menlo" panose="020B0609030804020204" pitchFamily="49" charset="0"/>
                <a:ea typeface="Menlo" panose="020B0609030804020204" pitchFamily="49" charset="0"/>
                <a:cs typeface="Menlo" panose="020B0609030804020204" pitchFamily="49" charset="0"/>
              </a:rPr>
              <a:t>conda</a:t>
            </a:r>
            <a:r>
              <a:rPr lang="en-US" sz="1400" dirty="0">
                <a:solidFill>
                  <a:schemeClr val="accent6"/>
                </a:solidFill>
                <a:latin typeface="Menlo" panose="020B0609030804020204" pitchFamily="49" charset="0"/>
                <a:ea typeface="Menlo" panose="020B0609030804020204" pitchFamily="49" charset="0"/>
                <a:cs typeface="Menlo" panose="020B0609030804020204" pitchFamily="49" charset="0"/>
              </a:rPr>
              <a:t> activate …</a:t>
            </a:r>
          </a:p>
        </p:txBody>
      </p:sp>
      <p:pic>
        <p:nvPicPr>
          <p:cNvPr id="25" name="Picture 24">
            <a:extLst>
              <a:ext uri="{FF2B5EF4-FFF2-40B4-BE49-F238E27FC236}">
                <a16:creationId xmlns:a16="http://schemas.microsoft.com/office/drawing/2014/main" id="{309F90FD-7768-8E56-CF4A-470EB4F2EC8A}"/>
              </a:ext>
            </a:extLst>
          </p:cNvPr>
          <p:cNvPicPr>
            <a:picLocks noChangeAspect="1"/>
          </p:cNvPicPr>
          <p:nvPr/>
        </p:nvPicPr>
        <p:blipFill>
          <a:blip r:embed="rId4"/>
          <a:stretch>
            <a:fillRect/>
          </a:stretch>
        </p:blipFill>
        <p:spPr>
          <a:xfrm>
            <a:off x="2454577" y="223417"/>
            <a:ext cx="2089714" cy="2089714"/>
          </a:xfrm>
          <a:prstGeom prst="rect">
            <a:avLst/>
          </a:prstGeom>
        </p:spPr>
      </p:pic>
    </p:spTree>
    <p:extLst>
      <p:ext uri="{BB962C8B-B14F-4D97-AF65-F5344CB8AC3E}">
        <p14:creationId xmlns:p14="http://schemas.microsoft.com/office/powerpoint/2010/main" val="406604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9" presetClass="emph" presetSubtype="0" nodeType="clickEffect">
                                  <p:stCondLst>
                                    <p:cond delay="0"/>
                                  </p:stCondLst>
                                  <p:childTnLst>
                                    <p:set>
                                      <p:cBhvr>
                                        <p:cTn id="50" dur="indefinite"/>
                                        <p:tgtEl>
                                          <p:spTgt spid="22"/>
                                        </p:tgtEl>
                                        <p:attrNameLst>
                                          <p:attrName>style.opacity</p:attrName>
                                        </p:attrNameLst>
                                      </p:cBhvr>
                                      <p:to>
                                        <p:strVal val="0.25"/>
                                      </p:to>
                                    </p:set>
                                    <p:animEffect filter="image" prLst="opacity: 0.25">
                                      <p:cBhvr rctx="IE">
                                        <p:cTn id="51" dur="indefinite"/>
                                        <p:tgtEl>
                                          <p:spTgt spid="22"/>
                                        </p:tgtEl>
                                      </p:cBhvr>
                                    </p:animEffect>
                                  </p:childTnLst>
                                </p:cTn>
                              </p:par>
                              <p:par>
                                <p:cTn id="52" presetID="1"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20"/>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8" grpId="0"/>
      <p:bldP spid="11"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2F1F6E3-8FDF-8672-B691-A12B66837347}"/>
              </a:ext>
            </a:extLst>
          </p:cNvPr>
          <p:cNvGrpSpPr/>
          <p:nvPr/>
        </p:nvGrpSpPr>
        <p:grpSpPr>
          <a:xfrm>
            <a:off x="4343195" y="1308488"/>
            <a:ext cx="7432021" cy="5064603"/>
            <a:chOff x="4343195" y="1308488"/>
            <a:chExt cx="7432021" cy="5064603"/>
          </a:xfrm>
        </p:grpSpPr>
        <p:sp>
          <p:nvSpPr>
            <p:cNvPr id="32" name="Rounded Rectangle 31">
              <a:extLst>
                <a:ext uri="{FF2B5EF4-FFF2-40B4-BE49-F238E27FC236}">
                  <a16:creationId xmlns:a16="http://schemas.microsoft.com/office/drawing/2014/main" id="{5128EAAB-84AB-A586-00F4-FE987E549AEF}"/>
                </a:ext>
              </a:extLst>
            </p:cNvPr>
            <p:cNvSpPr/>
            <p:nvPr/>
          </p:nvSpPr>
          <p:spPr>
            <a:xfrm>
              <a:off x="6456218" y="2486891"/>
              <a:ext cx="1766455" cy="3886200"/>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a:extLst>
                <a:ext uri="{FF2B5EF4-FFF2-40B4-BE49-F238E27FC236}">
                  <a16:creationId xmlns:a16="http://schemas.microsoft.com/office/drawing/2014/main" id="{6D267E46-D7EA-8C7F-5221-A18FBF7DEA55}"/>
                </a:ext>
              </a:extLst>
            </p:cNvPr>
            <p:cNvSpPr/>
            <p:nvPr/>
          </p:nvSpPr>
          <p:spPr>
            <a:xfrm>
              <a:off x="10008761" y="2486891"/>
              <a:ext cx="1766455" cy="3886200"/>
            </a:xfrm>
            <a:prstGeom prst="roundRect">
              <a:avLst/>
            </a:prstGeom>
            <a:solidFill>
              <a:schemeClr val="accent2">
                <a:alpha val="2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Rounded Rectangle 33">
              <a:extLst>
                <a:ext uri="{FF2B5EF4-FFF2-40B4-BE49-F238E27FC236}">
                  <a16:creationId xmlns:a16="http://schemas.microsoft.com/office/drawing/2014/main" id="{03CAF318-86E3-7D88-A4BA-28A24F3C948C}"/>
                </a:ext>
              </a:extLst>
            </p:cNvPr>
            <p:cNvSpPr/>
            <p:nvPr/>
          </p:nvSpPr>
          <p:spPr>
            <a:xfrm>
              <a:off x="8232489" y="2486891"/>
              <a:ext cx="1766455" cy="3886200"/>
            </a:xfrm>
            <a:prstGeom prst="roundRect">
              <a:avLst/>
            </a:prstGeom>
            <a:solidFill>
              <a:schemeClr val="accent6">
                <a:alpha val="2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8" name="Bent-Up Arrow 27">
              <a:extLst>
                <a:ext uri="{FF2B5EF4-FFF2-40B4-BE49-F238E27FC236}">
                  <a16:creationId xmlns:a16="http://schemas.microsoft.com/office/drawing/2014/main" id="{2C660C4B-5476-BF40-F357-232FAB4B6F5C}"/>
                </a:ext>
              </a:extLst>
            </p:cNvPr>
            <p:cNvSpPr/>
            <p:nvPr/>
          </p:nvSpPr>
          <p:spPr>
            <a:xfrm flipV="1">
              <a:off x="4343197" y="1641018"/>
              <a:ext cx="3179821" cy="639763"/>
            </a:xfrm>
            <a:prstGeom prst="bentUpArrow">
              <a:avLst>
                <a:gd name="adj1" fmla="val 9841"/>
                <a:gd name="adj2" fmla="val 19323"/>
                <a:gd name="adj3" fmla="val 227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Bent-Up Arrow 28">
              <a:extLst>
                <a:ext uri="{FF2B5EF4-FFF2-40B4-BE49-F238E27FC236}">
                  <a16:creationId xmlns:a16="http://schemas.microsoft.com/office/drawing/2014/main" id="{FBF93CFA-E455-ED2F-0908-D1B82E3BD3E4}"/>
                </a:ext>
              </a:extLst>
            </p:cNvPr>
            <p:cNvSpPr/>
            <p:nvPr/>
          </p:nvSpPr>
          <p:spPr>
            <a:xfrm flipV="1">
              <a:off x="4343196" y="1473534"/>
              <a:ext cx="5120474" cy="807245"/>
            </a:xfrm>
            <a:prstGeom prst="bentUpArrow">
              <a:avLst>
                <a:gd name="adj1" fmla="val 7267"/>
                <a:gd name="adj2" fmla="val 15032"/>
                <a:gd name="adj3" fmla="val 1842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 name="Bent-Up Arrow 29">
              <a:extLst>
                <a:ext uri="{FF2B5EF4-FFF2-40B4-BE49-F238E27FC236}">
                  <a16:creationId xmlns:a16="http://schemas.microsoft.com/office/drawing/2014/main" id="{BF373BC7-7729-981B-5DBA-FB36003A8683}"/>
                </a:ext>
              </a:extLst>
            </p:cNvPr>
            <p:cNvSpPr/>
            <p:nvPr/>
          </p:nvSpPr>
          <p:spPr>
            <a:xfrm flipV="1">
              <a:off x="4343195" y="1308488"/>
              <a:ext cx="6975937" cy="972291"/>
            </a:xfrm>
            <a:prstGeom prst="bentUpArrow">
              <a:avLst>
                <a:gd name="adj1" fmla="val 6279"/>
                <a:gd name="adj2" fmla="val 12198"/>
                <a:gd name="adj3" fmla="val 1488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256DED9-AB66-7367-B947-491FF7D141A7}"/>
              </a:ext>
            </a:extLst>
          </p:cNvPr>
          <p:cNvSpPr>
            <a:spLocks noGrp="1"/>
          </p:cNvSpPr>
          <p:nvPr>
            <p:ph type="title"/>
          </p:nvPr>
        </p:nvSpPr>
        <p:spPr/>
        <p:txBody>
          <a:bodyPr/>
          <a:lstStyle/>
          <a:p>
            <a:r>
              <a:rPr lang="en-US" dirty="0"/>
              <a:t>The Restaurant: The Big Picture</a:t>
            </a:r>
          </a:p>
        </p:txBody>
      </p:sp>
      <p:grpSp>
        <p:nvGrpSpPr>
          <p:cNvPr id="20" name="Group 19">
            <a:extLst>
              <a:ext uri="{FF2B5EF4-FFF2-40B4-BE49-F238E27FC236}">
                <a16:creationId xmlns:a16="http://schemas.microsoft.com/office/drawing/2014/main" id="{37C46679-2A34-3AE7-D8F5-93A416BCACB0}"/>
              </a:ext>
            </a:extLst>
          </p:cNvPr>
          <p:cNvGrpSpPr/>
          <p:nvPr/>
        </p:nvGrpSpPr>
        <p:grpSpPr>
          <a:xfrm>
            <a:off x="582356" y="4074164"/>
            <a:ext cx="1483912" cy="2081815"/>
            <a:chOff x="571500" y="1419352"/>
            <a:chExt cx="1929384" cy="2706779"/>
          </a:xfrm>
        </p:grpSpPr>
        <p:pic>
          <p:nvPicPr>
            <p:cNvPr id="5" name="Picture 4">
              <a:extLst>
                <a:ext uri="{FF2B5EF4-FFF2-40B4-BE49-F238E27FC236}">
                  <a16:creationId xmlns:a16="http://schemas.microsoft.com/office/drawing/2014/main" id="{862EF8E8-4316-4F9C-26EB-4444A928EA56}"/>
                </a:ext>
              </a:extLst>
            </p:cNvPr>
            <p:cNvPicPr>
              <a:picLocks noChangeAspect="1"/>
            </p:cNvPicPr>
            <p:nvPr/>
          </p:nvPicPr>
          <p:blipFill>
            <a:blip r:embed="rId3"/>
            <a:stretch>
              <a:fillRect/>
            </a:stretch>
          </p:blipFill>
          <p:spPr>
            <a:xfrm>
              <a:off x="658368" y="2370483"/>
              <a:ext cx="1146048" cy="1146048"/>
            </a:xfrm>
            <a:prstGeom prst="rect">
              <a:avLst/>
            </a:prstGeom>
          </p:spPr>
        </p:pic>
        <p:sp>
          <p:nvSpPr>
            <p:cNvPr id="7" name="TextBox 6">
              <a:extLst>
                <a:ext uri="{FF2B5EF4-FFF2-40B4-BE49-F238E27FC236}">
                  <a16:creationId xmlns:a16="http://schemas.microsoft.com/office/drawing/2014/main" id="{AA128A6A-D308-8123-9748-DA10C32753D9}"/>
                </a:ext>
              </a:extLst>
            </p:cNvPr>
            <p:cNvSpPr txBox="1"/>
            <p:nvPr/>
          </p:nvSpPr>
          <p:spPr>
            <a:xfrm>
              <a:off x="571500" y="1419352"/>
              <a:ext cx="1929384" cy="600258"/>
            </a:xfrm>
            <a:prstGeom prst="rect">
              <a:avLst/>
            </a:prstGeom>
            <a:noFill/>
          </p:spPr>
          <p:txBody>
            <a:bodyPr wrap="square" rtlCol="0">
              <a:spAutoFit/>
            </a:bodyPr>
            <a:lstStyle/>
            <a:p>
              <a:pPr algn="ctr"/>
              <a:r>
                <a:rPr lang="en-US" sz="1200" dirty="0">
                  <a:latin typeface=""/>
                </a:rPr>
                <a:t>You write recipes (</a:t>
              </a:r>
              <a:r>
                <a:rPr lang="en-US" sz="1200" dirty="0">
                  <a:solidFill>
                    <a:schemeClr val="accent6"/>
                  </a:solidFill>
                  <a:latin typeface=""/>
                </a:rPr>
                <a:t>code</a:t>
              </a:r>
              <a:r>
                <a:rPr lang="en-US" sz="1200" dirty="0">
                  <a:latin typeface=""/>
                </a:rPr>
                <a:t>)…</a:t>
              </a:r>
            </a:p>
          </p:txBody>
        </p:sp>
        <p:pic>
          <p:nvPicPr>
            <p:cNvPr id="8" name="Picture 7">
              <a:extLst>
                <a:ext uri="{FF2B5EF4-FFF2-40B4-BE49-F238E27FC236}">
                  <a16:creationId xmlns:a16="http://schemas.microsoft.com/office/drawing/2014/main" id="{B48581BD-7F29-7DE6-8344-10F3210C2F55}"/>
                </a:ext>
              </a:extLst>
            </p:cNvPr>
            <p:cNvPicPr>
              <a:picLocks noChangeAspect="1"/>
            </p:cNvPicPr>
            <p:nvPr/>
          </p:nvPicPr>
          <p:blipFill>
            <a:blip r:embed="rId3"/>
            <a:stretch>
              <a:fillRect/>
            </a:stretch>
          </p:blipFill>
          <p:spPr>
            <a:xfrm>
              <a:off x="810768" y="2522883"/>
              <a:ext cx="1146048" cy="1146048"/>
            </a:xfrm>
            <a:prstGeom prst="rect">
              <a:avLst/>
            </a:prstGeom>
          </p:spPr>
        </p:pic>
        <p:pic>
          <p:nvPicPr>
            <p:cNvPr id="9" name="Picture 8">
              <a:extLst>
                <a:ext uri="{FF2B5EF4-FFF2-40B4-BE49-F238E27FC236}">
                  <a16:creationId xmlns:a16="http://schemas.microsoft.com/office/drawing/2014/main" id="{443ACD8B-8A05-C877-02E4-774286166826}"/>
                </a:ext>
              </a:extLst>
            </p:cNvPr>
            <p:cNvPicPr>
              <a:picLocks noChangeAspect="1"/>
            </p:cNvPicPr>
            <p:nvPr/>
          </p:nvPicPr>
          <p:blipFill>
            <a:blip r:embed="rId3"/>
            <a:stretch>
              <a:fillRect/>
            </a:stretch>
          </p:blipFill>
          <p:spPr>
            <a:xfrm>
              <a:off x="963168" y="2675283"/>
              <a:ext cx="1146048" cy="1146048"/>
            </a:xfrm>
            <a:prstGeom prst="rect">
              <a:avLst/>
            </a:prstGeom>
          </p:spPr>
        </p:pic>
        <p:pic>
          <p:nvPicPr>
            <p:cNvPr id="12" name="Picture 11">
              <a:extLst>
                <a:ext uri="{FF2B5EF4-FFF2-40B4-BE49-F238E27FC236}">
                  <a16:creationId xmlns:a16="http://schemas.microsoft.com/office/drawing/2014/main" id="{B57ECE6A-56AA-D54F-ECAE-539A8F12388F}"/>
                </a:ext>
              </a:extLst>
            </p:cNvPr>
            <p:cNvPicPr>
              <a:picLocks noChangeAspect="1"/>
            </p:cNvPicPr>
            <p:nvPr/>
          </p:nvPicPr>
          <p:blipFill>
            <a:blip r:embed="rId3"/>
            <a:stretch>
              <a:fillRect/>
            </a:stretch>
          </p:blipFill>
          <p:spPr>
            <a:xfrm>
              <a:off x="1115568" y="2827683"/>
              <a:ext cx="1146048" cy="1146048"/>
            </a:xfrm>
            <a:prstGeom prst="rect">
              <a:avLst/>
            </a:prstGeom>
          </p:spPr>
        </p:pic>
        <p:pic>
          <p:nvPicPr>
            <p:cNvPr id="13" name="Picture 12">
              <a:extLst>
                <a:ext uri="{FF2B5EF4-FFF2-40B4-BE49-F238E27FC236}">
                  <a16:creationId xmlns:a16="http://schemas.microsoft.com/office/drawing/2014/main" id="{CE514B59-21DD-7349-9F8C-471F2B420540}"/>
                </a:ext>
              </a:extLst>
            </p:cNvPr>
            <p:cNvPicPr>
              <a:picLocks noChangeAspect="1"/>
            </p:cNvPicPr>
            <p:nvPr/>
          </p:nvPicPr>
          <p:blipFill>
            <a:blip r:embed="rId3"/>
            <a:stretch>
              <a:fillRect/>
            </a:stretch>
          </p:blipFill>
          <p:spPr>
            <a:xfrm>
              <a:off x="1267968" y="2980083"/>
              <a:ext cx="1146048" cy="1146048"/>
            </a:xfrm>
            <a:prstGeom prst="rect">
              <a:avLst/>
            </a:prstGeom>
          </p:spPr>
        </p:pic>
      </p:grpSp>
      <p:grpSp>
        <p:nvGrpSpPr>
          <p:cNvPr id="21" name="Group 20">
            <a:extLst>
              <a:ext uri="{FF2B5EF4-FFF2-40B4-BE49-F238E27FC236}">
                <a16:creationId xmlns:a16="http://schemas.microsoft.com/office/drawing/2014/main" id="{50CF3A63-01F5-22AE-87C2-ED9343A00578}"/>
              </a:ext>
            </a:extLst>
          </p:cNvPr>
          <p:cNvGrpSpPr/>
          <p:nvPr/>
        </p:nvGrpSpPr>
        <p:grpSpPr>
          <a:xfrm>
            <a:off x="1958605" y="4004120"/>
            <a:ext cx="2054280" cy="2195123"/>
            <a:chOff x="2624582" y="1280852"/>
            <a:chExt cx="2670979" cy="2854103"/>
          </a:xfrm>
        </p:grpSpPr>
        <p:sp>
          <p:nvSpPr>
            <p:cNvPr id="10" name="TextBox 9">
              <a:extLst>
                <a:ext uri="{FF2B5EF4-FFF2-40B4-BE49-F238E27FC236}">
                  <a16:creationId xmlns:a16="http://schemas.microsoft.com/office/drawing/2014/main" id="{D2850767-A32E-12AC-010E-E95F353F5A41}"/>
                </a:ext>
              </a:extLst>
            </p:cNvPr>
            <p:cNvSpPr txBox="1"/>
            <p:nvPr/>
          </p:nvSpPr>
          <p:spPr>
            <a:xfrm>
              <a:off x="3485050" y="1280852"/>
              <a:ext cx="1810511" cy="840361"/>
            </a:xfrm>
            <a:prstGeom prst="rect">
              <a:avLst/>
            </a:prstGeom>
            <a:noFill/>
          </p:spPr>
          <p:txBody>
            <a:bodyPr wrap="square" rtlCol="0">
              <a:spAutoFit/>
            </a:bodyPr>
            <a:lstStyle/>
            <a:p>
              <a:pPr algn="ctr"/>
              <a:r>
                <a:rPr lang="en-US" sz="1200" dirty="0">
                  <a:latin typeface=""/>
                </a:rPr>
                <a:t>… and put them in a recipe book (</a:t>
              </a:r>
              <a:r>
                <a:rPr lang="en-US" sz="1200" dirty="0">
                  <a:solidFill>
                    <a:schemeClr val="accent6"/>
                  </a:solidFill>
                  <a:latin typeface=""/>
                </a:rPr>
                <a:t>folder</a:t>
              </a:r>
              <a:r>
                <a:rPr lang="en-US" sz="1200" dirty="0">
                  <a:latin typeface=""/>
                </a:rPr>
                <a:t>)…</a:t>
              </a:r>
            </a:p>
          </p:txBody>
        </p:sp>
        <p:pic>
          <p:nvPicPr>
            <p:cNvPr id="11" name="Picture 10">
              <a:extLst>
                <a:ext uri="{FF2B5EF4-FFF2-40B4-BE49-F238E27FC236}">
                  <a16:creationId xmlns:a16="http://schemas.microsoft.com/office/drawing/2014/main" id="{59D4AA80-AB33-F7E6-F776-C711E49F9946}"/>
                </a:ext>
              </a:extLst>
            </p:cNvPr>
            <p:cNvPicPr>
              <a:picLocks noChangeAspect="1"/>
            </p:cNvPicPr>
            <p:nvPr/>
          </p:nvPicPr>
          <p:blipFill>
            <a:blip r:embed="rId4"/>
            <a:stretch>
              <a:fillRect/>
            </a:stretch>
          </p:blipFill>
          <p:spPr>
            <a:xfrm>
              <a:off x="3363807" y="2294283"/>
              <a:ext cx="1840672" cy="1840672"/>
            </a:xfrm>
            <a:prstGeom prst="rect">
              <a:avLst/>
            </a:prstGeom>
          </p:spPr>
        </p:pic>
        <p:sp>
          <p:nvSpPr>
            <p:cNvPr id="14" name="Right Brace 13">
              <a:extLst>
                <a:ext uri="{FF2B5EF4-FFF2-40B4-BE49-F238E27FC236}">
                  <a16:creationId xmlns:a16="http://schemas.microsoft.com/office/drawing/2014/main" id="{3E47DFAB-EA4B-992C-CFBB-9F32EA9FC6A9}"/>
                </a:ext>
              </a:extLst>
            </p:cNvPr>
            <p:cNvSpPr/>
            <p:nvPr/>
          </p:nvSpPr>
          <p:spPr>
            <a:xfrm>
              <a:off x="2624582" y="2294283"/>
              <a:ext cx="512064" cy="1831848"/>
            </a:xfrm>
            <a:prstGeom prst="rightBrace">
              <a:avLst>
                <a:gd name="adj1" fmla="val 44047"/>
                <a:gd name="adj2" fmla="val 5000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75F23932-8A47-8FC3-4406-B13751B6E49E}"/>
              </a:ext>
            </a:extLst>
          </p:cNvPr>
          <p:cNvGrpSpPr/>
          <p:nvPr/>
        </p:nvGrpSpPr>
        <p:grpSpPr>
          <a:xfrm>
            <a:off x="4343773" y="4031117"/>
            <a:ext cx="1852720" cy="2259160"/>
            <a:chOff x="6279726" y="1280852"/>
            <a:chExt cx="2471323" cy="3013469"/>
          </a:xfrm>
        </p:grpSpPr>
        <p:pic>
          <p:nvPicPr>
            <p:cNvPr id="15" name="Picture 14">
              <a:extLst>
                <a:ext uri="{FF2B5EF4-FFF2-40B4-BE49-F238E27FC236}">
                  <a16:creationId xmlns:a16="http://schemas.microsoft.com/office/drawing/2014/main" id="{65217A5B-CDC2-785A-57E6-EBC6B96D6BEF}"/>
                </a:ext>
              </a:extLst>
            </p:cNvPr>
            <p:cNvPicPr>
              <a:picLocks noChangeAspect="1"/>
            </p:cNvPicPr>
            <p:nvPr/>
          </p:nvPicPr>
          <p:blipFill>
            <a:blip r:embed="rId5"/>
            <a:stretch>
              <a:fillRect/>
            </a:stretch>
          </p:blipFill>
          <p:spPr>
            <a:xfrm>
              <a:off x="6406170" y="2075885"/>
              <a:ext cx="2218436" cy="2218436"/>
            </a:xfrm>
            <a:prstGeom prst="rect">
              <a:avLst/>
            </a:prstGeom>
          </p:spPr>
        </p:pic>
        <p:sp>
          <p:nvSpPr>
            <p:cNvPr id="16" name="TextBox 15">
              <a:extLst>
                <a:ext uri="{FF2B5EF4-FFF2-40B4-BE49-F238E27FC236}">
                  <a16:creationId xmlns:a16="http://schemas.microsoft.com/office/drawing/2014/main" id="{0A18F1DA-CFEB-2717-5C3E-DDBD73C12F1F}"/>
                </a:ext>
              </a:extLst>
            </p:cNvPr>
            <p:cNvSpPr txBox="1"/>
            <p:nvPr/>
          </p:nvSpPr>
          <p:spPr>
            <a:xfrm>
              <a:off x="6279726" y="1280852"/>
              <a:ext cx="2471323" cy="840361"/>
            </a:xfrm>
            <a:prstGeom prst="rect">
              <a:avLst/>
            </a:prstGeom>
            <a:noFill/>
          </p:spPr>
          <p:txBody>
            <a:bodyPr wrap="square" rtlCol="0">
              <a:spAutoFit/>
            </a:bodyPr>
            <a:lstStyle/>
            <a:p>
              <a:pPr algn="ctr"/>
              <a:r>
                <a:rPr lang="en-US" sz="1200" dirty="0">
                  <a:latin typeface=""/>
                </a:rPr>
                <a:t>… which you can send to the order counter (</a:t>
              </a:r>
              <a:r>
                <a:rPr lang="en-US" sz="1200" dirty="0">
                  <a:solidFill>
                    <a:schemeClr val="accent6"/>
                  </a:solidFill>
                  <a:latin typeface=""/>
                </a:rPr>
                <a:t>terminal</a:t>
              </a:r>
              <a:r>
                <a:rPr lang="en-US" sz="1200" dirty="0">
                  <a:latin typeface=""/>
                </a:rPr>
                <a:t>)…</a:t>
              </a:r>
            </a:p>
          </p:txBody>
        </p:sp>
      </p:grpSp>
      <p:grpSp>
        <p:nvGrpSpPr>
          <p:cNvPr id="23" name="Group 22">
            <a:extLst>
              <a:ext uri="{FF2B5EF4-FFF2-40B4-BE49-F238E27FC236}">
                <a16:creationId xmlns:a16="http://schemas.microsoft.com/office/drawing/2014/main" id="{780A5407-EF04-FF40-EC4C-AD5D7527FA68}"/>
              </a:ext>
            </a:extLst>
          </p:cNvPr>
          <p:cNvGrpSpPr/>
          <p:nvPr/>
        </p:nvGrpSpPr>
        <p:grpSpPr>
          <a:xfrm>
            <a:off x="6248816" y="4150374"/>
            <a:ext cx="2139696" cy="2005475"/>
            <a:chOff x="9482329" y="1738013"/>
            <a:chExt cx="2139696" cy="2005475"/>
          </a:xfrm>
        </p:grpSpPr>
        <p:pic>
          <p:nvPicPr>
            <p:cNvPr id="17" name="Picture 16">
              <a:extLst>
                <a:ext uri="{FF2B5EF4-FFF2-40B4-BE49-F238E27FC236}">
                  <a16:creationId xmlns:a16="http://schemas.microsoft.com/office/drawing/2014/main" id="{F45884BF-A75D-6027-7005-8DA2B30B4C42}"/>
                </a:ext>
              </a:extLst>
            </p:cNvPr>
            <p:cNvPicPr>
              <a:picLocks noChangeAspect="1"/>
            </p:cNvPicPr>
            <p:nvPr/>
          </p:nvPicPr>
          <p:blipFill>
            <a:blip r:embed="rId6"/>
            <a:stretch>
              <a:fillRect/>
            </a:stretch>
          </p:blipFill>
          <p:spPr>
            <a:xfrm>
              <a:off x="9823482" y="2286098"/>
              <a:ext cx="1457390" cy="1457390"/>
            </a:xfrm>
            <a:prstGeom prst="rect">
              <a:avLst/>
            </a:prstGeom>
          </p:spPr>
        </p:pic>
        <p:sp>
          <p:nvSpPr>
            <p:cNvPr id="18" name="TextBox 17">
              <a:extLst>
                <a:ext uri="{FF2B5EF4-FFF2-40B4-BE49-F238E27FC236}">
                  <a16:creationId xmlns:a16="http://schemas.microsoft.com/office/drawing/2014/main" id="{7C147789-2DED-0AE5-0A47-9F69A45AC2A4}"/>
                </a:ext>
              </a:extLst>
            </p:cNvPr>
            <p:cNvSpPr txBox="1"/>
            <p:nvPr/>
          </p:nvSpPr>
          <p:spPr>
            <a:xfrm>
              <a:off x="9482329" y="1738013"/>
              <a:ext cx="2139696" cy="461665"/>
            </a:xfrm>
            <a:prstGeom prst="rect">
              <a:avLst/>
            </a:prstGeom>
            <a:noFill/>
          </p:spPr>
          <p:txBody>
            <a:bodyPr wrap="square" rtlCol="0">
              <a:spAutoFit/>
            </a:bodyPr>
            <a:lstStyle/>
            <a:p>
              <a:pPr algn="ctr"/>
              <a:r>
                <a:rPr lang="en-US" sz="1200" dirty="0">
                  <a:latin typeface=""/>
                </a:rPr>
                <a:t>…which tells the chef (</a:t>
              </a:r>
              <a:r>
                <a:rPr lang="en-US" sz="1200" dirty="0">
                  <a:solidFill>
                    <a:schemeClr val="accent6"/>
                  </a:solidFill>
                  <a:latin typeface=""/>
                </a:rPr>
                <a:t>Python</a:t>
              </a:r>
              <a:r>
                <a:rPr lang="en-US" sz="1200" dirty="0">
                  <a:latin typeface=""/>
                </a:rPr>
                <a:t>) what to cook</a:t>
              </a:r>
            </a:p>
          </p:txBody>
        </p:sp>
      </p:grpSp>
      <p:grpSp>
        <p:nvGrpSpPr>
          <p:cNvPr id="26" name="Group 25">
            <a:extLst>
              <a:ext uri="{FF2B5EF4-FFF2-40B4-BE49-F238E27FC236}">
                <a16:creationId xmlns:a16="http://schemas.microsoft.com/office/drawing/2014/main" id="{371BB6C0-4D89-A4F9-FC8C-8C60F8B07F19}"/>
              </a:ext>
            </a:extLst>
          </p:cNvPr>
          <p:cNvGrpSpPr/>
          <p:nvPr/>
        </p:nvGrpSpPr>
        <p:grpSpPr>
          <a:xfrm>
            <a:off x="271272" y="2297967"/>
            <a:ext cx="11723504" cy="4523026"/>
            <a:chOff x="210312" y="1328148"/>
            <a:chExt cx="11723504" cy="4523026"/>
          </a:xfrm>
        </p:grpSpPr>
        <p:sp>
          <p:nvSpPr>
            <p:cNvPr id="24" name="Rounded Rectangle 23">
              <a:extLst>
                <a:ext uri="{FF2B5EF4-FFF2-40B4-BE49-F238E27FC236}">
                  <a16:creationId xmlns:a16="http://schemas.microsoft.com/office/drawing/2014/main" id="{746E81DE-D90B-2A26-36DC-7EB4879CC48E}"/>
                </a:ext>
              </a:extLst>
            </p:cNvPr>
            <p:cNvSpPr/>
            <p:nvPr/>
          </p:nvSpPr>
          <p:spPr>
            <a:xfrm>
              <a:off x="210312" y="1328148"/>
              <a:ext cx="11723504" cy="4185959"/>
            </a:xfrm>
            <a:prstGeom prst="roundRect">
              <a:avLst>
                <a:gd name="adj" fmla="val 12298"/>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D5CB4E9-5619-B8DC-8451-AB2B5531D6A0}"/>
                </a:ext>
              </a:extLst>
            </p:cNvPr>
            <p:cNvSpPr txBox="1"/>
            <p:nvPr/>
          </p:nvSpPr>
          <p:spPr>
            <a:xfrm>
              <a:off x="521396" y="5481842"/>
              <a:ext cx="3480440" cy="369332"/>
            </a:xfrm>
            <a:prstGeom prst="rect">
              <a:avLst/>
            </a:prstGeom>
            <a:noFill/>
          </p:spPr>
          <p:txBody>
            <a:bodyPr wrap="none" rtlCol="0">
              <a:spAutoFit/>
            </a:bodyPr>
            <a:lstStyle/>
            <a:p>
              <a:r>
                <a:rPr lang="en-US" b="1" dirty="0">
                  <a:latin typeface=""/>
                </a:rPr>
                <a:t>The Restaurant (VS Code/</a:t>
              </a:r>
              <a:r>
                <a:rPr lang="en-US" b="1" dirty="0">
                  <a:solidFill>
                    <a:schemeClr val="accent6"/>
                  </a:solidFill>
                  <a:latin typeface=""/>
                </a:rPr>
                <a:t>IDE</a:t>
              </a:r>
              <a:r>
                <a:rPr lang="en-US" b="1" dirty="0">
                  <a:latin typeface=""/>
                </a:rPr>
                <a:t>)</a:t>
              </a:r>
            </a:p>
          </p:txBody>
        </p:sp>
      </p:grpSp>
      <p:grpSp>
        <p:nvGrpSpPr>
          <p:cNvPr id="27" name="Group 26">
            <a:extLst>
              <a:ext uri="{FF2B5EF4-FFF2-40B4-BE49-F238E27FC236}">
                <a16:creationId xmlns:a16="http://schemas.microsoft.com/office/drawing/2014/main" id="{9C41E0F9-D959-73AF-FDBE-BD7AD419CC98}"/>
              </a:ext>
            </a:extLst>
          </p:cNvPr>
          <p:cNvGrpSpPr/>
          <p:nvPr/>
        </p:nvGrpSpPr>
        <p:grpSpPr>
          <a:xfrm>
            <a:off x="872868" y="736649"/>
            <a:ext cx="3726841" cy="1415683"/>
            <a:chOff x="872868" y="736649"/>
            <a:chExt cx="3726841" cy="1415683"/>
          </a:xfrm>
        </p:grpSpPr>
        <p:pic>
          <p:nvPicPr>
            <p:cNvPr id="4" name="Picture 3">
              <a:extLst>
                <a:ext uri="{FF2B5EF4-FFF2-40B4-BE49-F238E27FC236}">
                  <a16:creationId xmlns:a16="http://schemas.microsoft.com/office/drawing/2014/main" id="{D06D6995-A117-D67A-272F-2E9822FD9975}"/>
                </a:ext>
              </a:extLst>
            </p:cNvPr>
            <p:cNvPicPr>
              <a:picLocks noChangeAspect="1"/>
            </p:cNvPicPr>
            <p:nvPr/>
          </p:nvPicPr>
          <p:blipFill>
            <a:blip r:embed="rId7"/>
            <a:stretch>
              <a:fillRect/>
            </a:stretch>
          </p:blipFill>
          <p:spPr>
            <a:xfrm>
              <a:off x="872868" y="736649"/>
              <a:ext cx="1415683" cy="1415683"/>
            </a:xfrm>
            <a:prstGeom prst="rect">
              <a:avLst/>
            </a:prstGeom>
          </p:spPr>
        </p:pic>
        <p:sp>
          <p:nvSpPr>
            <p:cNvPr id="6" name="TextBox 5">
              <a:extLst>
                <a:ext uri="{FF2B5EF4-FFF2-40B4-BE49-F238E27FC236}">
                  <a16:creationId xmlns:a16="http://schemas.microsoft.com/office/drawing/2014/main" id="{B675FED9-F1E5-1394-D2E0-908FA8F4A9D8}"/>
                </a:ext>
              </a:extLst>
            </p:cNvPr>
            <p:cNvSpPr txBox="1"/>
            <p:nvPr/>
          </p:nvSpPr>
          <p:spPr>
            <a:xfrm>
              <a:off x="2402543" y="1233252"/>
              <a:ext cx="2197166" cy="584775"/>
            </a:xfrm>
            <a:prstGeom prst="rect">
              <a:avLst/>
            </a:prstGeom>
            <a:noFill/>
          </p:spPr>
          <p:txBody>
            <a:bodyPr wrap="square" rtlCol="0">
              <a:spAutoFit/>
            </a:bodyPr>
            <a:lstStyle/>
            <a:p>
              <a:r>
                <a:rPr lang="en-US" sz="1600" dirty="0">
                  <a:solidFill>
                    <a:schemeClr val="accent6"/>
                  </a:solidFill>
                  <a:latin typeface=""/>
                </a:rPr>
                <a:t>Anaconda</a:t>
              </a:r>
              <a:r>
                <a:rPr lang="en-US" sz="1600" dirty="0">
                  <a:latin typeface=""/>
                </a:rPr>
                <a:t> supplies the ingredients…</a:t>
              </a:r>
            </a:p>
          </p:txBody>
        </p:sp>
      </p:grpSp>
      <p:sp>
        <p:nvSpPr>
          <p:cNvPr id="31" name="TextBox 30">
            <a:extLst>
              <a:ext uri="{FF2B5EF4-FFF2-40B4-BE49-F238E27FC236}">
                <a16:creationId xmlns:a16="http://schemas.microsoft.com/office/drawing/2014/main" id="{E6905E2B-D248-A875-CFC6-CC5CED429246}"/>
              </a:ext>
            </a:extLst>
          </p:cNvPr>
          <p:cNvSpPr txBox="1"/>
          <p:nvPr/>
        </p:nvSpPr>
        <p:spPr>
          <a:xfrm>
            <a:off x="6151804" y="915167"/>
            <a:ext cx="4245714" cy="369332"/>
          </a:xfrm>
          <a:prstGeom prst="rect">
            <a:avLst/>
          </a:prstGeom>
          <a:noFill/>
        </p:spPr>
        <p:txBody>
          <a:bodyPr wrap="none" rtlCol="0">
            <a:spAutoFit/>
          </a:bodyPr>
          <a:lstStyle/>
          <a:p>
            <a:r>
              <a:rPr lang="en-US" dirty="0">
                <a:latin typeface=""/>
              </a:rPr>
              <a:t>…to different kitchens (</a:t>
            </a:r>
            <a:r>
              <a:rPr lang="en-US" dirty="0">
                <a:solidFill>
                  <a:schemeClr val="accent6"/>
                </a:solidFill>
                <a:latin typeface=""/>
              </a:rPr>
              <a:t>environments</a:t>
            </a:r>
            <a:r>
              <a:rPr lang="en-US" dirty="0">
                <a:latin typeface=""/>
              </a:rPr>
              <a:t>)…</a:t>
            </a:r>
          </a:p>
        </p:txBody>
      </p:sp>
      <p:pic>
        <p:nvPicPr>
          <p:cNvPr id="36" name="Picture 35">
            <a:extLst>
              <a:ext uri="{FF2B5EF4-FFF2-40B4-BE49-F238E27FC236}">
                <a16:creationId xmlns:a16="http://schemas.microsoft.com/office/drawing/2014/main" id="{790D63F8-92D7-03A9-292C-03EF25AFE826}"/>
              </a:ext>
            </a:extLst>
          </p:cNvPr>
          <p:cNvPicPr>
            <a:picLocks noChangeAspect="1"/>
          </p:cNvPicPr>
          <p:nvPr/>
        </p:nvPicPr>
        <p:blipFill>
          <a:blip r:embed="rId8">
            <a:duotone>
              <a:schemeClr val="accent2">
                <a:shade val="45000"/>
                <a:satMod val="135000"/>
              </a:schemeClr>
              <a:prstClr val="white"/>
            </a:duotone>
          </a:blip>
          <a:stretch>
            <a:fillRect/>
          </a:stretch>
        </p:blipFill>
        <p:spPr>
          <a:xfrm>
            <a:off x="10270479" y="2596946"/>
            <a:ext cx="1284877" cy="1284877"/>
          </a:xfrm>
          <a:prstGeom prst="rect">
            <a:avLst/>
          </a:prstGeom>
        </p:spPr>
      </p:pic>
      <p:pic>
        <p:nvPicPr>
          <p:cNvPr id="37" name="Picture 36">
            <a:extLst>
              <a:ext uri="{FF2B5EF4-FFF2-40B4-BE49-F238E27FC236}">
                <a16:creationId xmlns:a16="http://schemas.microsoft.com/office/drawing/2014/main" id="{82EC26CC-5812-5559-6B13-77C0996046DB}"/>
              </a:ext>
            </a:extLst>
          </p:cNvPr>
          <p:cNvPicPr>
            <a:picLocks noChangeAspect="1"/>
          </p:cNvPicPr>
          <p:nvPr/>
        </p:nvPicPr>
        <p:blipFill>
          <a:blip r:embed="rId8">
            <a:duotone>
              <a:schemeClr val="accent1">
                <a:shade val="45000"/>
                <a:satMod val="135000"/>
              </a:schemeClr>
              <a:prstClr val="white"/>
            </a:duotone>
          </a:blip>
          <a:stretch>
            <a:fillRect/>
          </a:stretch>
        </p:blipFill>
        <p:spPr>
          <a:xfrm>
            <a:off x="6721592" y="2643653"/>
            <a:ext cx="1284877" cy="1284877"/>
          </a:xfrm>
          <a:prstGeom prst="rect">
            <a:avLst/>
          </a:prstGeom>
        </p:spPr>
      </p:pic>
      <p:pic>
        <p:nvPicPr>
          <p:cNvPr id="38" name="Picture 37">
            <a:extLst>
              <a:ext uri="{FF2B5EF4-FFF2-40B4-BE49-F238E27FC236}">
                <a16:creationId xmlns:a16="http://schemas.microsoft.com/office/drawing/2014/main" id="{C5CE7DEB-43A4-094F-E7BB-E141EF7BFF5C}"/>
              </a:ext>
            </a:extLst>
          </p:cNvPr>
          <p:cNvPicPr>
            <a:picLocks noChangeAspect="1"/>
          </p:cNvPicPr>
          <p:nvPr/>
        </p:nvPicPr>
        <p:blipFill>
          <a:blip r:embed="rId8">
            <a:duotone>
              <a:schemeClr val="accent6">
                <a:shade val="45000"/>
                <a:satMod val="135000"/>
              </a:schemeClr>
              <a:prstClr val="white"/>
            </a:duotone>
            <a:alphaModFix/>
          </a:blip>
          <a:stretch>
            <a:fillRect/>
          </a:stretch>
        </p:blipFill>
        <p:spPr>
          <a:xfrm>
            <a:off x="8517076" y="2643652"/>
            <a:ext cx="1284877" cy="1284877"/>
          </a:xfrm>
          <a:prstGeom prst="rect">
            <a:avLst/>
          </a:prstGeom>
        </p:spPr>
      </p:pic>
      <p:pic>
        <p:nvPicPr>
          <p:cNvPr id="45" name="Picture 44">
            <a:extLst>
              <a:ext uri="{FF2B5EF4-FFF2-40B4-BE49-F238E27FC236}">
                <a16:creationId xmlns:a16="http://schemas.microsoft.com/office/drawing/2014/main" id="{17E6B0CC-246B-2F02-7E5D-C7E5E6A80649}"/>
              </a:ext>
            </a:extLst>
          </p:cNvPr>
          <p:cNvPicPr>
            <a:picLocks noChangeAspect="1"/>
          </p:cNvPicPr>
          <p:nvPr/>
        </p:nvPicPr>
        <p:blipFill>
          <a:blip r:embed="rId6"/>
          <a:stretch>
            <a:fillRect/>
          </a:stretch>
        </p:blipFill>
        <p:spPr>
          <a:xfrm>
            <a:off x="10184222" y="4661125"/>
            <a:ext cx="1457390" cy="1457390"/>
          </a:xfrm>
          <a:prstGeom prst="rect">
            <a:avLst/>
          </a:prstGeom>
        </p:spPr>
      </p:pic>
      <p:pic>
        <p:nvPicPr>
          <p:cNvPr id="46" name="Picture 45">
            <a:extLst>
              <a:ext uri="{FF2B5EF4-FFF2-40B4-BE49-F238E27FC236}">
                <a16:creationId xmlns:a16="http://schemas.microsoft.com/office/drawing/2014/main" id="{782A2FF5-29ED-2FFC-B6C4-532815ECEFEA}"/>
              </a:ext>
            </a:extLst>
          </p:cNvPr>
          <p:cNvPicPr>
            <a:picLocks noChangeAspect="1"/>
          </p:cNvPicPr>
          <p:nvPr/>
        </p:nvPicPr>
        <p:blipFill>
          <a:blip r:embed="rId6"/>
          <a:stretch>
            <a:fillRect/>
          </a:stretch>
        </p:blipFill>
        <p:spPr>
          <a:xfrm>
            <a:off x="8430075" y="4698459"/>
            <a:ext cx="1457390" cy="1457390"/>
          </a:xfrm>
          <a:prstGeom prst="rect">
            <a:avLst/>
          </a:prstGeom>
        </p:spPr>
      </p:pic>
      <p:sp>
        <p:nvSpPr>
          <p:cNvPr id="47" name="Rounded Rectangular Callout 46">
            <a:extLst>
              <a:ext uri="{FF2B5EF4-FFF2-40B4-BE49-F238E27FC236}">
                <a16:creationId xmlns:a16="http://schemas.microsoft.com/office/drawing/2014/main" id="{65CBB170-052F-26D0-EAD6-7C20E1494959}"/>
              </a:ext>
            </a:extLst>
          </p:cNvPr>
          <p:cNvSpPr/>
          <p:nvPr/>
        </p:nvSpPr>
        <p:spPr>
          <a:xfrm>
            <a:off x="5024621" y="2439581"/>
            <a:ext cx="1289304" cy="1032411"/>
          </a:xfrm>
          <a:prstGeom prst="wedgeRoundRectCallout">
            <a:avLst>
              <a:gd name="adj1" fmla="val -32640"/>
              <a:gd name="adj2" fmla="val 101262"/>
              <a:gd name="adj3" fmla="val 16667"/>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b="1" dirty="0">
                <a:solidFill>
                  <a:schemeClr val="tx2"/>
                </a:solidFill>
                <a:latin typeface=""/>
              </a:rPr>
              <a:t>Orange</a:t>
            </a:r>
            <a:r>
              <a:rPr lang="en-US" sz="1200" dirty="0">
                <a:solidFill>
                  <a:schemeClr val="tx2"/>
                </a:solidFill>
                <a:latin typeface=""/>
              </a:rPr>
              <a:t> kitchen, get me a </a:t>
            </a:r>
            <a:r>
              <a:rPr lang="en-US" sz="1200" dirty="0" err="1">
                <a:solidFill>
                  <a:schemeClr val="accent6"/>
                </a:solidFill>
                <a:latin typeface=""/>
              </a:rPr>
              <a:t>statistics.py</a:t>
            </a:r>
            <a:r>
              <a:rPr lang="en-US" sz="1200" dirty="0">
                <a:solidFill>
                  <a:schemeClr val="tx2"/>
                </a:solidFill>
                <a:latin typeface=""/>
              </a:rPr>
              <a:t>!</a:t>
            </a:r>
          </a:p>
        </p:txBody>
      </p:sp>
      <p:sp>
        <p:nvSpPr>
          <p:cNvPr id="48" name="Rounded Rectangular Callout 47">
            <a:extLst>
              <a:ext uri="{FF2B5EF4-FFF2-40B4-BE49-F238E27FC236}">
                <a16:creationId xmlns:a16="http://schemas.microsoft.com/office/drawing/2014/main" id="{3B4761DC-7F48-3A36-E435-7FF1C140E09C}"/>
              </a:ext>
            </a:extLst>
          </p:cNvPr>
          <p:cNvSpPr/>
          <p:nvPr/>
        </p:nvSpPr>
        <p:spPr>
          <a:xfrm>
            <a:off x="3418144" y="2446910"/>
            <a:ext cx="1289304" cy="1032411"/>
          </a:xfrm>
          <a:prstGeom prst="wedgeRoundRectCallout">
            <a:avLst>
              <a:gd name="adj1" fmla="val 56638"/>
              <a:gd name="adj2" fmla="val 103346"/>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solidFill>
                <a:latin typeface=""/>
              </a:rPr>
              <a:t>I need an </a:t>
            </a:r>
            <a:r>
              <a:rPr lang="en-US" sz="1200" dirty="0" err="1">
                <a:solidFill>
                  <a:schemeClr val="accent6"/>
                </a:solidFill>
                <a:latin typeface=""/>
              </a:rPr>
              <a:t>analysis.py</a:t>
            </a:r>
            <a:r>
              <a:rPr lang="en-US" sz="1200" dirty="0">
                <a:solidFill>
                  <a:schemeClr val="accent6"/>
                </a:solidFill>
                <a:latin typeface=""/>
              </a:rPr>
              <a:t> </a:t>
            </a:r>
            <a:r>
              <a:rPr lang="en-US" sz="1200" dirty="0">
                <a:solidFill>
                  <a:schemeClr val="tx2"/>
                </a:solidFill>
                <a:latin typeface=""/>
              </a:rPr>
              <a:t>from the </a:t>
            </a:r>
            <a:r>
              <a:rPr lang="en-US" sz="1200" b="1" dirty="0">
                <a:solidFill>
                  <a:schemeClr val="tx2"/>
                </a:solidFill>
                <a:latin typeface=""/>
              </a:rPr>
              <a:t>blue</a:t>
            </a:r>
            <a:r>
              <a:rPr lang="en-US" sz="1200" dirty="0">
                <a:solidFill>
                  <a:schemeClr val="tx2"/>
                </a:solidFill>
                <a:latin typeface=""/>
              </a:rPr>
              <a:t> kitchen!</a:t>
            </a:r>
          </a:p>
        </p:txBody>
      </p:sp>
      <p:sp>
        <p:nvSpPr>
          <p:cNvPr id="49" name="TextBox 48">
            <a:extLst>
              <a:ext uri="{FF2B5EF4-FFF2-40B4-BE49-F238E27FC236}">
                <a16:creationId xmlns:a16="http://schemas.microsoft.com/office/drawing/2014/main" id="{762239FB-DE7A-4762-B1B3-F7698D167B6C}"/>
              </a:ext>
            </a:extLst>
          </p:cNvPr>
          <p:cNvSpPr txBox="1"/>
          <p:nvPr/>
        </p:nvSpPr>
        <p:spPr>
          <a:xfrm>
            <a:off x="8635267" y="4000892"/>
            <a:ext cx="2553039" cy="646331"/>
          </a:xfrm>
          <a:prstGeom prst="rect">
            <a:avLst/>
          </a:prstGeom>
          <a:solidFill>
            <a:schemeClr val="bg2"/>
          </a:solidFill>
        </p:spPr>
        <p:txBody>
          <a:bodyPr wrap="square" rtlCol="0">
            <a:spAutoFit/>
          </a:bodyPr>
          <a:lstStyle/>
          <a:p>
            <a:pPr algn="ctr"/>
            <a:r>
              <a:rPr lang="en-US" dirty="0"/>
              <a:t>…with different chefs (Python versions)…</a:t>
            </a:r>
          </a:p>
        </p:txBody>
      </p:sp>
    </p:spTree>
    <p:extLst>
      <p:ext uri="{BB962C8B-B14F-4D97-AF65-F5344CB8AC3E}">
        <p14:creationId xmlns:p14="http://schemas.microsoft.com/office/powerpoint/2010/main" val="101791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7" grpId="0" animBg="1"/>
      <p:bldP spid="48" grpId="0" animBg="1"/>
      <p:bldP spid="4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EEF8D0-A343-EE6D-DFDC-5FC3A7F7650F}"/>
              </a:ext>
            </a:extLst>
          </p:cNvPr>
          <p:cNvPicPr>
            <a:picLocks noChangeAspect="1"/>
          </p:cNvPicPr>
          <p:nvPr/>
        </p:nvPicPr>
        <p:blipFill rotWithShape="1">
          <a:blip r:embed="rId3"/>
          <a:srcRect l="24254" t="1" r="28431" b="48399"/>
          <a:stretch/>
        </p:blipFill>
        <p:spPr>
          <a:xfrm>
            <a:off x="191685" y="1168178"/>
            <a:ext cx="6681044" cy="4463769"/>
          </a:xfrm>
          <a:prstGeom prst="rect">
            <a:avLst/>
          </a:prstGeom>
        </p:spPr>
      </p:pic>
      <p:sp>
        <p:nvSpPr>
          <p:cNvPr id="6" name="TextBox 5">
            <a:extLst>
              <a:ext uri="{FF2B5EF4-FFF2-40B4-BE49-F238E27FC236}">
                <a16:creationId xmlns:a16="http://schemas.microsoft.com/office/drawing/2014/main" id="{73BEB319-0681-C3F5-425E-4AF1B6966316}"/>
              </a:ext>
            </a:extLst>
          </p:cNvPr>
          <p:cNvSpPr txBox="1"/>
          <p:nvPr/>
        </p:nvSpPr>
        <p:spPr>
          <a:xfrm>
            <a:off x="482278" y="5689822"/>
            <a:ext cx="6099858" cy="369332"/>
          </a:xfrm>
          <a:prstGeom prst="rect">
            <a:avLst/>
          </a:prstGeom>
          <a:noFill/>
        </p:spPr>
        <p:txBody>
          <a:bodyPr wrap="square">
            <a:spAutoFit/>
          </a:bodyPr>
          <a:lstStyle/>
          <a:p>
            <a:pPr algn="ctr"/>
            <a:r>
              <a:rPr lang="en-US" sz="1800" b="1" u="sng" dirty="0">
                <a:latin typeface="Arial" panose="020B0604020202020204" pitchFamily="34" charset="0"/>
                <a:ea typeface="Verdana" panose="020B0604030504040204" pitchFamily="34" charset="0"/>
                <a:cs typeface="Arial" panose="020B0604020202020204" pitchFamily="34" charset="0"/>
              </a:rPr>
              <a:t>Command palette</a:t>
            </a:r>
            <a:r>
              <a:rPr lang="en-US" sz="1800" dirty="0">
                <a:latin typeface="Arial" panose="020B0604020202020204" pitchFamily="34" charset="0"/>
                <a:ea typeface="Verdana" panose="020B0604030504040204" pitchFamily="34" charset="0"/>
                <a:cs typeface="Arial" panose="020B0604020202020204" pitchFamily="34" charset="0"/>
              </a:rPr>
              <a:t>: Command/Control + Shift + P</a:t>
            </a:r>
          </a:p>
        </p:txBody>
      </p:sp>
      <p:sp>
        <p:nvSpPr>
          <p:cNvPr id="10" name="Title 1">
            <a:extLst>
              <a:ext uri="{FF2B5EF4-FFF2-40B4-BE49-F238E27FC236}">
                <a16:creationId xmlns:a16="http://schemas.microsoft.com/office/drawing/2014/main" id="{63C613BB-9826-B43B-4B5F-59EB02CBE974}"/>
              </a:ext>
            </a:extLst>
          </p:cNvPr>
          <p:cNvSpPr txBox="1">
            <a:spLocks/>
          </p:cNvSpPr>
          <p:nvPr/>
        </p:nvSpPr>
        <p:spPr>
          <a:xfrm>
            <a:off x="115745" y="49171"/>
            <a:ext cx="371933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
                <a:ea typeface="SF Pro Semibold" pitchFamily="2" charset="0"/>
                <a:cs typeface="SF Pro Semibold" pitchFamily="2" charset="0"/>
              </a:defRPr>
            </a:lvl1pPr>
          </a:lstStyle>
          <a:p>
            <a:r>
              <a:rPr lang="en-US" b="1" dirty="0">
                <a:solidFill>
                  <a:schemeClr val="tx2"/>
                </a:solidFill>
              </a:rPr>
              <a:t>VS Code IDE</a:t>
            </a:r>
          </a:p>
        </p:txBody>
      </p:sp>
      <p:sp>
        <p:nvSpPr>
          <p:cNvPr id="11" name="Title 1">
            <a:extLst>
              <a:ext uri="{FF2B5EF4-FFF2-40B4-BE49-F238E27FC236}">
                <a16:creationId xmlns:a16="http://schemas.microsoft.com/office/drawing/2014/main" id="{8ECB9DDD-51FC-10EB-B46E-5A89B7A7EF30}"/>
              </a:ext>
            </a:extLst>
          </p:cNvPr>
          <p:cNvSpPr txBox="1">
            <a:spLocks/>
          </p:cNvSpPr>
          <p:nvPr/>
        </p:nvSpPr>
        <p:spPr>
          <a:xfrm>
            <a:off x="7245752" y="49171"/>
            <a:ext cx="44041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
                <a:ea typeface="SF Pro Semibold" pitchFamily="2" charset="0"/>
                <a:cs typeface="SF Pro Semibold" pitchFamily="2" charset="0"/>
              </a:defRPr>
            </a:lvl1pPr>
          </a:lstStyle>
          <a:p>
            <a:r>
              <a:rPr lang="en-US" b="1" dirty="0">
                <a:solidFill>
                  <a:schemeClr val="tx2"/>
                </a:solidFill>
              </a:rPr>
              <a:t>Terminal</a:t>
            </a:r>
          </a:p>
        </p:txBody>
      </p:sp>
      <p:pic>
        <p:nvPicPr>
          <p:cNvPr id="2" name="Picture 1">
            <a:extLst>
              <a:ext uri="{FF2B5EF4-FFF2-40B4-BE49-F238E27FC236}">
                <a16:creationId xmlns:a16="http://schemas.microsoft.com/office/drawing/2014/main" id="{C9A47A17-9930-610B-133D-D4531EAAEBA8}"/>
              </a:ext>
            </a:extLst>
          </p:cNvPr>
          <p:cNvPicPr>
            <a:picLocks noChangeAspect="1"/>
          </p:cNvPicPr>
          <p:nvPr/>
        </p:nvPicPr>
        <p:blipFill>
          <a:blip r:embed="rId4"/>
          <a:stretch>
            <a:fillRect/>
          </a:stretch>
        </p:blipFill>
        <p:spPr>
          <a:xfrm>
            <a:off x="7347512" y="1307413"/>
            <a:ext cx="6107766" cy="1024093"/>
          </a:xfrm>
          <a:prstGeom prst="rect">
            <a:avLst/>
          </a:prstGeom>
        </p:spPr>
      </p:pic>
      <p:sp>
        <p:nvSpPr>
          <p:cNvPr id="7" name="TextBox 6">
            <a:extLst>
              <a:ext uri="{FF2B5EF4-FFF2-40B4-BE49-F238E27FC236}">
                <a16:creationId xmlns:a16="http://schemas.microsoft.com/office/drawing/2014/main" id="{9101B798-8714-CF84-169F-B82C316812D4}"/>
              </a:ext>
            </a:extLst>
          </p:cNvPr>
          <p:cNvSpPr txBox="1"/>
          <p:nvPr/>
        </p:nvSpPr>
        <p:spPr>
          <a:xfrm>
            <a:off x="766303" y="6104623"/>
            <a:ext cx="5407891" cy="646331"/>
          </a:xfrm>
          <a:prstGeom prst="rect">
            <a:avLst/>
          </a:prstGeom>
          <a:noFill/>
        </p:spPr>
        <p:txBody>
          <a:bodyPr wrap="none" rtlCol="0">
            <a:spAutoFit/>
          </a:bodyPr>
          <a:lstStyle/>
          <a:p>
            <a:r>
              <a:rPr lang="en-US" dirty="0">
                <a:solidFill>
                  <a:schemeClr val="accent6"/>
                </a:solidFill>
              </a:rPr>
              <a:t>Configures the right version of Python for the entire IDE</a:t>
            </a:r>
          </a:p>
          <a:p>
            <a:pPr algn="ctr"/>
            <a:r>
              <a:rPr lang="en-US" b="1" i="1" u="sng" dirty="0">
                <a:solidFill>
                  <a:schemeClr val="accent6"/>
                </a:solidFill>
              </a:rPr>
              <a:t>Do this once!</a:t>
            </a:r>
          </a:p>
        </p:txBody>
      </p:sp>
      <p:sp>
        <p:nvSpPr>
          <p:cNvPr id="8" name="TextBox 7">
            <a:extLst>
              <a:ext uri="{FF2B5EF4-FFF2-40B4-BE49-F238E27FC236}">
                <a16:creationId xmlns:a16="http://schemas.microsoft.com/office/drawing/2014/main" id="{A292665B-9362-A2EF-5B25-CF6D8FBB7082}"/>
              </a:ext>
            </a:extLst>
          </p:cNvPr>
          <p:cNvSpPr txBox="1"/>
          <p:nvPr/>
        </p:nvSpPr>
        <p:spPr>
          <a:xfrm>
            <a:off x="7509076" y="5885499"/>
            <a:ext cx="4200646" cy="923330"/>
          </a:xfrm>
          <a:prstGeom prst="rect">
            <a:avLst/>
          </a:prstGeom>
          <a:noFill/>
        </p:spPr>
        <p:txBody>
          <a:bodyPr wrap="square" rtlCol="0">
            <a:spAutoFit/>
          </a:bodyPr>
          <a:lstStyle/>
          <a:p>
            <a:pPr algn="ctr"/>
            <a:r>
              <a:rPr lang="en-US" dirty="0">
                <a:solidFill>
                  <a:schemeClr val="accent6"/>
                </a:solidFill>
              </a:rPr>
              <a:t>Configures the right version of Python for this </a:t>
            </a:r>
            <a:r>
              <a:rPr lang="en-US" b="1" dirty="0">
                <a:solidFill>
                  <a:schemeClr val="accent6"/>
                </a:solidFill>
              </a:rPr>
              <a:t>specific</a:t>
            </a:r>
            <a:r>
              <a:rPr lang="en-US" dirty="0">
                <a:solidFill>
                  <a:schemeClr val="accent6"/>
                </a:solidFill>
              </a:rPr>
              <a:t> terminal session</a:t>
            </a:r>
          </a:p>
          <a:p>
            <a:pPr algn="ctr"/>
            <a:r>
              <a:rPr lang="en-US" b="1" i="1" u="sng" dirty="0">
                <a:solidFill>
                  <a:schemeClr val="accent6"/>
                </a:solidFill>
              </a:rPr>
              <a:t>Do this when installing packages</a:t>
            </a:r>
          </a:p>
        </p:txBody>
      </p:sp>
      <p:sp>
        <p:nvSpPr>
          <p:cNvPr id="9" name="TextBox 8">
            <a:extLst>
              <a:ext uri="{FF2B5EF4-FFF2-40B4-BE49-F238E27FC236}">
                <a16:creationId xmlns:a16="http://schemas.microsoft.com/office/drawing/2014/main" id="{948534F5-06E7-39CD-76C6-56938C56DAEB}"/>
              </a:ext>
            </a:extLst>
          </p:cNvPr>
          <p:cNvSpPr txBox="1"/>
          <p:nvPr/>
        </p:nvSpPr>
        <p:spPr>
          <a:xfrm>
            <a:off x="7245752" y="2331506"/>
            <a:ext cx="2924198" cy="276999"/>
          </a:xfrm>
          <a:prstGeom prst="rect">
            <a:avLst/>
          </a:prstGeom>
          <a:noFill/>
        </p:spPr>
        <p:txBody>
          <a:bodyPr wrap="none" rtlCol="0">
            <a:spAutoFit/>
          </a:bodyPr>
          <a:lstStyle/>
          <a:p>
            <a:r>
              <a:rPr lang="en-US" sz="1200" dirty="0">
                <a:latin typeface="Roboto" panose="02000000000000000000" pitchFamily="2" charset="0"/>
                <a:ea typeface="Roboto" panose="02000000000000000000" pitchFamily="2" charset="0"/>
                <a:cs typeface="Roboto" panose="02000000000000000000" pitchFamily="2" charset="0"/>
              </a:rPr>
              <a:t>I am activating a special env (BME2315)</a:t>
            </a:r>
          </a:p>
        </p:txBody>
      </p:sp>
      <p:sp>
        <p:nvSpPr>
          <p:cNvPr id="12" name="TextBox 11">
            <a:extLst>
              <a:ext uri="{FF2B5EF4-FFF2-40B4-BE49-F238E27FC236}">
                <a16:creationId xmlns:a16="http://schemas.microsoft.com/office/drawing/2014/main" id="{D261B0DE-7C9D-C826-C6F2-EBECC067AEF6}"/>
              </a:ext>
            </a:extLst>
          </p:cNvPr>
          <p:cNvSpPr txBox="1"/>
          <p:nvPr/>
        </p:nvSpPr>
        <p:spPr>
          <a:xfrm>
            <a:off x="7347512" y="1680959"/>
            <a:ext cx="2438488" cy="276999"/>
          </a:xfrm>
          <a:prstGeom prst="rect">
            <a:avLst/>
          </a:prstGeom>
          <a:noFill/>
        </p:spPr>
        <p:txBody>
          <a:bodyPr wrap="none" rtlCol="0">
            <a:spAutoFit/>
          </a:bodyPr>
          <a:lstStyle/>
          <a:p>
            <a:r>
              <a:rPr lang="en-US" sz="1200" dirty="0">
                <a:latin typeface="Roboto" panose="02000000000000000000" pitchFamily="2" charset="0"/>
                <a:ea typeface="Roboto" panose="02000000000000000000" pitchFamily="2" charset="0"/>
                <a:cs typeface="Roboto" panose="02000000000000000000" pitchFamily="2" charset="0"/>
              </a:rPr>
              <a:t>The </a:t>
            </a:r>
            <a:r>
              <a:rPr lang="en-US" sz="1200" i="1" dirty="0">
                <a:latin typeface="Roboto" panose="02000000000000000000" pitchFamily="2" charset="0"/>
                <a:ea typeface="Roboto" panose="02000000000000000000" pitchFamily="2" charset="0"/>
                <a:cs typeface="Roboto" panose="02000000000000000000" pitchFamily="2" charset="0"/>
              </a:rPr>
              <a:t>base</a:t>
            </a:r>
            <a:r>
              <a:rPr lang="en-US" sz="1200" dirty="0">
                <a:latin typeface="Roboto" panose="02000000000000000000" pitchFamily="2" charset="0"/>
                <a:ea typeface="Roboto" panose="02000000000000000000" pitchFamily="2" charset="0"/>
                <a:cs typeface="Roboto" panose="02000000000000000000" pitchFamily="2" charset="0"/>
              </a:rPr>
              <a:t> env is already activated</a:t>
            </a:r>
          </a:p>
        </p:txBody>
      </p:sp>
      <p:sp>
        <p:nvSpPr>
          <p:cNvPr id="13" name="TextBox 12">
            <a:extLst>
              <a:ext uri="{FF2B5EF4-FFF2-40B4-BE49-F238E27FC236}">
                <a16:creationId xmlns:a16="http://schemas.microsoft.com/office/drawing/2014/main" id="{F5881A2B-9F0A-01BD-6EBF-61C1160CD00C}"/>
              </a:ext>
            </a:extLst>
          </p:cNvPr>
          <p:cNvSpPr txBox="1"/>
          <p:nvPr/>
        </p:nvSpPr>
        <p:spPr>
          <a:xfrm>
            <a:off x="2057400" y="1190068"/>
            <a:ext cx="4174797" cy="369332"/>
          </a:xfrm>
          <a:prstGeom prst="rect">
            <a:avLst/>
          </a:prstGeom>
          <a:noFill/>
        </p:spPr>
        <p:txBody>
          <a:bodyPr wrap="none" rtlCol="0">
            <a:spAutoFit/>
          </a:bodyPr>
          <a:lstStyle/>
          <a:p>
            <a:r>
              <a:rPr lang="en-US" dirty="0">
                <a:solidFill>
                  <a:schemeClr val="accent6"/>
                </a:solidFill>
              </a:rPr>
              <a:t>Which kitchen, chef &amp; pantry do we want?</a:t>
            </a:r>
          </a:p>
        </p:txBody>
      </p:sp>
      <p:pic>
        <p:nvPicPr>
          <p:cNvPr id="14" name="Picture 13">
            <a:extLst>
              <a:ext uri="{FF2B5EF4-FFF2-40B4-BE49-F238E27FC236}">
                <a16:creationId xmlns:a16="http://schemas.microsoft.com/office/drawing/2014/main" id="{38083C79-D255-A423-D5C7-F2C15161B9F7}"/>
              </a:ext>
            </a:extLst>
          </p:cNvPr>
          <p:cNvPicPr>
            <a:picLocks noChangeAspect="1"/>
          </p:cNvPicPr>
          <p:nvPr/>
        </p:nvPicPr>
        <p:blipFill rotWithShape="1">
          <a:blip r:embed="rId5"/>
          <a:srcRect r="16040" b="66678"/>
          <a:stretch/>
        </p:blipFill>
        <p:spPr>
          <a:xfrm>
            <a:off x="7126097" y="2809112"/>
            <a:ext cx="4874218" cy="1239776"/>
          </a:xfrm>
          <a:prstGeom prst="rect">
            <a:avLst/>
          </a:prstGeom>
        </p:spPr>
      </p:pic>
      <p:sp>
        <p:nvSpPr>
          <p:cNvPr id="3" name="TextBox 2">
            <a:extLst>
              <a:ext uri="{FF2B5EF4-FFF2-40B4-BE49-F238E27FC236}">
                <a16:creationId xmlns:a16="http://schemas.microsoft.com/office/drawing/2014/main" id="{9099A9C7-F82D-B0E3-316B-D90E2A31B85A}"/>
              </a:ext>
            </a:extLst>
          </p:cNvPr>
          <p:cNvSpPr txBox="1"/>
          <p:nvPr/>
        </p:nvSpPr>
        <p:spPr>
          <a:xfrm>
            <a:off x="8417228" y="4121950"/>
            <a:ext cx="2737544" cy="646331"/>
          </a:xfrm>
          <a:prstGeom prst="rect">
            <a:avLst/>
          </a:prstGeom>
          <a:noFill/>
        </p:spPr>
        <p:txBody>
          <a:bodyPr wrap="none" rtlCol="0">
            <a:spAutoFit/>
          </a:bodyPr>
          <a:lstStyle/>
          <a:p>
            <a:r>
              <a:rPr lang="en-US" dirty="0"/>
              <a:t>“</a:t>
            </a:r>
            <a:r>
              <a:rPr lang="en-US" dirty="0" err="1"/>
              <a:t>conda</a:t>
            </a:r>
            <a:r>
              <a:rPr lang="en-US" dirty="0"/>
              <a:t> activate BME2315”</a:t>
            </a:r>
          </a:p>
          <a:p>
            <a:r>
              <a:rPr lang="en-US" dirty="0"/>
              <a:t>“source activate BME2315”</a:t>
            </a:r>
          </a:p>
        </p:txBody>
      </p:sp>
    </p:spTree>
    <p:extLst>
      <p:ext uri="{BB962C8B-B14F-4D97-AF65-F5344CB8AC3E}">
        <p14:creationId xmlns:p14="http://schemas.microsoft.com/office/powerpoint/2010/main" val="75243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1"/>
      <p:bldP spid="8" grpId="0"/>
      <p:bldP spid="9" grpId="0"/>
      <p:bldP spid="12" grpId="0"/>
      <p:bldP spid="13"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6C937-3C9F-C086-4AD3-5932463743F3}"/>
              </a:ext>
            </a:extLst>
          </p:cNvPr>
          <p:cNvSpPr>
            <a:spLocks noGrp="1"/>
          </p:cNvSpPr>
          <p:nvPr>
            <p:ph type="title"/>
          </p:nvPr>
        </p:nvSpPr>
        <p:spPr/>
        <p:txBody>
          <a:bodyPr/>
          <a:lstStyle/>
          <a:p>
            <a:r>
              <a:rPr lang="en-US" dirty="0"/>
              <a:t>Importing </a:t>
            </a:r>
            <a:r>
              <a:rPr lang="en-US" dirty="0">
                <a:solidFill>
                  <a:schemeClr val="accent6"/>
                </a:solidFill>
              </a:rPr>
              <a:t>packages</a:t>
            </a:r>
            <a:r>
              <a:rPr lang="en-US" dirty="0"/>
              <a:t> (adding food to the pantry)</a:t>
            </a:r>
          </a:p>
        </p:txBody>
      </p:sp>
      <p:sp>
        <p:nvSpPr>
          <p:cNvPr id="3" name="Content Placeholder 2">
            <a:extLst>
              <a:ext uri="{FF2B5EF4-FFF2-40B4-BE49-F238E27FC236}">
                <a16:creationId xmlns:a16="http://schemas.microsoft.com/office/drawing/2014/main" id="{A740C3E3-5A9D-C289-1692-8FCB5B942B41}"/>
              </a:ext>
            </a:extLst>
          </p:cNvPr>
          <p:cNvSpPr>
            <a:spLocks noGrp="1"/>
          </p:cNvSpPr>
          <p:nvPr>
            <p:ph idx="1"/>
          </p:nvPr>
        </p:nvSpPr>
        <p:spPr/>
        <p:txBody>
          <a:bodyPr/>
          <a:lstStyle/>
          <a:p>
            <a:r>
              <a:rPr lang="en-US" i="1" dirty="0" err="1">
                <a:solidFill>
                  <a:schemeClr val="accent6"/>
                </a:solidFill>
              </a:rPr>
              <a:t>conda</a:t>
            </a:r>
            <a:r>
              <a:rPr lang="en-US" i="1" dirty="0"/>
              <a:t> </a:t>
            </a:r>
            <a:r>
              <a:rPr lang="en-US" dirty="0"/>
              <a:t>and </a:t>
            </a:r>
            <a:r>
              <a:rPr lang="en-US" i="1" dirty="0">
                <a:solidFill>
                  <a:schemeClr val="accent6"/>
                </a:solidFill>
              </a:rPr>
              <a:t>pip</a:t>
            </a:r>
            <a:r>
              <a:rPr lang="en-US" i="1" dirty="0"/>
              <a:t> </a:t>
            </a:r>
            <a:r>
              <a:rPr lang="en-US" dirty="0"/>
              <a:t>are two major “warehouses”</a:t>
            </a:r>
          </a:p>
          <a:p>
            <a:pPr lvl="1"/>
            <a:r>
              <a:rPr lang="en-US" dirty="0"/>
              <a:t>Most python packages are hosted on Python Package Index (</a:t>
            </a:r>
            <a:r>
              <a:rPr lang="en-US" dirty="0">
                <a:hlinkClick r:id="rId2"/>
              </a:rPr>
              <a:t>pypi</a:t>
            </a:r>
            <a:r>
              <a:rPr lang="en-US" dirty="0"/>
              <a:t>) and can be installed with </a:t>
            </a:r>
            <a:r>
              <a:rPr lang="en-US" dirty="0">
                <a:solidFill>
                  <a:schemeClr val="accent6"/>
                </a:solidFill>
              </a:rPr>
              <a:t>pip</a:t>
            </a:r>
          </a:p>
          <a:p>
            <a:pPr lvl="1"/>
            <a:r>
              <a:rPr lang="en-US" dirty="0"/>
              <a:t>Ensure the right </a:t>
            </a:r>
            <a:r>
              <a:rPr lang="en-US" dirty="0" err="1"/>
              <a:t>conda</a:t>
            </a:r>
            <a:r>
              <a:rPr lang="en-US" dirty="0"/>
              <a:t> environment is activated to add the package in the right location</a:t>
            </a:r>
          </a:p>
          <a:p>
            <a:pPr lvl="1"/>
            <a:r>
              <a:rPr lang="en-US" dirty="0"/>
              <a:t>If a package is not available through pip, try </a:t>
            </a:r>
            <a:r>
              <a:rPr lang="en-US" dirty="0" err="1">
                <a:solidFill>
                  <a:schemeClr val="accent6"/>
                </a:solidFill>
              </a:rPr>
              <a:t>conda</a:t>
            </a:r>
            <a:r>
              <a:rPr lang="en-US" dirty="0"/>
              <a:t> (or look at the install guide)</a:t>
            </a:r>
          </a:p>
        </p:txBody>
      </p:sp>
      <p:pic>
        <p:nvPicPr>
          <p:cNvPr id="4" name="Picture 3">
            <a:extLst>
              <a:ext uri="{FF2B5EF4-FFF2-40B4-BE49-F238E27FC236}">
                <a16:creationId xmlns:a16="http://schemas.microsoft.com/office/drawing/2014/main" id="{8DB727C6-1B82-02F9-B717-8D5E1FCDA85F}"/>
              </a:ext>
            </a:extLst>
          </p:cNvPr>
          <p:cNvPicPr>
            <a:picLocks noChangeAspect="1"/>
          </p:cNvPicPr>
          <p:nvPr/>
        </p:nvPicPr>
        <p:blipFill>
          <a:blip r:embed="rId3"/>
          <a:stretch>
            <a:fillRect/>
          </a:stretch>
        </p:blipFill>
        <p:spPr>
          <a:xfrm>
            <a:off x="5603317" y="4077149"/>
            <a:ext cx="10963373" cy="2651760"/>
          </a:xfrm>
          <a:prstGeom prst="rect">
            <a:avLst/>
          </a:prstGeom>
        </p:spPr>
      </p:pic>
    </p:spTree>
    <p:extLst>
      <p:ext uri="{BB962C8B-B14F-4D97-AF65-F5344CB8AC3E}">
        <p14:creationId xmlns:p14="http://schemas.microsoft.com/office/powerpoint/2010/main" val="225880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53EFD-B04A-73F8-8AC2-71C055839EF1}"/>
              </a:ext>
            </a:extLst>
          </p:cNvPr>
          <p:cNvSpPr>
            <a:spLocks noGrp="1"/>
          </p:cNvSpPr>
          <p:nvPr>
            <p:ph type="title"/>
          </p:nvPr>
        </p:nvSpPr>
        <p:spPr/>
        <p:txBody>
          <a:bodyPr/>
          <a:lstStyle/>
          <a:p>
            <a:r>
              <a:rPr lang="en-US" dirty="0"/>
              <a:t>Let’s practice!</a:t>
            </a:r>
          </a:p>
        </p:txBody>
      </p:sp>
      <p:sp>
        <p:nvSpPr>
          <p:cNvPr id="3" name="Text Placeholder 2">
            <a:extLst>
              <a:ext uri="{FF2B5EF4-FFF2-40B4-BE49-F238E27FC236}">
                <a16:creationId xmlns:a16="http://schemas.microsoft.com/office/drawing/2014/main" id="{9BF01DE4-0718-9909-92CF-EEF3958BAB23}"/>
              </a:ext>
            </a:extLst>
          </p:cNvPr>
          <p:cNvSpPr>
            <a:spLocks noGrp="1"/>
          </p:cNvSpPr>
          <p:nvPr>
            <p:ph type="body" idx="1"/>
          </p:nvPr>
        </p:nvSpPr>
        <p:spPr>
          <a:xfrm>
            <a:off x="3465412" y="3372609"/>
            <a:ext cx="5261176" cy="2810476"/>
          </a:xfrm>
        </p:spPr>
        <p:txBody>
          <a:bodyPr>
            <a:normAutofit lnSpcReduction="10000"/>
          </a:bodyPr>
          <a:lstStyle/>
          <a:p>
            <a:pPr>
              <a:lnSpc>
                <a:spcPct val="120000"/>
              </a:lnSpc>
              <a:spcBef>
                <a:spcPts val="0"/>
              </a:spcBef>
            </a:pPr>
            <a:r>
              <a:rPr lang="en-US" sz="1600" dirty="0"/>
              <a:t>(1) Using the </a:t>
            </a:r>
            <a:r>
              <a:rPr lang="en-US" sz="1600" b="1" u="sng" dirty="0"/>
              <a:t>command palette</a:t>
            </a:r>
            <a:r>
              <a:rPr lang="en-US" sz="1600" dirty="0"/>
              <a:t>, select the </a:t>
            </a:r>
            <a:r>
              <a:rPr lang="en-US" sz="1600" dirty="0">
                <a:solidFill>
                  <a:schemeClr val="accent6"/>
                </a:solidFill>
              </a:rPr>
              <a:t>base environment</a:t>
            </a:r>
            <a:r>
              <a:rPr lang="en-US" sz="1600" dirty="0"/>
              <a:t> in VS code</a:t>
            </a:r>
          </a:p>
          <a:p>
            <a:pPr>
              <a:lnSpc>
                <a:spcPct val="120000"/>
              </a:lnSpc>
              <a:spcBef>
                <a:spcPts val="0"/>
              </a:spcBef>
            </a:pPr>
            <a:r>
              <a:rPr lang="en-US" sz="1600" dirty="0"/>
              <a:t>OR</a:t>
            </a:r>
          </a:p>
          <a:p>
            <a:pPr>
              <a:lnSpc>
                <a:spcPct val="120000"/>
              </a:lnSpc>
              <a:spcBef>
                <a:spcPts val="0"/>
              </a:spcBef>
            </a:pPr>
            <a:r>
              <a:rPr lang="en-US" sz="1600" dirty="0"/>
              <a:t>(advanced, in terminal*) make a new environment for this class and select it in VS code.</a:t>
            </a:r>
          </a:p>
          <a:p>
            <a:pPr>
              <a:lnSpc>
                <a:spcPct val="120000"/>
              </a:lnSpc>
              <a:spcBef>
                <a:spcPts val="0"/>
              </a:spcBef>
            </a:pPr>
            <a:r>
              <a:rPr lang="en-US" sz="1600" dirty="0">
                <a:solidFill>
                  <a:schemeClr val="bg1">
                    <a:lumMod val="50000"/>
                  </a:schemeClr>
                </a:solidFill>
              </a:rPr>
              <a:t>(2) Using the </a:t>
            </a:r>
            <a:r>
              <a:rPr lang="en-US" sz="1600" b="1" u="sng" dirty="0">
                <a:solidFill>
                  <a:schemeClr val="bg1">
                    <a:lumMod val="50000"/>
                  </a:schemeClr>
                </a:solidFill>
              </a:rPr>
              <a:t>terminal</a:t>
            </a:r>
            <a:r>
              <a:rPr lang="en-US" sz="1600" dirty="0">
                <a:solidFill>
                  <a:schemeClr val="bg1">
                    <a:lumMod val="50000"/>
                  </a:schemeClr>
                </a:solidFill>
              </a:rPr>
              <a:t> (in VS code or separate app), activate the </a:t>
            </a:r>
            <a:r>
              <a:rPr lang="en-US" sz="1600" dirty="0" err="1">
                <a:solidFill>
                  <a:schemeClr val="bg1">
                    <a:lumMod val="50000"/>
                  </a:schemeClr>
                </a:solidFill>
              </a:rPr>
              <a:t>conda</a:t>
            </a:r>
            <a:r>
              <a:rPr lang="en-US" sz="1600" dirty="0">
                <a:solidFill>
                  <a:schemeClr val="bg1">
                    <a:lumMod val="50000"/>
                  </a:schemeClr>
                </a:solidFill>
              </a:rPr>
              <a:t> environment and </a:t>
            </a:r>
          </a:p>
          <a:p>
            <a:pPr>
              <a:lnSpc>
                <a:spcPct val="120000"/>
              </a:lnSpc>
              <a:spcBef>
                <a:spcPts val="0"/>
              </a:spcBef>
            </a:pPr>
            <a:r>
              <a:rPr lang="en-US" sz="1600" dirty="0">
                <a:solidFill>
                  <a:schemeClr val="accent6"/>
                </a:solidFill>
              </a:rPr>
              <a:t>pip</a:t>
            </a:r>
            <a:r>
              <a:rPr lang="en-US" sz="1600" dirty="0">
                <a:solidFill>
                  <a:schemeClr val="bg1">
                    <a:lumMod val="50000"/>
                  </a:schemeClr>
                </a:solidFill>
              </a:rPr>
              <a:t> </a:t>
            </a:r>
            <a:r>
              <a:rPr lang="en-US" sz="1600" dirty="0">
                <a:solidFill>
                  <a:schemeClr val="accent6"/>
                </a:solidFill>
              </a:rPr>
              <a:t>install pandas </a:t>
            </a:r>
            <a:r>
              <a:rPr lang="en-US" sz="1600" dirty="0" err="1">
                <a:solidFill>
                  <a:schemeClr val="accent6"/>
                </a:solidFill>
              </a:rPr>
              <a:t>numpy</a:t>
            </a:r>
            <a:r>
              <a:rPr lang="en-US" sz="1600" dirty="0">
                <a:solidFill>
                  <a:schemeClr val="accent6"/>
                </a:solidFill>
              </a:rPr>
              <a:t> </a:t>
            </a:r>
            <a:r>
              <a:rPr lang="en-US" sz="1600" dirty="0" err="1">
                <a:solidFill>
                  <a:schemeClr val="accent6"/>
                </a:solidFill>
              </a:rPr>
              <a:t>scipy</a:t>
            </a:r>
            <a:r>
              <a:rPr lang="en-US" sz="1600" dirty="0">
                <a:solidFill>
                  <a:schemeClr val="accent6"/>
                </a:solidFill>
              </a:rPr>
              <a:t> </a:t>
            </a:r>
            <a:r>
              <a:rPr lang="en-US" sz="1600" dirty="0" err="1">
                <a:solidFill>
                  <a:schemeClr val="accent6"/>
                </a:solidFill>
              </a:rPr>
              <a:t>ipykernel</a:t>
            </a:r>
            <a:r>
              <a:rPr lang="en-US" sz="1600" dirty="0">
                <a:solidFill>
                  <a:schemeClr val="accent6"/>
                </a:solidFill>
              </a:rPr>
              <a:t> matplotlib</a:t>
            </a:r>
            <a:endParaRPr lang="en-US" sz="1600" dirty="0">
              <a:solidFill>
                <a:schemeClr val="bg1">
                  <a:lumMod val="50000"/>
                </a:schemeClr>
              </a:solidFill>
            </a:endParaRPr>
          </a:p>
          <a:p>
            <a:pPr>
              <a:lnSpc>
                <a:spcPct val="120000"/>
              </a:lnSpc>
              <a:spcBef>
                <a:spcPts val="0"/>
              </a:spcBef>
            </a:pPr>
            <a:r>
              <a:rPr lang="en-US" sz="1600" dirty="0"/>
              <a:t>Stand your name card up on its edge when you are done. Raise your hand for help! </a:t>
            </a:r>
          </a:p>
        </p:txBody>
      </p:sp>
      <p:sp>
        <p:nvSpPr>
          <p:cNvPr id="5" name="TextBox 4">
            <a:extLst>
              <a:ext uri="{FF2B5EF4-FFF2-40B4-BE49-F238E27FC236}">
                <a16:creationId xmlns:a16="http://schemas.microsoft.com/office/drawing/2014/main" id="{38247449-5CE1-1725-2CE6-730D3199337C}"/>
              </a:ext>
            </a:extLst>
          </p:cNvPr>
          <p:cNvSpPr txBox="1"/>
          <p:nvPr/>
        </p:nvSpPr>
        <p:spPr>
          <a:xfrm>
            <a:off x="0" y="6488668"/>
            <a:ext cx="10776857" cy="307777"/>
          </a:xfrm>
          <a:prstGeom prst="rect">
            <a:avLst/>
          </a:prstGeom>
          <a:noFill/>
        </p:spPr>
        <p:txBody>
          <a:bodyPr wrap="square">
            <a:spAutoFit/>
          </a:bodyPr>
          <a:lstStyle/>
          <a:p>
            <a:pPr algn="l">
              <a:buNone/>
            </a:pPr>
            <a:r>
              <a:rPr lang="en-US" sz="1400" b="1" i="0" dirty="0">
                <a:solidFill>
                  <a:schemeClr val="accent6"/>
                </a:solidFill>
                <a:effectLst/>
                <a:latin typeface="Courier New" panose="02070309020205020404" pitchFamily="49" charset="0"/>
              </a:rPr>
              <a:t>*</a:t>
            </a:r>
            <a:r>
              <a:rPr lang="en-US" sz="1400" b="1" i="0" dirty="0" err="1">
                <a:solidFill>
                  <a:schemeClr val="accent6"/>
                </a:solidFill>
                <a:effectLst/>
                <a:latin typeface="Courier New" panose="02070309020205020404" pitchFamily="49" charset="0"/>
              </a:rPr>
              <a:t>conda</a:t>
            </a:r>
            <a:r>
              <a:rPr lang="en-US" sz="1400" b="1" i="0" dirty="0">
                <a:solidFill>
                  <a:schemeClr val="accent6"/>
                </a:solidFill>
                <a:effectLst/>
                <a:latin typeface="Courier New" panose="02070309020205020404" pitchFamily="49" charset="0"/>
              </a:rPr>
              <a:t> create --name BME2315_S26 python=3.12 </a:t>
            </a:r>
            <a:r>
              <a:rPr lang="en-US" sz="1400" b="1" i="0" dirty="0" err="1">
                <a:solidFill>
                  <a:schemeClr val="accent6"/>
                </a:solidFill>
                <a:effectLst/>
                <a:latin typeface="Courier New" panose="02070309020205020404" pitchFamily="49" charset="0"/>
              </a:rPr>
              <a:t>numpy</a:t>
            </a:r>
            <a:r>
              <a:rPr lang="en-US" sz="1400" b="1" i="0" dirty="0">
                <a:solidFill>
                  <a:schemeClr val="accent6"/>
                </a:solidFill>
                <a:effectLst/>
                <a:latin typeface="Courier New" panose="02070309020205020404" pitchFamily="49" charset="0"/>
              </a:rPr>
              <a:t> pandas </a:t>
            </a:r>
            <a:r>
              <a:rPr lang="en-US" sz="1400" b="1" i="0" dirty="0" err="1">
                <a:solidFill>
                  <a:schemeClr val="accent6"/>
                </a:solidFill>
                <a:effectLst/>
                <a:latin typeface="Courier New" panose="02070309020205020404" pitchFamily="49" charset="0"/>
              </a:rPr>
              <a:t>scipy</a:t>
            </a:r>
            <a:r>
              <a:rPr lang="en-US" sz="1400" b="1" i="0" dirty="0">
                <a:solidFill>
                  <a:schemeClr val="accent6"/>
                </a:solidFill>
                <a:effectLst/>
                <a:latin typeface="Courier New" panose="02070309020205020404" pitchFamily="49" charset="0"/>
              </a:rPr>
              <a:t> </a:t>
            </a:r>
            <a:r>
              <a:rPr lang="en-US" sz="1400" b="1" i="0" dirty="0" err="1">
                <a:solidFill>
                  <a:schemeClr val="accent6"/>
                </a:solidFill>
                <a:effectLst/>
                <a:latin typeface="Courier New" panose="02070309020205020404" pitchFamily="49" charset="0"/>
              </a:rPr>
              <a:t>ipykernel</a:t>
            </a:r>
            <a:r>
              <a:rPr lang="en-US" sz="1400" b="1" i="0" dirty="0">
                <a:solidFill>
                  <a:schemeClr val="accent6"/>
                </a:solidFill>
                <a:effectLst/>
                <a:latin typeface="Courier New" panose="02070309020205020404" pitchFamily="49" charset="0"/>
              </a:rPr>
              <a:t> matplotlib</a:t>
            </a:r>
          </a:p>
        </p:txBody>
      </p:sp>
    </p:spTree>
    <p:extLst>
      <p:ext uri="{BB962C8B-B14F-4D97-AF65-F5344CB8AC3E}">
        <p14:creationId xmlns:p14="http://schemas.microsoft.com/office/powerpoint/2010/main" val="4229947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EBAA4F7-7939-4E72-3810-BBE5CE5B57D5}"/>
              </a:ext>
            </a:extLst>
          </p:cNvPr>
          <p:cNvGrpSpPr/>
          <p:nvPr/>
        </p:nvGrpSpPr>
        <p:grpSpPr>
          <a:xfrm>
            <a:off x="5257067" y="0"/>
            <a:ext cx="6934933" cy="6858000"/>
            <a:chOff x="5257067" y="0"/>
            <a:chExt cx="6934933" cy="6858000"/>
          </a:xfrm>
        </p:grpSpPr>
        <p:pic>
          <p:nvPicPr>
            <p:cNvPr id="4" name="Picture 3">
              <a:extLst>
                <a:ext uri="{FF2B5EF4-FFF2-40B4-BE49-F238E27FC236}">
                  <a16:creationId xmlns:a16="http://schemas.microsoft.com/office/drawing/2014/main" id="{E592B8BA-2578-9769-3580-1BA3B4E7298F}"/>
                </a:ext>
              </a:extLst>
            </p:cNvPr>
            <p:cNvPicPr>
              <a:picLocks noChangeAspect="1"/>
            </p:cNvPicPr>
            <p:nvPr/>
          </p:nvPicPr>
          <p:blipFill>
            <a:blip r:embed="rId3"/>
            <a:stretch>
              <a:fillRect/>
            </a:stretch>
          </p:blipFill>
          <p:spPr>
            <a:xfrm>
              <a:off x="5257067" y="0"/>
              <a:ext cx="6934933" cy="6858000"/>
            </a:xfrm>
            <a:prstGeom prst="rect">
              <a:avLst/>
            </a:prstGeom>
          </p:spPr>
        </p:pic>
        <p:sp>
          <p:nvSpPr>
            <p:cNvPr id="6" name="Rounded Rectangle 5">
              <a:extLst>
                <a:ext uri="{FF2B5EF4-FFF2-40B4-BE49-F238E27FC236}">
                  <a16:creationId xmlns:a16="http://schemas.microsoft.com/office/drawing/2014/main" id="{0F897C94-E12C-D37C-800D-8E6F08895848}"/>
                </a:ext>
              </a:extLst>
            </p:cNvPr>
            <p:cNvSpPr/>
            <p:nvPr/>
          </p:nvSpPr>
          <p:spPr>
            <a:xfrm>
              <a:off x="8454571" y="1226457"/>
              <a:ext cx="1103086" cy="254000"/>
            </a:xfrm>
            <a:prstGeom prst="roundRect">
              <a:avLst/>
            </a:prstGeom>
            <a:solidFill>
              <a:schemeClr val="accent4">
                <a:alpha val="24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E654ED73-438B-3B90-4560-68FAEAD57E33}"/>
                </a:ext>
              </a:extLst>
            </p:cNvPr>
            <p:cNvSpPr/>
            <p:nvPr/>
          </p:nvSpPr>
          <p:spPr>
            <a:xfrm>
              <a:off x="8367485" y="4390572"/>
              <a:ext cx="1770743" cy="254000"/>
            </a:xfrm>
            <a:prstGeom prst="roundRect">
              <a:avLst/>
            </a:prstGeom>
            <a:solidFill>
              <a:schemeClr val="accent4">
                <a:alpha val="24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3F2F1DC0-7BD6-D750-63E5-C415A1DA0923}"/>
                </a:ext>
              </a:extLst>
            </p:cNvPr>
            <p:cNvSpPr/>
            <p:nvPr/>
          </p:nvSpPr>
          <p:spPr>
            <a:xfrm>
              <a:off x="6520541" y="4136572"/>
              <a:ext cx="2514601" cy="254000"/>
            </a:xfrm>
            <a:prstGeom prst="roundRect">
              <a:avLst/>
            </a:prstGeom>
            <a:solidFill>
              <a:schemeClr val="accent4">
                <a:alpha val="24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D0037557-49AF-D3B4-7A19-831456100760}"/>
                </a:ext>
              </a:extLst>
            </p:cNvPr>
            <p:cNvSpPr/>
            <p:nvPr/>
          </p:nvSpPr>
          <p:spPr>
            <a:xfrm>
              <a:off x="10494655" y="1226457"/>
              <a:ext cx="1261915" cy="254000"/>
            </a:xfrm>
            <a:prstGeom prst="roundRect">
              <a:avLst/>
            </a:prstGeom>
            <a:solidFill>
              <a:schemeClr val="accent4">
                <a:alpha val="24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CA2D08FB-5629-BC6F-B871-65FC656E36EC}"/>
                </a:ext>
              </a:extLst>
            </p:cNvPr>
            <p:cNvSpPr/>
            <p:nvPr/>
          </p:nvSpPr>
          <p:spPr>
            <a:xfrm>
              <a:off x="5471472" y="1480457"/>
              <a:ext cx="936586" cy="254000"/>
            </a:xfrm>
            <a:prstGeom prst="roundRect">
              <a:avLst/>
            </a:prstGeom>
            <a:solidFill>
              <a:schemeClr val="accent4">
                <a:alpha val="24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72DB42D-84D1-F9E5-0B56-03D1868243C1}"/>
              </a:ext>
            </a:extLst>
          </p:cNvPr>
          <p:cNvSpPr>
            <a:spLocks noGrp="1"/>
          </p:cNvSpPr>
          <p:nvPr>
            <p:ph type="title"/>
          </p:nvPr>
        </p:nvSpPr>
        <p:spPr/>
        <p:txBody>
          <a:bodyPr/>
          <a:lstStyle/>
          <a:p>
            <a:r>
              <a:rPr lang="en-US" dirty="0"/>
              <a:t>Using </a:t>
            </a:r>
            <a:r>
              <a:rPr lang="en-US" dirty="0" err="1"/>
              <a:t>genAI</a:t>
            </a:r>
            <a:r>
              <a:rPr lang="en-US" dirty="0"/>
              <a:t> for coding</a:t>
            </a:r>
          </a:p>
        </p:txBody>
      </p:sp>
      <p:sp>
        <p:nvSpPr>
          <p:cNvPr id="9" name="TextBox 8">
            <a:extLst>
              <a:ext uri="{FF2B5EF4-FFF2-40B4-BE49-F238E27FC236}">
                <a16:creationId xmlns:a16="http://schemas.microsoft.com/office/drawing/2014/main" id="{07AEA8C6-452F-162B-9CB8-1947BCCF8183}"/>
              </a:ext>
            </a:extLst>
          </p:cNvPr>
          <p:cNvSpPr txBox="1"/>
          <p:nvPr/>
        </p:nvSpPr>
        <p:spPr>
          <a:xfrm>
            <a:off x="7611501" y="425183"/>
            <a:ext cx="3541354" cy="646331"/>
          </a:xfrm>
          <a:prstGeom prst="rect">
            <a:avLst/>
          </a:prstGeom>
          <a:noFill/>
        </p:spPr>
        <p:txBody>
          <a:bodyPr wrap="none" rtlCol="0">
            <a:spAutoFit/>
          </a:bodyPr>
          <a:lstStyle/>
          <a:p>
            <a:r>
              <a:rPr lang="en-US" dirty="0">
                <a:latin typeface="Roboto" panose="02000000000000000000" pitchFamily="2" charset="0"/>
                <a:ea typeface="Roboto" panose="02000000000000000000" pitchFamily="2" charset="0"/>
                <a:cs typeface="Roboto" panose="02000000000000000000" pitchFamily="2" charset="0"/>
              </a:rPr>
              <a:t>Co-founder of OpenAI (ChatGPT)</a:t>
            </a:r>
          </a:p>
          <a:p>
            <a:r>
              <a:rPr lang="en-US" dirty="0">
                <a:latin typeface="Roboto" panose="02000000000000000000" pitchFamily="2" charset="0"/>
                <a:ea typeface="Roboto" panose="02000000000000000000" pitchFamily="2" charset="0"/>
                <a:cs typeface="Roboto" panose="02000000000000000000" pitchFamily="2" charset="0"/>
              </a:rPr>
              <a:t>Director of AI at Tesla</a:t>
            </a:r>
          </a:p>
        </p:txBody>
      </p:sp>
      <p:sp>
        <p:nvSpPr>
          <p:cNvPr id="5" name="Multiply 4">
            <a:extLst>
              <a:ext uri="{FF2B5EF4-FFF2-40B4-BE49-F238E27FC236}">
                <a16:creationId xmlns:a16="http://schemas.microsoft.com/office/drawing/2014/main" id="{CA3EE06E-5343-B116-7F55-C534E96F6327}"/>
              </a:ext>
            </a:extLst>
          </p:cNvPr>
          <p:cNvSpPr/>
          <p:nvPr/>
        </p:nvSpPr>
        <p:spPr>
          <a:xfrm>
            <a:off x="5663533" y="0"/>
            <a:ext cx="5895788" cy="5895788"/>
          </a:xfrm>
          <a:prstGeom prst="mathMultiply">
            <a:avLst>
              <a:gd name="adj1" fmla="val 6551"/>
            </a:avLst>
          </a:prstGeom>
          <a:solidFill>
            <a:srgbClr val="C00000"/>
          </a:solidFill>
          <a:ln>
            <a:solidFill>
              <a:srgbClr val="C0000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634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2F1F6E3-8FDF-8672-B691-A12B66837347}"/>
              </a:ext>
            </a:extLst>
          </p:cNvPr>
          <p:cNvGrpSpPr/>
          <p:nvPr/>
        </p:nvGrpSpPr>
        <p:grpSpPr>
          <a:xfrm>
            <a:off x="2527151" y="1308487"/>
            <a:ext cx="9248065" cy="5064604"/>
            <a:chOff x="2527151" y="1308487"/>
            <a:chExt cx="9248065" cy="5064604"/>
          </a:xfrm>
        </p:grpSpPr>
        <p:sp>
          <p:nvSpPr>
            <p:cNvPr id="32" name="Rounded Rectangle 31">
              <a:extLst>
                <a:ext uri="{FF2B5EF4-FFF2-40B4-BE49-F238E27FC236}">
                  <a16:creationId xmlns:a16="http://schemas.microsoft.com/office/drawing/2014/main" id="{5128EAAB-84AB-A586-00F4-FE987E549AEF}"/>
                </a:ext>
              </a:extLst>
            </p:cNvPr>
            <p:cNvSpPr/>
            <p:nvPr/>
          </p:nvSpPr>
          <p:spPr>
            <a:xfrm>
              <a:off x="6456218" y="2486891"/>
              <a:ext cx="1766455" cy="3886200"/>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a:extLst>
                <a:ext uri="{FF2B5EF4-FFF2-40B4-BE49-F238E27FC236}">
                  <a16:creationId xmlns:a16="http://schemas.microsoft.com/office/drawing/2014/main" id="{6D267E46-D7EA-8C7F-5221-A18FBF7DEA55}"/>
                </a:ext>
              </a:extLst>
            </p:cNvPr>
            <p:cNvSpPr/>
            <p:nvPr/>
          </p:nvSpPr>
          <p:spPr>
            <a:xfrm>
              <a:off x="10008761" y="2486891"/>
              <a:ext cx="1766455" cy="3886200"/>
            </a:xfrm>
            <a:prstGeom prst="roundRect">
              <a:avLst/>
            </a:prstGeom>
            <a:solidFill>
              <a:schemeClr val="accent2">
                <a:alpha val="2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Rounded Rectangle 33">
              <a:extLst>
                <a:ext uri="{FF2B5EF4-FFF2-40B4-BE49-F238E27FC236}">
                  <a16:creationId xmlns:a16="http://schemas.microsoft.com/office/drawing/2014/main" id="{03CAF318-86E3-7D88-A4BA-28A24F3C948C}"/>
                </a:ext>
              </a:extLst>
            </p:cNvPr>
            <p:cNvSpPr/>
            <p:nvPr/>
          </p:nvSpPr>
          <p:spPr>
            <a:xfrm>
              <a:off x="8232489" y="2486891"/>
              <a:ext cx="1766455" cy="3886200"/>
            </a:xfrm>
            <a:prstGeom prst="roundRect">
              <a:avLst/>
            </a:prstGeom>
            <a:solidFill>
              <a:schemeClr val="accent6">
                <a:alpha val="2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8" name="Bent-Up Arrow 27">
              <a:extLst>
                <a:ext uri="{FF2B5EF4-FFF2-40B4-BE49-F238E27FC236}">
                  <a16:creationId xmlns:a16="http://schemas.microsoft.com/office/drawing/2014/main" id="{2C660C4B-5476-BF40-F357-232FAB4B6F5C}"/>
                </a:ext>
              </a:extLst>
            </p:cNvPr>
            <p:cNvSpPr/>
            <p:nvPr/>
          </p:nvSpPr>
          <p:spPr>
            <a:xfrm flipV="1">
              <a:off x="2527151" y="1641017"/>
              <a:ext cx="4995867" cy="639763"/>
            </a:xfrm>
            <a:prstGeom prst="bentUpArrow">
              <a:avLst>
                <a:gd name="adj1" fmla="val 9841"/>
                <a:gd name="adj2" fmla="val 19323"/>
                <a:gd name="adj3" fmla="val 227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Bent-Up Arrow 28">
              <a:extLst>
                <a:ext uri="{FF2B5EF4-FFF2-40B4-BE49-F238E27FC236}">
                  <a16:creationId xmlns:a16="http://schemas.microsoft.com/office/drawing/2014/main" id="{FBF93CFA-E455-ED2F-0908-D1B82E3BD3E4}"/>
                </a:ext>
              </a:extLst>
            </p:cNvPr>
            <p:cNvSpPr/>
            <p:nvPr/>
          </p:nvSpPr>
          <p:spPr>
            <a:xfrm flipV="1">
              <a:off x="2527151" y="1473533"/>
              <a:ext cx="6936519" cy="807245"/>
            </a:xfrm>
            <a:prstGeom prst="bentUpArrow">
              <a:avLst>
                <a:gd name="adj1" fmla="val 7267"/>
                <a:gd name="adj2" fmla="val 15032"/>
                <a:gd name="adj3" fmla="val 1842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 name="Bent-Up Arrow 29">
              <a:extLst>
                <a:ext uri="{FF2B5EF4-FFF2-40B4-BE49-F238E27FC236}">
                  <a16:creationId xmlns:a16="http://schemas.microsoft.com/office/drawing/2014/main" id="{BF373BC7-7729-981B-5DBA-FB36003A8683}"/>
                </a:ext>
              </a:extLst>
            </p:cNvPr>
            <p:cNvSpPr/>
            <p:nvPr/>
          </p:nvSpPr>
          <p:spPr>
            <a:xfrm flipV="1">
              <a:off x="2527151" y="1308487"/>
              <a:ext cx="8791981" cy="972291"/>
            </a:xfrm>
            <a:prstGeom prst="bentUpArrow">
              <a:avLst>
                <a:gd name="adj1" fmla="val 6279"/>
                <a:gd name="adj2" fmla="val 12198"/>
                <a:gd name="adj3" fmla="val 1488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256DED9-AB66-7367-B947-491FF7D141A7}"/>
              </a:ext>
            </a:extLst>
          </p:cNvPr>
          <p:cNvSpPr>
            <a:spLocks noGrp="1"/>
          </p:cNvSpPr>
          <p:nvPr>
            <p:ph type="title"/>
          </p:nvPr>
        </p:nvSpPr>
        <p:spPr/>
        <p:txBody>
          <a:bodyPr/>
          <a:lstStyle/>
          <a:p>
            <a:r>
              <a:rPr lang="en-US" dirty="0"/>
              <a:t>The Restaurant: The Big Picture</a:t>
            </a:r>
          </a:p>
        </p:txBody>
      </p:sp>
      <p:grpSp>
        <p:nvGrpSpPr>
          <p:cNvPr id="20" name="Group 19">
            <a:extLst>
              <a:ext uri="{FF2B5EF4-FFF2-40B4-BE49-F238E27FC236}">
                <a16:creationId xmlns:a16="http://schemas.microsoft.com/office/drawing/2014/main" id="{37C46679-2A34-3AE7-D8F5-93A416BCACB0}"/>
              </a:ext>
            </a:extLst>
          </p:cNvPr>
          <p:cNvGrpSpPr/>
          <p:nvPr/>
        </p:nvGrpSpPr>
        <p:grpSpPr>
          <a:xfrm>
            <a:off x="649167" y="4805690"/>
            <a:ext cx="1350290" cy="1350289"/>
            <a:chOff x="658368" y="2370483"/>
            <a:chExt cx="1755648" cy="1755648"/>
          </a:xfrm>
        </p:grpSpPr>
        <p:pic>
          <p:nvPicPr>
            <p:cNvPr id="5" name="Picture 4">
              <a:extLst>
                <a:ext uri="{FF2B5EF4-FFF2-40B4-BE49-F238E27FC236}">
                  <a16:creationId xmlns:a16="http://schemas.microsoft.com/office/drawing/2014/main" id="{862EF8E8-4316-4F9C-26EB-4444A928EA56}"/>
                </a:ext>
              </a:extLst>
            </p:cNvPr>
            <p:cNvPicPr>
              <a:picLocks noChangeAspect="1"/>
            </p:cNvPicPr>
            <p:nvPr/>
          </p:nvPicPr>
          <p:blipFill>
            <a:blip r:embed="rId3"/>
            <a:stretch>
              <a:fillRect/>
            </a:stretch>
          </p:blipFill>
          <p:spPr>
            <a:xfrm>
              <a:off x="658368" y="2370483"/>
              <a:ext cx="1146048" cy="1146048"/>
            </a:xfrm>
            <a:prstGeom prst="rect">
              <a:avLst/>
            </a:prstGeom>
          </p:spPr>
        </p:pic>
        <p:pic>
          <p:nvPicPr>
            <p:cNvPr id="8" name="Picture 7">
              <a:extLst>
                <a:ext uri="{FF2B5EF4-FFF2-40B4-BE49-F238E27FC236}">
                  <a16:creationId xmlns:a16="http://schemas.microsoft.com/office/drawing/2014/main" id="{B48581BD-7F29-7DE6-8344-10F3210C2F55}"/>
                </a:ext>
              </a:extLst>
            </p:cNvPr>
            <p:cNvPicPr>
              <a:picLocks noChangeAspect="1"/>
            </p:cNvPicPr>
            <p:nvPr/>
          </p:nvPicPr>
          <p:blipFill>
            <a:blip r:embed="rId3"/>
            <a:stretch>
              <a:fillRect/>
            </a:stretch>
          </p:blipFill>
          <p:spPr>
            <a:xfrm>
              <a:off x="810768" y="2522883"/>
              <a:ext cx="1146048" cy="1146048"/>
            </a:xfrm>
            <a:prstGeom prst="rect">
              <a:avLst/>
            </a:prstGeom>
          </p:spPr>
        </p:pic>
        <p:pic>
          <p:nvPicPr>
            <p:cNvPr id="9" name="Picture 8">
              <a:extLst>
                <a:ext uri="{FF2B5EF4-FFF2-40B4-BE49-F238E27FC236}">
                  <a16:creationId xmlns:a16="http://schemas.microsoft.com/office/drawing/2014/main" id="{443ACD8B-8A05-C877-02E4-774286166826}"/>
                </a:ext>
              </a:extLst>
            </p:cNvPr>
            <p:cNvPicPr>
              <a:picLocks noChangeAspect="1"/>
            </p:cNvPicPr>
            <p:nvPr/>
          </p:nvPicPr>
          <p:blipFill>
            <a:blip r:embed="rId3"/>
            <a:stretch>
              <a:fillRect/>
            </a:stretch>
          </p:blipFill>
          <p:spPr>
            <a:xfrm>
              <a:off x="963168" y="2675283"/>
              <a:ext cx="1146048" cy="1146048"/>
            </a:xfrm>
            <a:prstGeom prst="rect">
              <a:avLst/>
            </a:prstGeom>
          </p:spPr>
        </p:pic>
        <p:pic>
          <p:nvPicPr>
            <p:cNvPr id="12" name="Picture 11">
              <a:extLst>
                <a:ext uri="{FF2B5EF4-FFF2-40B4-BE49-F238E27FC236}">
                  <a16:creationId xmlns:a16="http://schemas.microsoft.com/office/drawing/2014/main" id="{B57ECE6A-56AA-D54F-ECAE-539A8F12388F}"/>
                </a:ext>
              </a:extLst>
            </p:cNvPr>
            <p:cNvPicPr>
              <a:picLocks noChangeAspect="1"/>
            </p:cNvPicPr>
            <p:nvPr/>
          </p:nvPicPr>
          <p:blipFill>
            <a:blip r:embed="rId3"/>
            <a:stretch>
              <a:fillRect/>
            </a:stretch>
          </p:blipFill>
          <p:spPr>
            <a:xfrm>
              <a:off x="1115568" y="2827683"/>
              <a:ext cx="1146048" cy="1146048"/>
            </a:xfrm>
            <a:prstGeom prst="rect">
              <a:avLst/>
            </a:prstGeom>
          </p:spPr>
        </p:pic>
        <p:pic>
          <p:nvPicPr>
            <p:cNvPr id="13" name="Picture 12">
              <a:extLst>
                <a:ext uri="{FF2B5EF4-FFF2-40B4-BE49-F238E27FC236}">
                  <a16:creationId xmlns:a16="http://schemas.microsoft.com/office/drawing/2014/main" id="{CE514B59-21DD-7349-9F8C-471F2B420540}"/>
                </a:ext>
              </a:extLst>
            </p:cNvPr>
            <p:cNvPicPr>
              <a:picLocks noChangeAspect="1"/>
            </p:cNvPicPr>
            <p:nvPr/>
          </p:nvPicPr>
          <p:blipFill>
            <a:blip r:embed="rId3"/>
            <a:stretch>
              <a:fillRect/>
            </a:stretch>
          </p:blipFill>
          <p:spPr>
            <a:xfrm>
              <a:off x="1267968" y="2980083"/>
              <a:ext cx="1146048" cy="1146048"/>
            </a:xfrm>
            <a:prstGeom prst="rect">
              <a:avLst/>
            </a:prstGeom>
          </p:spPr>
        </p:pic>
      </p:grpSp>
      <p:grpSp>
        <p:nvGrpSpPr>
          <p:cNvPr id="21" name="Group 20">
            <a:extLst>
              <a:ext uri="{FF2B5EF4-FFF2-40B4-BE49-F238E27FC236}">
                <a16:creationId xmlns:a16="http://schemas.microsoft.com/office/drawing/2014/main" id="{50CF3A63-01F5-22AE-87C2-ED9343A00578}"/>
              </a:ext>
            </a:extLst>
          </p:cNvPr>
          <p:cNvGrpSpPr/>
          <p:nvPr/>
        </p:nvGrpSpPr>
        <p:grpSpPr>
          <a:xfrm>
            <a:off x="1958605" y="4783562"/>
            <a:ext cx="1984228" cy="1415682"/>
            <a:chOff x="2624582" y="2294283"/>
            <a:chExt cx="2579897" cy="1840672"/>
          </a:xfrm>
        </p:grpSpPr>
        <p:pic>
          <p:nvPicPr>
            <p:cNvPr id="11" name="Picture 10">
              <a:extLst>
                <a:ext uri="{FF2B5EF4-FFF2-40B4-BE49-F238E27FC236}">
                  <a16:creationId xmlns:a16="http://schemas.microsoft.com/office/drawing/2014/main" id="{59D4AA80-AB33-F7E6-F776-C711E49F9946}"/>
                </a:ext>
              </a:extLst>
            </p:cNvPr>
            <p:cNvPicPr>
              <a:picLocks noChangeAspect="1"/>
            </p:cNvPicPr>
            <p:nvPr/>
          </p:nvPicPr>
          <p:blipFill>
            <a:blip r:embed="rId4"/>
            <a:stretch>
              <a:fillRect/>
            </a:stretch>
          </p:blipFill>
          <p:spPr>
            <a:xfrm>
              <a:off x="3363807" y="2294283"/>
              <a:ext cx="1840672" cy="1840672"/>
            </a:xfrm>
            <a:prstGeom prst="rect">
              <a:avLst/>
            </a:prstGeom>
          </p:spPr>
        </p:pic>
        <p:sp>
          <p:nvSpPr>
            <p:cNvPr id="14" name="Right Brace 13">
              <a:extLst>
                <a:ext uri="{FF2B5EF4-FFF2-40B4-BE49-F238E27FC236}">
                  <a16:creationId xmlns:a16="http://schemas.microsoft.com/office/drawing/2014/main" id="{3E47DFAB-EA4B-992C-CFBB-9F32EA9FC6A9}"/>
                </a:ext>
              </a:extLst>
            </p:cNvPr>
            <p:cNvSpPr/>
            <p:nvPr/>
          </p:nvSpPr>
          <p:spPr>
            <a:xfrm>
              <a:off x="2624582" y="2294283"/>
              <a:ext cx="512064" cy="1831848"/>
            </a:xfrm>
            <a:prstGeom prst="rightBrace">
              <a:avLst>
                <a:gd name="adj1" fmla="val 44047"/>
                <a:gd name="adj2" fmla="val 5000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65217A5B-CDC2-785A-57E6-EBC6B96D6BEF}"/>
              </a:ext>
            </a:extLst>
          </p:cNvPr>
          <p:cNvPicPr>
            <a:picLocks noChangeAspect="1"/>
          </p:cNvPicPr>
          <p:nvPr/>
        </p:nvPicPr>
        <p:blipFill>
          <a:blip r:embed="rId5"/>
          <a:stretch>
            <a:fillRect/>
          </a:stretch>
        </p:blipFill>
        <p:spPr>
          <a:xfrm>
            <a:off x="4438566" y="4627143"/>
            <a:ext cx="1663134" cy="1663134"/>
          </a:xfrm>
          <a:prstGeom prst="rect">
            <a:avLst/>
          </a:prstGeom>
        </p:spPr>
      </p:pic>
      <p:pic>
        <p:nvPicPr>
          <p:cNvPr id="17" name="Picture 16">
            <a:extLst>
              <a:ext uri="{FF2B5EF4-FFF2-40B4-BE49-F238E27FC236}">
                <a16:creationId xmlns:a16="http://schemas.microsoft.com/office/drawing/2014/main" id="{F45884BF-A75D-6027-7005-8DA2B30B4C42}"/>
              </a:ext>
            </a:extLst>
          </p:cNvPr>
          <p:cNvPicPr>
            <a:picLocks noChangeAspect="1"/>
          </p:cNvPicPr>
          <p:nvPr/>
        </p:nvPicPr>
        <p:blipFill>
          <a:blip r:embed="rId6"/>
          <a:stretch>
            <a:fillRect/>
          </a:stretch>
        </p:blipFill>
        <p:spPr>
          <a:xfrm>
            <a:off x="6589969" y="4698459"/>
            <a:ext cx="1457390" cy="1457390"/>
          </a:xfrm>
          <a:prstGeom prst="rect">
            <a:avLst/>
          </a:prstGeom>
        </p:spPr>
      </p:pic>
      <p:grpSp>
        <p:nvGrpSpPr>
          <p:cNvPr id="26" name="Group 25">
            <a:extLst>
              <a:ext uri="{FF2B5EF4-FFF2-40B4-BE49-F238E27FC236}">
                <a16:creationId xmlns:a16="http://schemas.microsoft.com/office/drawing/2014/main" id="{371BB6C0-4D89-A4F9-FC8C-8C60F8B07F19}"/>
              </a:ext>
            </a:extLst>
          </p:cNvPr>
          <p:cNvGrpSpPr/>
          <p:nvPr/>
        </p:nvGrpSpPr>
        <p:grpSpPr>
          <a:xfrm>
            <a:off x="271272" y="2297967"/>
            <a:ext cx="11723504" cy="4523026"/>
            <a:chOff x="210312" y="1328148"/>
            <a:chExt cx="11723504" cy="4523026"/>
          </a:xfrm>
        </p:grpSpPr>
        <p:sp>
          <p:nvSpPr>
            <p:cNvPr id="24" name="Rounded Rectangle 23">
              <a:extLst>
                <a:ext uri="{FF2B5EF4-FFF2-40B4-BE49-F238E27FC236}">
                  <a16:creationId xmlns:a16="http://schemas.microsoft.com/office/drawing/2014/main" id="{746E81DE-D90B-2A26-36DC-7EB4879CC48E}"/>
                </a:ext>
              </a:extLst>
            </p:cNvPr>
            <p:cNvSpPr/>
            <p:nvPr/>
          </p:nvSpPr>
          <p:spPr>
            <a:xfrm>
              <a:off x="210312" y="1328148"/>
              <a:ext cx="11723504" cy="4185959"/>
            </a:xfrm>
            <a:prstGeom prst="roundRect">
              <a:avLst>
                <a:gd name="adj" fmla="val 12298"/>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D5CB4E9-5619-B8DC-8451-AB2B5531D6A0}"/>
                </a:ext>
              </a:extLst>
            </p:cNvPr>
            <p:cNvSpPr txBox="1"/>
            <p:nvPr/>
          </p:nvSpPr>
          <p:spPr>
            <a:xfrm>
              <a:off x="521396" y="5481842"/>
              <a:ext cx="3480440" cy="369332"/>
            </a:xfrm>
            <a:prstGeom prst="rect">
              <a:avLst/>
            </a:prstGeom>
            <a:noFill/>
          </p:spPr>
          <p:txBody>
            <a:bodyPr wrap="none" rtlCol="0">
              <a:spAutoFit/>
            </a:bodyPr>
            <a:lstStyle/>
            <a:p>
              <a:r>
                <a:rPr lang="en-US" b="1" dirty="0">
                  <a:latin typeface=""/>
                </a:rPr>
                <a:t>The Restaurant (VS Code/</a:t>
              </a:r>
              <a:r>
                <a:rPr lang="en-US" b="1" dirty="0">
                  <a:solidFill>
                    <a:schemeClr val="accent6"/>
                  </a:solidFill>
                  <a:latin typeface=""/>
                </a:rPr>
                <a:t>IDE</a:t>
              </a:r>
              <a:r>
                <a:rPr lang="en-US" b="1" dirty="0">
                  <a:latin typeface=""/>
                </a:rPr>
                <a:t>)</a:t>
              </a:r>
            </a:p>
          </p:txBody>
        </p:sp>
      </p:grpSp>
      <p:pic>
        <p:nvPicPr>
          <p:cNvPr id="4" name="Picture 3">
            <a:extLst>
              <a:ext uri="{FF2B5EF4-FFF2-40B4-BE49-F238E27FC236}">
                <a16:creationId xmlns:a16="http://schemas.microsoft.com/office/drawing/2014/main" id="{D06D6995-A117-D67A-272F-2E9822FD9975}"/>
              </a:ext>
            </a:extLst>
          </p:cNvPr>
          <p:cNvPicPr>
            <a:picLocks noChangeAspect="1"/>
          </p:cNvPicPr>
          <p:nvPr/>
        </p:nvPicPr>
        <p:blipFill>
          <a:blip r:embed="rId7"/>
          <a:stretch>
            <a:fillRect/>
          </a:stretch>
        </p:blipFill>
        <p:spPr>
          <a:xfrm>
            <a:off x="872868" y="736649"/>
            <a:ext cx="1415683" cy="1415683"/>
          </a:xfrm>
          <a:prstGeom prst="rect">
            <a:avLst/>
          </a:prstGeom>
        </p:spPr>
      </p:pic>
      <p:pic>
        <p:nvPicPr>
          <p:cNvPr id="36" name="Picture 35">
            <a:extLst>
              <a:ext uri="{FF2B5EF4-FFF2-40B4-BE49-F238E27FC236}">
                <a16:creationId xmlns:a16="http://schemas.microsoft.com/office/drawing/2014/main" id="{790D63F8-92D7-03A9-292C-03EF25AFE826}"/>
              </a:ext>
            </a:extLst>
          </p:cNvPr>
          <p:cNvPicPr>
            <a:picLocks noChangeAspect="1"/>
          </p:cNvPicPr>
          <p:nvPr/>
        </p:nvPicPr>
        <p:blipFill>
          <a:blip r:embed="rId8">
            <a:duotone>
              <a:schemeClr val="accent2">
                <a:shade val="45000"/>
                <a:satMod val="135000"/>
              </a:schemeClr>
              <a:prstClr val="white"/>
            </a:duotone>
          </a:blip>
          <a:stretch>
            <a:fillRect/>
          </a:stretch>
        </p:blipFill>
        <p:spPr>
          <a:xfrm>
            <a:off x="10270479" y="2596946"/>
            <a:ext cx="1284877" cy="1284877"/>
          </a:xfrm>
          <a:prstGeom prst="rect">
            <a:avLst/>
          </a:prstGeom>
        </p:spPr>
      </p:pic>
      <p:pic>
        <p:nvPicPr>
          <p:cNvPr id="37" name="Picture 36">
            <a:extLst>
              <a:ext uri="{FF2B5EF4-FFF2-40B4-BE49-F238E27FC236}">
                <a16:creationId xmlns:a16="http://schemas.microsoft.com/office/drawing/2014/main" id="{82EC26CC-5812-5559-6B13-77C0996046DB}"/>
              </a:ext>
            </a:extLst>
          </p:cNvPr>
          <p:cNvPicPr>
            <a:picLocks noChangeAspect="1"/>
          </p:cNvPicPr>
          <p:nvPr/>
        </p:nvPicPr>
        <p:blipFill>
          <a:blip r:embed="rId8">
            <a:duotone>
              <a:schemeClr val="accent1">
                <a:shade val="45000"/>
                <a:satMod val="135000"/>
              </a:schemeClr>
              <a:prstClr val="white"/>
            </a:duotone>
          </a:blip>
          <a:stretch>
            <a:fillRect/>
          </a:stretch>
        </p:blipFill>
        <p:spPr>
          <a:xfrm>
            <a:off x="6721592" y="2643653"/>
            <a:ext cx="1284877" cy="1284877"/>
          </a:xfrm>
          <a:prstGeom prst="rect">
            <a:avLst/>
          </a:prstGeom>
        </p:spPr>
      </p:pic>
      <p:pic>
        <p:nvPicPr>
          <p:cNvPr id="38" name="Picture 37">
            <a:extLst>
              <a:ext uri="{FF2B5EF4-FFF2-40B4-BE49-F238E27FC236}">
                <a16:creationId xmlns:a16="http://schemas.microsoft.com/office/drawing/2014/main" id="{C5CE7DEB-43A4-094F-E7BB-E141EF7BFF5C}"/>
              </a:ext>
            </a:extLst>
          </p:cNvPr>
          <p:cNvPicPr>
            <a:picLocks noChangeAspect="1"/>
          </p:cNvPicPr>
          <p:nvPr/>
        </p:nvPicPr>
        <p:blipFill>
          <a:blip r:embed="rId8">
            <a:duotone>
              <a:schemeClr val="accent6">
                <a:shade val="45000"/>
                <a:satMod val="135000"/>
              </a:schemeClr>
              <a:prstClr val="white"/>
            </a:duotone>
            <a:alphaModFix/>
          </a:blip>
          <a:stretch>
            <a:fillRect/>
          </a:stretch>
        </p:blipFill>
        <p:spPr>
          <a:xfrm>
            <a:off x="8517076" y="2643652"/>
            <a:ext cx="1284877" cy="1284877"/>
          </a:xfrm>
          <a:prstGeom prst="rect">
            <a:avLst/>
          </a:prstGeom>
        </p:spPr>
      </p:pic>
      <p:pic>
        <p:nvPicPr>
          <p:cNvPr id="45" name="Picture 44">
            <a:extLst>
              <a:ext uri="{FF2B5EF4-FFF2-40B4-BE49-F238E27FC236}">
                <a16:creationId xmlns:a16="http://schemas.microsoft.com/office/drawing/2014/main" id="{17E6B0CC-246B-2F02-7E5D-C7E5E6A80649}"/>
              </a:ext>
            </a:extLst>
          </p:cNvPr>
          <p:cNvPicPr>
            <a:picLocks noChangeAspect="1"/>
          </p:cNvPicPr>
          <p:nvPr/>
        </p:nvPicPr>
        <p:blipFill>
          <a:blip r:embed="rId6"/>
          <a:stretch>
            <a:fillRect/>
          </a:stretch>
        </p:blipFill>
        <p:spPr>
          <a:xfrm>
            <a:off x="10184222" y="4661125"/>
            <a:ext cx="1457390" cy="1457390"/>
          </a:xfrm>
          <a:prstGeom prst="rect">
            <a:avLst/>
          </a:prstGeom>
        </p:spPr>
      </p:pic>
      <p:pic>
        <p:nvPicPr>
          <p:cNvPr id="46" name="Picture 45">
            <a:extLst>
              <a:ext uri="{FF2B5EF4-FFF2-40B4-BE49-F238E27FC236}">
                <a16:creationId xmlns:a16="http://schemas.microsoft.com/office/drawing/2014/main" id="{782A2FF5-29ED-2FFC-B6C4-532815ECEFEA}"/>
              </a:ext>
            </a:extLst>
          </p:cNvPr>
          <p:cNvPicPr>
            <a:picLocks noChangeAspect="1"/>
          </p:cNvPicPr>
          <p:nvPr/>
        </p:nvPicPr>
        <p:blipFill>
          <a:blip r:embed="rId6"/>
          <a:stretch>
            <a:fillRect/>
          </a:stretch>
        </p:blipFill>
        <p:spPr>
          <a:xfrm>
            <a:off x="8430075" y="4698459"/>
            <a:ext cx="1457390" cy="1457390"/>
          </a:xfrm>
          <a:prstGeom prst="rect">
            <a:avLst/>
          </a:prstGeom>
        </p:spPr>
      </p:pic>
      <p:pic>
        <p:nvPicPr>
          <p:cNvPr id="19" name="Picture 18">
            <a:extLst>
              <a:ext uri="{FF2B5EF4-FFF2-40B4-BE49-F238E27FC236}">
                <a16:creationId xmlns:a16="http://schemas.microsoft.com/office/drawing/2014/main" id="{484E7ED4-4AC3-B006-3609-E8C460378C15}"/>
              </a:ext>
            </a:extLst>
          </p:cNvPr>
          <p:cNvPicPr>
            <a:picLocks noChangeAspect="1"/>
          </p:cNvPicPr>
          <p:nvPr/>
        </p:nvPicPr>
        <p:blipFill rotWithShape="1">
          <a:blip r:embed="rId9"/>
          <a:srcRect t="27348" b="38939"/>
          <a:stretch/>
        </p:blipFill>
        <p:spPr>
          <a:xfrm>
            <a:off x="-362391" y="2637798"/>
            <a:ext cx="3886200" cy="1310157"/>
          </a:xfrm>
          <a:prstGeom prst="rect">
            <a:avLst/>
          </a:prstGeom>
        </p:spPr>
      </p:pic>
      <p:sp>
        <p:nvSpPr>
          <p:cNvPr id="39" name="Rounded Rectangular Callout 38">
            <a:extLst>
              <a:ext uri="{FF2B5EF4-FFF2-40B4-BE49-F238E27FC236}">
                <a16:creationId xmlns:a16="http://schemas.microsoft.com/office/drawing/2014/main" id="{05802D8C-460F-5D7B-3231-473AFC7A10AB}"/>
              </a:ext>
            </a:extLst>
          </p:cNvPr>
          <p:cNvSpPr/>
          <p:nvPr/>
        </p:nvSpPr>
        <p:spPr>
          <a:xfrm>
            <a:off x="2989023" y="2457723"/>
            <a:ext cx="1080784" cy="1424100"/>
          </a:xfrm>
          <a:prstGeom prst="wedgeRoundRectCallout">
            <a:avLst>
              <a:gd name="adj1" fmla="val -92340"/>
              <a:gd name="adj2" fmla="val -17550"/>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solidFill>
                <a:latin typeface=""/>
              </a:rPr>
              <a:t>This dish tastes disgusting! Who made it?</a:t>
            </a:r>
          </a:p>
        </p:txBody>
      </p:sp>
      <p:sp>
        <p:nvSpPr>
          <p:cNvPr id="40" name="Rounded Rectangular Callout 39">
            <a:extLst>
              <a:ext uri="{FF2B5EF4-FFF2-40B4-BE49-F238E27FC236}">
                <a16:creationId xmlns:a16="http://schemas.microsoft.com/office/drawing/2014/main" id="{D53EAED5-8C11-5307-9B5C-1A45B8C05D9D}"/>
              </a:ext>
            </a:extLst>
          </p:cNvPr>
          <p:cNvSpPr/>
          <p:nvPr/>
        </p:nvSpPr>
        <p:spPr>
          <a:xfrm>
            <a:off x="4277209" y="2457723"/>
            <a:ext cx="1766455" cy="1473802"/>
          </a:xfrm>
          <a:prstGeom prst="wedgeRoundRectCallout">
            <a:avLst>
              <a:gd name="adj1" fmla="val 95226"/>
              <a:gd name="adj2" fmla="val 137094"/>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solidFill>
                <a:latin typeface=""/>
              </a:rPr>
              <a:t>I just followed the recipe that </a:t>
            </a:r>
            <a:r>
              <a:rPr lang="en-US" sz="1200" b="1" dirty="0" err="1">
                <a:solidFill>
                  <a:schemeClr val="tx2"/>
                </a:solidFill>
                <a:latin typeface=""/>
              </a:rPr>
              <a:t>ChatGPT</a:t>
            </a:r>
            <a:r>
              <a:rPr lang="en-US" sz="1200" dirty="0">
                <a:solidFill>
                  <a:schemeClr val="tx2"/>
                </a:solidFill>
                <a:latin typeface=""/>
              </a:rPr>
              <a:t> made me… I don’t know where I went wrong.</a:t>
            </a:r>
          </a:p>
        </p:txBody>
      </p:sp>
    </p:spTree>
    <p:extLst>
      <p:ext uri="{BB962C8B-B14F-4D97-AF65-F5344CB8AC3E}">
        <p14:creationId xmlns:p14="http://schemas.microsoft.com/office/powerpoint/2010/main" val="371550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3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4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58" name="Group 4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59" name="Freeform: Shape 4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SF Pro Semibold" pitchFamily="2" charset="0"/>
                <a:ea typeface="SF Pro Semibold" pitchFamily="2" charset="0"/>
                <a:cs typeface="SF Pro Semibold" pitchFamily="2" charset="0"/>
              </a:endParaRPr>
            </a:p>
          </p:txBody>
        </p:sp>
        <p:sp>
          <p:nvSpPr>
            <p:cNvPr id="60" name="Freeform: Shape 4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SF Pro Semibold" pitchFamily="2" charset="0"/>
                <a:ea typeface="SF Pro Semibold" pitchFamily="2" charset="0"/>
                <a:cs typeface="SF Pro Semibold" pitchFamily="2" charset="0"/>
              </a:endParaRPr>
            </a:p>
          </p:txBody>
        </p:sp>
        <p:sp>
          <p:nvSpPr>
            <p:cNvPr id="61" name="Freeform: Shape 4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SF Pro Semibold" pitchFamily="2" charset="0"/>
                <a:ea typeface="SF Pro Semibold" pitchFamily="2" charset="0"/>
                <a:cs typeface="SF Pro Semibold" pitchFamily="2" charset="0"/>
              </a:endParaRPr>
            </a:p>
          </p:txBody>
        </p:sp>
        <p:sp>
          <p:nvSpPr>
            <p:cNvPr id="62" name="Freeform: Shape 4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SF Pro Semibold" pitchFamily="2" charset="0"/>
                <a:ea typeface="SF Pro Semibold" pitchFamily="2" charset="0"/>
                <a:cs typeface="SF Pro Semibold" pitchFamily="2" charset="0"/>
              </a:endParaRPr>
            </a:p>
          </p:txBody>
        </p:sp>
      </p:grpSp>
      <p:sp>
        <p:nvSpPr>
          <p:cNvPr id="3" name="Content Placeholder 2">
            <a:extLst>
              <a:ext uri="{FF2B5EF4-FFF2-40B4-BE49-F238E27FC236}">
                <a16:creationId xmlns:a16="http://schemas.microsoft.com/office/drawing/2014/main" id="{5E851F7C-A0EB-B51F-1E83-D9EBF1EFE50E}"/>
              </a:ext>
            </a:extLst>
          </p:cNvPr>
          <p:cNvSpPr>
            <a:spLocks noGrp="1"/>
          </p:cNvSpPr>
          <p:nvPr>
            <p:ph idx="1"/>
          </p:nvPr>
        </p:nvSpPr>
        <p:spPr>
          <a:xfrm>
            <a:off x="5968698" y="437479"/>
            <a:ext cx="5419634" cy="6239661"/>
          </a:xfrm>
        </p:spPr>
        <p:txBody>
          <a:bodyPr anchor="ctr">
            <a:normAutofit/>
          </a:bodyPr>
          <a:lstStyle/>
          <a:p>
            <a:r>
              <a:rPr lang="en-US" sz="2000" dirty="0">
                <a:solidFill>
                  <a:schemeClr val="tx2"/>
                </a:solidFill>
              </a:rPr>
              <a:t>You should have: </a:t>
            </a:r>
          </a:p>
          <a:p>
            <a:pPr lvl="1"/>
            <a:r>
              <a:rPr lang="en-US" sz="2000" dirty="0">
                <a:solidFill>
                  <a:schemeClr val="accent6"/>
                </a:solidFill>
                <a:ea typeface="SF Pro Heavy" pitchFamily="2" charset="0"/>
                <a:cs typeface="SF Pro Heavy" pitchFamily="2" charset="0"/>
              </a:rPr>
              <a:t>Anaconda</a:t>
            </a:r>
            <a:r>
              <a:rPr lang="en-US" sz="2000" dirty="0">
                <a:solidFill>
                  <a:schemeClr val="tx2"/>
                </a:solidFill>
              </a:rPr>
              <a:t> installed </a:t>
            </a:r>
          </a:p>
          <a:p>
            <a:pPr lvl="1"/>
            <a:r>
              <a:rPr lang="en-US" sz="2000" dirty="0">
                <a:solidFill>
                  <a:schemeClr val="accent6"/>
                </a:solidFill>
                <a:ea typeface="SF Pro Heavy" pitchFamily="2" charset="0"/>
                <a:cs typeface="SF Pro Heavy" pitchFamily="2" charset="0"/>
              </a:rPr>
              <a:t>VS Code </a:t>
            </a:r>
            <a:r>
              <a:rPr lang="en-US" sz="2000" dirty="0">
                <a:solidFill>
                  <a:schemeClr val="tx2"/>
                </a:solidFill>
              </a:rPr>
              <a:t>installed (or an IDE you like)</a:t>
            </a:r>
          </a:p>
          <a:p>
            <a:pPr lvl="1"/>
            <a:r>
              <a:rPr lang="en-US" sz="2000" dirty="0">
                <a:solidFill>
                  <a:schemeClr val="tx2"/>
                </a:solidFill>
              </a:rPr>
              <a:t>A </a:t>
            </a:r>
            <a:r>
              <a:rPr lang="en-US" sz="2000" dirty="0">
                <a:solidFill>
                  <a:schemeClr val="accent6"/>
                </a:solidFill>
                <a:ea typeface="SF Pro Heavy" pitchFamily="2" charset="0"/>
                <a:cs typeface="SF Pro Heavy" pitchFamily="2" charset="0"/>
              </a:rPr>
              <a:t>GitHub</a:t>
            </a:r>
            <a:r>
              <a:rPr lang="en-US" sz="2000" dirty="0">
                <a:solidFill>
                  <a:schemeClr val="tx2"/>
                </a:solidFill>
              </a:rPr>
              <a:t> account</a:t>
            </a:r>
          </a:p>
          <a:p>
            <a:r>
              <a:rPr lang="en-US" sz="2000" dirty="0">
                <a:solidFill>
                  <a:schemeClr val="tx2"/>
                </a:solidFill>
              </a:rPr>
              <a:t>In module 0, we will add:</a:t>
            </a:r>
          </a:p>
          <a:p>
            <a:pPr lvl="1"/>
            <a:r>
              <a:rPr lang="en-US" sz="2000" dirty="0">
                <a:solidFill>
                  <a:schemeClr val="tx2"/>
                </a:solidFill>
              </a:rPr>
              <a:t>A </a:t>
            </a:r>
            <a:r>
              <a:rPr lang="en-US" sz="2000" dirty="0">
                <a:solidFill>
                  <a:schemeClr val="accent6"/>
                </a:solidFill>
                <a:ea typeface="SF Pro Heavy" pitchFamily="2" charset="0"/>
                <a:cs typeface="SF Pro Heavy" pitchFamily="2" charset="0"/>
              </a:rPr>
              <a:t>folder</a:t>
            </a:r>
            <a:r>
              <a:rPr lang="en-US" sz="2000" dirty="0">
                <a:solidFill>
                  <a:schemeClr val="tx2"/>
                </a:solidFill>
              </a:rPr>
              <a:t> location to organize your files (code files and data files for this class)</a:t>
            </a:r>
          </a:p>
          <a:p>
            <a:pPr lvl="1"/>
            <a:r>
              <a:rPr lang="en-US" sz="2000" dirty="0">
                <a:solidFill>
                  <a:schemeClr val="tx2"/>
                </a:solidFill>
              </a:rPr>
              <a:t>VS Code extensions:</a:t>
            </a:r>
          </a:p>
          <a:p>
            <a:pPr lvl="2"/>
            <a:r>
              <a:rPr lang="en-US" dirty="0" err="1">
                <a:solidFill>
                  <a:schemeClr val="tx2"/>
                </a:solidFill>
              </a:rPr>
              <a:t>Jupyter</a:t>
            </a:r>
            <a:r>
              <a:rPr lang="en-US" dirty="0">
                <a:solidFill>
                  <a:schemeClr val="tx2"/>
                </a:solidFill>
              </a:rPr>
              <a:t> notebook extensions</a:t>
            </a:r>
          </a:p>
          <a:p>
            <a:pPr lvl="2"/>
            <a:r>
              <a:rPr lang="en-US" dirty="0">
                <a:solidFill>
                  <a:schemeClr val="tx2"/>
                </a:solidFill>
              </a:rPr>
              <a:t>Optional extensions: CSV viewer</a:t>
            </a:r>
          </a:p>
          <a:p>
            <a:pPr lvl="1"/>
            <a:r>
              <a:rPr lang="en-US" sz="2000" dirty="0"/>
              <a:t>Python </a:t>
            </a:r>
            <a:r>
              <a:rPr lang="en-US" sz="2000" dirty="0">
                <a:solidFill>
                  <a:schemeClr val="accent6"/>
                </a:solidFill>
              </a:rPr>
              <a:t>packages </a:t>
            </a:r>
            <a:r>
              <a:rPr lang="en-US" sz="2000" dirty="0"/>
              <a:t>needed for this class</a:t>
            </a:r>
          </a:p>
          <a:p>
            <a:pPr lvl="1"/>
            <a:r>
              <a:rPr lang="en-US" sz="2000" dirty="0" err="1"/>
              <a:t>Github</a:t>
            </a:r>
            <a:r>
              <a:rPr lang="en-US" sz="2000" dirty="0"/>
              <a:t> </a:t>
            </a:r>
            <a:r>
              <a:rPr lang="en-US" sz="2000" dirty="0">
                <a:solidFill>
                  <a:schemeClr val="accent6"/>
                </a:solidFill>
              </a:rPr>
              <a:t>repositories</a:t>
            </a:r>
            <a:r>
              <a:rPr lang="en-US" sz="2000" dirty="0"/>
              <a:t> for each project</a:t>
            </a:r>
          </a:p>
          <a:p>
            <a:pPr lvl="1"/>
            <a:endParaRPr lang="en-US" sz="2000" dirty="0">
              <a:solidFill>
                <a:schemeClr val="tx2"/>
              </a:solidFill>
            </a:endParaRPr>
          </a:p>
        </p:txBody>
      </p:sp>
      <p:sp>
        <p:nvSpPr>
          <p:cNvPr id="4" name="Title 1">
            <a:extLst>
              <a:ext uri="{FF2B5EF4-FFF2-40B4-BE49-F238E27FC236}">
                <a16:creationId xmlns:a16="http://schemas.microsoft.com/office/drawing/2014/main" id="{D013CD3A-9150-2810-E805-C485A5450491}"/>
              </a:ext>
            </a:extLst>
          </p:cNvPr>
          <p:cNvSpPr txBox="1">
            <a:spLocks/>
          </p:cNvSpPr>
          <p:nvPr/>
        </p:nvSpPr>
        <p:spPr>
          <a:xfrm>
            <a:off x="303146" y="2248005"/>
            <a:ext cx="3735454" cy="28726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r>
              <a:rPr lang="en-US" dirty="0">
                <a:solidFill>
                  <a:schemeClr val="tx2"/>
                </a:solidFill>
                <a:latin typeface=""/>
                <a:ea typeface="SF Pro Semibold" pitchFamily="2" charset="0"/>
                <a:cs typeface="SF Pro Semibold" pitchFamily="2" charset="0"/>
              </a:rPr>
              <a:t>Setting up your computer for this class</a:t>
            </a:r>
            <a:endParaRPr lang="en-US" dirty="0">
              <a:latin typeface=""/>
              <a:ea typeface="SF Pro Semibold" pitchFamily="2" charset="0"/>
              <a:cs typeface="SF Pro Semibold" pitchFamily="2" charset="0"/>
            </a:endParaRPr>
          </a:p>
        </p:txBody>
      </p:sp>
    </p:spTree>
    <p:extLst>
      <p:ext uri="{BB962C8B-B14F-4D97-AF65-F5344CB8AC3E}">
        <p14:creationId xmlns:p14="http://schemas.microsoft.com/office/powerpoint/2010/main" val="191798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52E9E-40EF-B383-FE2E-23D898E2DE98}"/>
              </a:ext>
            </a:extLst>
          </p:cNvPr>
          <p:cNvSpPr>
            <a:spLocks noGrp="1"/>
          </p:cNvSpPr>
          <p:nvPr>
            <p:ph type="title"/>
          </p:nvPr>
        </p:nvSpPr>
        <p:spPr>
          <a:xfrm>
            <a:off x="3113567" y="1830290"/>
            <a:ext cx="5964866" cy="2444385"/>
          </a:xfrm>
        </p:spPr>
        <p:txBody>
          <a:bodyPr/>
          <a:lstStyle/>
          <a:p>
            <a:r>
              <a:rPr lang="en-US" dirty="0"/>
              <a:t>What should we do instead?</a:t>
            </a:r>
          </a:p>
        </p:txBody>
      </p:sp>
      <p:sp>
        <p:nvSpPr>
          <p:cNvPr id="4" name="Text Placeholder 2">
            <a:extLst>
              <a:ext uri="{FF2B5EF4-FFF2-40B4-BE49-F238E27FC236}">
                <a16:creationId xmlns:a16="http://schemas.microsoft.com/office/drawing/2014/main" id="{CFDFC443-7BE9-9FB9-A229-243CD97E1D8D}"/>
              </a:ext>
            </a:extLst>
          </p:cNvPr>
          <p:cNvSpPr>
            <a:spLocks noGrp="1"/>
          </p:cNvSpPr>
          <p:nvPr>
            <p:ph type="body" idx="1"/>
          </p:nvPr>
        </p:nvSpPr>
        <p:spPr>
          <a:xfrm>
            <a:off x="3113567" y="3885734"/>
            <a:ext cx="5964866" cy="1500187"/>
          </a:xfrm>
        </p:spPr>
        <p:txBody>
          <a:bodyPr>
            <a:normAutofit/>
          </a:bodyPr>
          <a:lstStyle/>
          <a:p>
            <a:r>
              <a:rPr lang="en-US" dirty="0"/>
              <a:t>Open in VS Code the </a:t>
            </a:r>
            <a:r>
              <a:rPr lang="en-US" dirty="0" err="1">
                <a:solidFill>
                  <a:schemeClr val="accent6"/>
                </a:solidFill>
              </a:rPr>
              <a:t>python_practice.py</a:t>
            </a:r>
            <a:r>
              <a:rPr lang="en-US" dirty="0">
                <a:solidFill>
                  <a:schemeClr val="accent6"/>
                </a:solidFill>
              </a:rPr>
              <a:t>* </a:t>
            </a:r>
            <a:r>
              <a:rPr lang="en-US" dirty="0"/>
              <a:t>file you just added to your folder</a:t>
            </a:r>
          </a:p>
          <a:p>
            <a:r>
              <a:rPr lang="en-US" sz="1400" i="1" dirty="0"/>
              <a:t>*The completed practice is due next </a:t>
            </a:r>
            <a:r>
              <a:rPr lang="en-US" sz="1400" i="1" dirty="0">
                <a:solidFill>
                  <a:schemeClr val="accent6"/>
                </a:solidFill>
              </a:rPr>
              <a:t>Thursday 1/23</a:t>
            </a:r>
            <a:endParaRPr lang="en-US" sz="1500" i="1" dirty="0">
              <a:solidFill>
                <a:schemeClr val="accent6"/>
              </a:solidFill>
            </a:endParaRPr>
          </a:p>
        </p:txBody>
      </p:sp>
    </p:spTree>
    <p:extLst>
      <p:ext uri="{BB962C8B-B14F-4D97-AF65-F5344CB8AC3E}">
        <p14:creationId xmlns:p14="http://schemas.microsoft.com/office/powerpoint/2010/main" val="1002590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98E1A-2C5E-ACF5-E292-D42B60380B53}"/>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B95CD531-5C22-8691-7161-E151151B1E70}"/>
              </a:ext>
            </a:extLst>
          </p:cNvPr>
          <p:cNvSpPr>
            <a:spLocks noGrp="1"/>
          </p:cNvSpPr>
          <p:nvPr>
            <p:ph idx="1"/>
          </p:nvPr>
        </p:nvSpPr>
        <p:spPr/>
        <p:txBody>
          <a:bodyPr/>
          <a:lstStyle/>
          <a:p>
            <a:r>
              <a:rPr lang="en-US" dirty="0"/>
              <a:t>Python practice (submitted through GitHub) will be due </a:t>
            </a:r>
            <a:r>
              <a:rPr lang="en-US" b="1" dirty="0">
                <a:solidFill>
                  <a:srgbClr val="FF0000"/>
                </a:solidFill>
              </a:rPr>
              <a:t>TUESDAY January 27 by 12:30pm</a:t>
            </a:r>
          </a:p>
          <a:p>
            <a:r>
              <a:rPr lang="en-US" dirty="0">
                <a:solidFill>
                  <a:schemeClr val="tx1"/>
                </a:solidFill>
              </a:rPr>
              <a:t>Rubric for Module 0 individual assignment:</a:t>
            </a:r>
          </a:p>
          <a:p>
            <a:pPr lvl="1"/>
            <a:r>
              <a:rPr lang="en-US" dirty="0">
                <a:solidFill>
                  <a:schemeClr val="tx1"/>
                </a:solidFill>
              </a:rPr>
              <a:t>GitHub Repo for Module 0</a:t>
            </a:r>
          </a:p>
          <a:p>
            <a:pPr lvl="1"/>
            <a:r>
              <a:rPr lang="en-US" dirty="0">
                <a:solidFill>
                  <a:schemeClr val="tx1"/>
                </a:solidFill>
              </a:rPr>
              <a:t>ReadMe updated</a:t>
            </a:r>
          </a:p>
          <a:p>
            <a:pPr lvl="1"/>
            <a:r>
              <a:rPr lang="en-US" dirty="0">
                <a:solidFill>
                  <a:schemeClr val="tx1"/>
                </a:solidFill>
              </a:rPr>
              <a:t>Python practice file on your own branch with all problems completed</a:t>
            </a:r>
          </a:p>
          <a:p>
            <a:pPr lvl="1"/>
            <a:r>
              <a:rPr lang="en-US" dirty="0" err="1">
                <a:solidFill>
                  <a:schemeClr val="tx1"/>
                </a:solidFill>
              </a:rPr>
              <a:t>Jupyter</a:t>
            </a:r>
            <a:r>
              <a:rPr lang="en-US" dirty="0">
                <a:solidFill>
                  <a:schemeClr val="tx1"/>
                </a:solidFill>
              </a:rPr>
              <a:t> Notebook </a:t>
            </a:r>
          </a:p>
        </p:txBody>
      </p:sp>
      <p:sp>
        <p:nvSpPr>
          <p:cNvPr id="4" name="TextBox 3">
            <a:extLst>
              <a:ext uri="{FF2B5EF4-FFF2-40B4-BE49-F238E27FC236}">
                <a16:creationId xmlns:a16="http://schemas.microsoft.com/office/drawing/2014/main" id="{579A2636-CA4E-58F0-F4C7-EEDB0055DC07}"/>
              </a:ext>
            </a:extLst>
          </p:cNvPr>
          <p:cNvSpPr txBox="1"/>
          <p:nvPr/>
        </p:nvSpPr>
        <p:spPr>
          <a:xfrm>
            <a:off x="0" y="75415"/>
            <a:ext cx="5070234" cy="369332"/>
          </a:xfrm>
          <a:prstGeom prst="rect">
            <a:avLst/>
          </a:prstGeom>
          <a:noFill/>
        </p:spPr>
        <p:txBody>
          <a:bodyPr wrap="none" rtlCol="0">
            <a:spAutoFit/>
          </a:bodyPr>
          <a:lstStyle/>
          <a:p>
            <a:r>
              <a:rPr lang="en-US" dirty="0">
                <a:solidFill>
                  <a:schemeClr val="accent6"/>
                </a:solidFill>
              </a:rPr>
              <a:t>Open: </a:t>
            </a:r>
            <a:r>
              <a:rPr lang="en-US" dirty="0" err="1">
                <a:solidFill>
                  <a:schemeClr val="accent6"/>
                </a:solidFill>
              </a:rPr>
              <a:t>python_practice.py</a:t>
            </a:r>
            <a:r>
              <a:rPr lang="en-US" dirty="0">
                <a:solidFill>
                  <a:schemeClr val="accent6"/>
                </a:solidFill>
              </a:rPr>
              <a:t> in VS Code in your folder!</a:t>
            </a:r>
          </a:p>
        </p:txBody>
      </p:sp>
    </p:spTree>
    <p:extLst>
      <p:ext uri="{BB962C8B-B14F-4D97-AF65-F5344CB8AC3E}">
        <p14:creationId xmlns:p14="http://schemas.microsoft.com/office/powerpoint/2010/main" val="730497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EBABA-744B-86D5-443C-FBE9508608FD}"/>
              </a:ext>
            </a:extLst>
          </p:cNvPr>
          <p:cNvSpPr>
            <a:spLocks noGrp="1"/>
          </p:cNvSpPr>
          <p:nvPr>
            <p:ph type="title"/>
          </p:nvPr>
        </p:nvSpPr>
        <p:spPr>
          <a:xfrm>
            <a:off x="3113567" y="1627869"/>
            <a:ext cx="5964866" cy="2444385"/>
          </a:xfrm>
        </p:spPr>
        <p:txBody>
          <a:bodyPr>
            <a:normAutofit fontScale="90000"/>
          </a:bodyPr>
          <a:lstStyle/>
          <a:p>
            <a:r>
              <a:rPr lang="en-US" dirty="0"/>
              <a:t>Tip # 1:</a:t>
            </a:r>
            <a:br>
              <a:rPr lang="en-US" dirty="0"/>
            </a:br>
            <a:r>
              <a:rPr lang="en-US" dirty="0"/>
              <a:t>Run code in “chunks” when developing</a:t>
            </a:r>
          </a:p>
        </p:txBody>
      </p:sp>
      <p:sp>
        <p:nvSpPr>
          <p:cNvPr id="3" name="Text Placeholder 2">
            <a:extLst>
              <a:ext uri="{FF2B5EF4-FFF2-40B4-BE49-F238E27FC236}">
                <a16:creationId xmlns:a16="http://schemas.microsoft.com/office/drawing/2014/main" id="{10F445C2-7AAE-BAF6-DE8D-D141AD3B073D}"/>
              </a:ext>
            </a:extLst>
          </p:cNvPr>
          <p:cNvSpPr>
            <a:spLocks noGrp="1"/>
          </p:cNvSpPr>
          <p:nvPr>
            <p:ph type="body" idx="1"/>
          </p:nvPr>
        </p:nvSpPr>
        <p:spPr/>
        <p:txBody>
          <a:bodyPr/>
          <a:lstStyle/>
          <a:p>
            <a:r>
              <a:rPr lang="en-US" dirty="0"/>
              <a:t>Or, how to break code into smaller pieces that are easier to run and interpret with </a:t>
            </a:r>
            <a:r>
              <a:rPr lang="en-US" dirty="0">
                <a:solidFill>
                  <a:schemeClr val="accent6"/>
                </a:solidFill>
              </a:rPr>
              <a:t>interactive</a:t>
            </a:r>
            <a:r>
              <a:rPr lang="en-US" dirty="0"/>
              <a:t> mode or </a:t>
            </a:r>
            <a:r>
              <a:rPr lang="en-US" dirty="0" err="1">
                <a:solidFill>
                  <a:schemeClr val="accent6"/>
                </a:solidFill>
              </a:rPr>
              <a:t>Jupyter</a:t>
            </a:r>
            <a:r>
              <a:rPr lang="en-US" dirty="0"/>
              <a:t> notebooks</a:t>
            </a:r>
          </a:p>
        </p:txBody>
      </p:sp>
    </p:spTree>
    <p:extLst>
      <p:ext uri="{BB962C8B-B14F-4D97-AF65-F5344CB8AC3E}">
        <p14:creationId xmlns:p14="http://schemas.microsoft.com/office/powerpoint/2010/main" val="1249226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A screenshot of a computer&#10;&#10;AI-generated content may be incorrect.">
            <a:extLst>
              <a:ext uri="{FF2B5EF4-FFF2-40B4-BE49-F238E27FC236}">
                <a16:creationId xmlns:a16="http://schemas.microsoft.com/office/drawing/2014/main" id="{D62A27F1-3C85-4C8C-C4EA-93211B3FAB61}"/>
              </a:ext>
            </a:extLst>
          </p:cNvPr>
          <p:cNvPicPr>
            <a:picLocks noChangeAspect="1"/>
          </p:cNvPicPr>
          <p:nvPr/>
        </p:nvPicPr>
        <p:blipFill>
          <a:blip r:embed="rId3"/>
          <a:stretch>
            <a:fillRect/>
          </a:stretch>
        </p:blipFill>
        <p:spPr>
          <a:xfrm>
            <a:off x="1875844" y="3442577"/>
            <a:ext cx="9714775" cy="2744329"/>
          </a:xfrm>
          <a:prstGeom prst="rect">
            <a:avLst/>
          </a:prstGeom>
        </p:spPr>
      </p:pic>
      <p:sp>
        <p:nvSpPr>
          <p:cNvPr id="34" name="Right Arrow 33">
            <a:extLst>
              <a:ext uri="{FF2B5EF4-FFF2-40B4-BE49-F238E27FC236}">
                <a16:creationId xmlns:a16="http://schemas.microsoft.com/office/drawing/2014/main" id="{099A2944-809C-A430-EF1D-8B59DBA92DA8}"/>
              </a:ext>
            </a:extLst>
          </p:cNvPr>
          <p:cNvSpPr/>
          <p:nvPr/>
        </p:nvSpPr>
        <p:spPr>
          <a:xfrm rot="7489842">
            <a:off x="10749202" y="2941443"/>
            <a:ext cx="936171" cy="304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0" name="Right Arrow 29">
            <a:extLst>
              <a:ext uri="{FF2B5EF4-FFF2-40B4-BE49-F238E27FC236}">
                <a16:creationId xmlns:a16="http://schemas.microsoft.com/office/drawing/2014/main" id="{38B0F21D-8E16-D5AB-76C4-9F50283C261F}"/>
              </a:ext>
            </a:extLst>
          </p:cNvPr>
          <p:cNvSpPr/>
          <p:nvPr/>
        </p:nvSpPr>
        <p:spPr>
          <a:xfrm rot="2207069">
            <a:off x="1553811" y="3944202"/>
            <a:ext cx="936171" cy="304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A screenshot of a computer&#10;&#10;AI-generated content may be incorrect.">
            <a:extLst>
              <a:ext uri="{FF2B5EF4-FFF2-40B4-BE49-F238E27FC236}">
                <a16:creationId xmlns:a16="http://schemas.microsoft.com/office/drawing/2014/main" id="{CE911B7F-C200-CFC5-F51A-A1C5EBB2A4A5}"/>
              </a:ext>
            </a:extLst>
          </p:cNvPr>
          <p:cNvPicPr>
            <a:picLocks noChangeAspect="1"/>
          </p:cNvPicPr>
          <p:nvPr/>
        </p:nvPicPr>
        <p:blipFill>
          <a:blip r:embed="rId4"/>
          <a:srcRect b="26563"/>
          <a:stretch>
            <a:fillRect/>
          </a:stretch>
        </p:blipFill>
        <p:spPr>
          <a:xfrm>
            <a:off x="1854713" y="3108949"/>
            <a:ext cx="9757038" cy="3106642"/>
          </a:xfrm>
          <a:prstGeom prst="rect">
            <a:avLst/>
          </a:prstGeom>
        </p:spPr>
      </p:pic>
      <p:pic>
        <p:nvPicPr>
          <p:cNvPr id="38" name="Picture 37" descr="A white background with black text&#10;&#10;AI-generated content may be incorrect.">
            <a:extLst>
              <a:ext uri="{FF2B5EF4-FFF2-40B4-BE49-F238E27FC236}">
                <a16:creationId xmlns:a16="http://schemas.microsoft.com/office/drawing/2014/main" id="{926368E1-86C7-DCE5-1F71-85C6E56DB06A}"/>
              </a:ext>
            </a:extLst>
          </p:cNvPr>
          <p:cNvPicPr>
            <a:picLocks noChangeAspect="1"/>
          </p:cNvPicPr>
          <p:nvPr/>
        </p:nvPicPr>
        <p:blipFill>
          <a:blip r:embed="rId5"/>
          <a:stretch>
            <a:fillRect/>
          </a:stretch>
        </p:blipFill>
        <p:spPr>
          <a:xfrm>
            <a:off x="2116104" y="4012848"/>
            <a:ext cx="9356478" cy="1478499"/>
          </a:xfrm>
          <a:prstGeom prst="rect">
            <a:avLst/>
          </a:prstGeom>
          <a:solidFill>
            <a:srgbClr val="000000">
              <a:shade val="95000"/>
            </a:srgbClr>
          </a:solidFill>
          <a:ln w="57150" cap="sq">
            <a:solidFill>
              <a:srgbClr val="000000"/>
            </a:solidFill>
            <a:miter lim="800000"/>
          </a:ln>
          <a:effectLst>
            <a:outerShdw blurRad="254000" dist="190500" dir="2700000" sy="90000" algn="bl" rotWithShape="0">
              <a:srgbClr val="000000">
                <a:alpha val="40000"/>
              </a:srgbClr>
            </a:outerShdw>
          </a:effectLst>
        </p:spPr>
      </p:pic>
      <p:sp>
        <p:nvSpPr>
          <p:cNvPr id="35" name="TextBox 34">
            <a:extLst>
              <a:ext uri="{FF2B5EF4-FFF2-40B4-BE49-F238E27FC236}">
                <a16:creationId xmlns:a16="http://schemas.microsoft.com/office/drawing/2014/main" id="{FA97C182-CE48-03C2-B82F-3ADC70894FA8}"/>
              </a:ext>
            </a:extLst>
          </p:cNvPr>
          <p:cNvSpPr txBox="1"/>
          <p:nvPr/>
        </p:nvSpPr>
        <p:spPr>
          <a:xfrm>
            <a:off x="10311563" y="2327339"/>
            <a:ext cx="1971117" cy="369332"/>
          </a:xfrm>
          <a:prstGeom prst="rect">
            <a:avLst/>
          </a:prstGeom>
          <a:noFill/>
        </p:spPr>
        <p:txBody>
          <a:bodyPr wrap="none" rtlCol="0">
            <a:spAutoFit/>
          </a:bodyPr>
          <a:lstStyle/>
          <a:p>
            <a:r>
              <a:rPr lang="en-US" dirty="0"/>
              <a:t>Run file in terminal</a:t>
            </a:r>
          </a:p>
        </p:txBody>
      </p:sp>
      <p:sp>
        <p:nvSpPr>
          <p:cNvPr id="4" name="Slide Number Placeholder 3">
            <a:extLst>
              <a:ext uri="{FF2B5EF4-FFF2-40B4-BE49-F238E27FC236}">
                <a16:creationId xmlns:a16="http://schemas.microsoft.com/office/drawing/2014/main" id="{9BD1C036-A359-56BB-75F5-7B8831EDBBCE}"/>
              </a:ext>
            </a:extLst>
          </p:cNvPr>
          <p:cNvSpPr>
            <a:spLocks noGrp="1"/>
          </p:cNvSpPr>
          <p:nvPr>
            <p:ph type="sldNum" sz="quarter" idx="12"/>
          </p:nvPr>
        </p:nvSpPr>
        <p:spPr/>
        <p:txBody>
          <a:bodyPr/>
          <a:lstStyle/>
          <a:p>
            <a:pPr>
              <a:defRPr/>
            </a:pPr>
            <a:fld id="{D14846A1-F25D-40BC-92B0-5009FABE0DD8}" type="slidenum">
              <a:rPr lang="en-US" smtClean="0"/>
              <a:pPr>
                <a:defRPr/>
              </a:pPr>
              <a:t>23</a:t>
            </a:fld>
            <a:endParaRPr lang="en-US"/>
          </a:p>
        </p:txBody>
      </p:sp>
      <p:sp>
        <p:nvSpPr>
          <p:cNvPr id="2" name="Title 1">
            <a:extLst>
              <a:ext uri="{FF2B5EF4-FFF2-40B4-BE49-F238E27FC236}">
                <a16:creationId xmlns:a16="http://schemas.microsoft.com/office/drawing/2014/main" id="{008B1ADC-2299-7D97-3B49-55F0728BAF53}"/>
              </a:ext>
            </a:extLst>
          </p:cNvPr>
          <p:cNvSpPr>
            <a:spLocks noGrp="1"/>
          </p:cNvSpPr>
          <p:nvPr>
            <p:ph type="title" idx="4294967295"/>
          </p:nvPr>
        </p:nvSpPr>
        <p:spPr>
          <a:xfrm>
            <a:off x="4505045" y="103122"/>
            <a:ext cx="6967537" cy="1325563"/>
          </a:xfrm>
        </p:spPr>
        <p:txBody>
          <a:bodyPr/>
          <a:lstStyle/>
          <a:p>
            <a:r>
              <a:rPr lang="en-US" dirty="0">
                <a:solidFill>
                  <a:schemeClr val="tx2"/>
                </a:solidFill>
              </a:rPr>
              <a:t>Interactive mode in Python</a:t>
            </a:r>
          </a:p>
        </p:txBody>
      </p:sp>
      <p:sp>
        <p:nvSpPr>
          <p:cNvPr id="3" name="Text Placeholder 2">
            <a:extLst>
              <a:ext uri="{FF2B5EF4-FFF2-40B4-BE49-F238E27FC236}">
                <a16:creationId xmlns:a16="http://schemas.microsoft.com/office/drawing/2014/main" id="{AD8ED1DC-8021-190B-F24F-1F64E3B08678}"/>
              </a:ext>
            </a:extLst>
          </p:cNvPr>
          <p:cNvSpPr>
            <a:spLocks noGrp="1"/>
          </p:cNvSpPr>
          <p:nvPr>
            <p:ph type="body" sz="quarter" idx="4294967295"/>
          </p:nvPr>
        </p:nvSpPr>
        <p:spPr>
          <a:xfrm>
            <a:off x="4480244" y="1329806"/>
            <a:ext cx="7552996" cy="1546225"/>
          </a:xfrm>
        </p:spPr>
        <p:txBody>
          <a:bodyPr>
            <a:normAutofit/>
          </a:bodyPr>
          <a:lstStyle/>
          <a:p>
            <a:r>
              <a:rPr lang="en-US" sz="2000" dirty="0">
                <a:solidFill>
                  <a:schemeClr val="accent6"/>
                </a:solidFill>
              </a:rPr>
              <a:t>#%% </a:t>
            </a:r>
            <a:r>
              <a:rPr lang="en-US" sz="2000" dirty="0"/>
              <a:t>will make code cells that can run in interactive mode within a </a:t>
            </a:r>
            <a:r>
              <a:rPr lang="en-US" sz="2000" b="1" dirty="0"/>
              <a:t>normal .</a:t>
            </a:r>
            <a:r>
              <a:rPr lang="en-US" sz="2000" b="1" dirty="0" err="1"/>
              <a:t>py</a:t>
            </a:r>
            <a:r>
              <a:rPr lang="en-US" sz="2000" b="1" dirty="0"/>
              <a:t> file</a:t>
            </a:r>
          </a:p>
          <a:p>
            <a:r>
              <a:rPr lang="en-US" sz="2000" dirty="0"/>
              <a:t>Requires </a:t>
            </a:r>
            <a:r>
              <a:rPr lang="en-US" sz="2000" dirty="0" err="1"/>
              <a:t>Jupyter</a:t>
            </a:r>
            <a:r>
              <a:rPr lang="en-US" sz="2000" dirty="0"/>
              <a:t> extension (running </a:t>
            </a:r>
            <a:r>
              <a:rPr lang="en-US" sz="2000" dirty="0" err="1"/>
              <a:t>Jupyter</a:t>
            </a:r>
            <a:r>
              <a:rPr lang="en-US" sz="2000" dirty="0"/>
              <a:t> in the background)</a:t>
            </a:r>
          </a:p>
        </p:txBody>
      </p:sp>
      <p:sp>
        <p:nvSpPr>
          <p:cNvPr id="7" name="TextBox 6">
            <a:extLst>
              <a:ext uri="{FF2B5EF4-FFF2-40B4-BE49-F238E27FC236}">
                <a16:creationId xmlns:a16="http://schemas.microsoft.com/office/drawing/2014/main" id="{C5ABA2F7-D9BA-C28E-5A68-37BEAD640C25}"/>
              </a:ext>
            </a:extLst>
          </p:cNvPr>
          <p:cNvSpPr txBox="1"/>
          <p:nvPr/>
        </p:nvSpPr>
        <p:spPr>
          <a:xfrm>
            <a:off x="0" y="6356351"/>
            <a:ext cx="6097656" cy="523220"/>
          </a:xfrm>
          <a:prstGeom prst="rect">
            <a:avLst/>
          </a:prstGeom>
          <a:noFill/>
        </p:spPr>
        <p:txBody>
          <a:bodyPr wrap="square">
            <a:spAutoFit/>
          </a:bodyPr>
          <a:lstStyle/>
          <a:p>
            <a:r>
              <a:rPr lang="en-US" sz="1400" dirty="0">
                <a:hlinkClick r:id="rId6"/>
              </a:rPr>
              <a:t>https://code.visualstudio.com/docs/python/jupyter-support-py</a:t>
            </a:r>
            <a:endParaRPr lang="en-US" sz="1400" dirty="0"/>
          </a:p>
          <a:p>
            <a:endParaRPr lang="en-US" sz="1400" dirty="0"/>
          </a:p>
        </p:txBody>
      </p:sp>
      <p:sp>
        <p:nvSpPr>
          <p:cNvPr id="10" name="TextBox 9">
            <a:extLst>
              <a:ext uri="{FF2B5EF4-FFF2-40B4-BE49-F238E27FC236}">
                <a16:creationId xmlns:a16="http://schemas.microsoft.com/office/drawing/2014/main" id="{3349D06C-AD17-729E-F534-AC82A4C268A3}"/>
              </a:ext>
            </a:extLst>
          </p:cNvPr>
          <p:cNvSpPr txBox="1"/>
          <p:nvPr/>
        </p:nvSpPr>
        <p:spPr>
          <a:xfrm>
            <a:off x="8048231" y="2672439"/>
            <a:ext cx="2420856" cy="369332"/>
          </a:xfrm>
          <a:prstGeom prst="rect">
            <a:avLst/>
          </a:prstGeom>
          <a:solidFill>
            <a:schemeClr val="bg1"/>
          </a:solidFill>
          <a:ln>
            <a:solidFill>
              <a:schemeClr val="tx1"/>
            </a:solidFill>
          </a:ln>
        </p:spPr>
        <p:txBody>
          <a:bodyPr wrap="none" rtlCol="0">
            <a:spAutoFit/>
          </a:bodyPr>
          <a:lstStyle/>
          <a:p>
            <a:r>
              <a:rPr lang="en-US" dirty="0"/>
              <a:t>Interactive “notebook”</a:t>
            </a:r>
          </a:p>
        </p:txBody>
      </p:sp>
      <p:sp>
        <p:nvSpPr>
          <p:cNvPr id="12" name="TextBox 11">
            <a:extLst>
              <a:ext uri="{FF2B5EF4-FFF2-40B4-BE49-F238E27FC236}">
                <a16:creationId xmlns:a16="http://schemas.microsoft.com/office/drawing/2014/main" id="{11918409-18FB-1962-3327-6D918DE035EA}"/>
              </a:ext>
            </a:extLst>
          </p:cNvPr>
          <p:cNvSpPr txBox="1"/>
          <p:nvPr/>
        </p:nvSpPr>
        <p:spPr>
          <a:xfrm>
            <a:off x="612989" y="5218772"/>
            <a:ext cx="1045791" cy="369332"/>
          </a:xfrm>
          <a:prstGeom prst="rect">
            <a:avLst/>
          </a:prstGeom>
          <a:solidFill>
            <a:schemeClr val="bg1"/>
          </a:solidFill>
          <a:ln>
            <a:solidFill>
              <a:schemeClr val="tx1"/>
            </a:solidFill>
          </a:ln>
        </p:spPr>
        <p:txBody>
          <a:bodyPr wrap="square" rtlCol="0">
            <a:spAutoFit/>
          </a:bodyPr>
          <a:lstStyle/>
          <a:p>
            <a:r>
              <a:rPr lang="en-US" dirty="0"/>
              <a:t>Code cell</a:t>
            </a:r>
          </a:p>
        </p:txBody>
      </p:sp>
      <p:sp>
        <p:nvSpPr>
          <p:cNvPr id="13" name="Left Brace 12">
            <a:extLst>
              <a:ext uri="{FF2B5EF4-FFF2-40B4-BE49-F238E27FC236}">
                <a16:creationId xmlns:a16="http://schemas.microsoft.com/office/drawing/2014/main" id="{33561A12-D9D8-1456-34DF-A243DA7160F8}"/>
              </a:ext>
            </a:extLst>
          </p:cNvPr>
          <p:cNvSpPr/>
          <p:nvPr/>
        </p:nvSpPr>
        <p:spPr>
          <a:xfrm>
            <a:off x="1756067" y="4591284"/>
            <a:ext cx="311272" cy="1624308"/>
          </a:xfrm>
          <a:prstGeom prst="leftBrace">
            <a:avLst>
              <a:gd name="adj1" fmla="val 3704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2188BDD9-139A-0863-2969-E11F8A5AB9FD}"/>
              </a:ext>
            </a:extLst>
          </p:cNvPr>
          <p:cNvSpPr txBox="1"/>
          <p:nvPr/>
        </p:nvSpPr>
        <p:spPr>
          <a:xfrm>
            <a:off x="3905160" y="2704802"/>
            <a:ext cx="1726498" cy="369332"/>
          </a:xfrm>
          <a:prstGeom prst="rect">
            <a:avLst/>
          </a:prstGeom>
          <a:solidFill>
            <a:schemeClr val="bg1"/>
          </a:solidFill>
          <a:ln>
            <a:solidFill>
              <a:schemeClr val="tx1"/>
            </a:solidFill>
          </a:ln>
        </p:spPr>
        <p:txBody>
          <a:bodyPr wrap="none" rtlCol="0">
            <a:spAutoFit/>
          </a:bodyPr>
          <a:lstStyle/>
          <a:p>
            <a:r>
              <a:rPr lang="en-US" dirty="0"/>
              <a:t>Script (“Recipe”)</a:t>
            </a:r>
          </a:p>
        </p:txBody>
      </p:sp>
      <p:sp>
        <p:nvSpPr>
          <p:cNvPr id="15" name="TextBox 14">
            <a:extLst>
              <a:ext uri="{FF2B5EF4-FFF2-40B4-BE49-F238E27FC236}">
                <a16:creationId xmlns:a16="http://schemas.microsoft.com/office/drawing/2014/main" id="{FDD38423-2BF8-6FDA-A640-688F7A10E032}"/>
              </a:ext>
            </a:extLst>
          </p:cNvPr>
          <p:cNvSpPr txBox="1"/>
          <p:nvPr/>
        </p:nvSpPr>
        <p:spPr>
          <a:xfrm>
            <a:off x="7634174" y="6168305"/>
            <a:ext cx="3399777" cy="369332"/>
          </a:xfrm>
          <a:prstGeom prst="rect">
            <a:avLst/>
          </a:prstGeom>
          <a:solidFill>
            <a:schemeClr val="bg1"/>
          </a:solidFill>
          <a:ln>
            <a:solidFill>
              <a:schemeClr val="tx1"/>
            </a:solidFill>
          </a:ln>
        </p:spPr>
        <p:txBody>
          <a:bodyPr wrap="none" rtlCol="0">
            <a:spAutoFit/>
          </a:bodyPr>
          <a:lstStyle/>
          <a:p>
            <a:r>
              <a:rPr lang="en-US" dirty="0"/>
              <a:t>Code results &amp; plots show up here</a:t>
            </a:r>
          </a:p>
        </p:txBody>
      </p:sp>
      <p:sp>
        <p:nvSpPr>
          <p:cNvPr id="5" name="TextBox 4">
            <a:extLst>
              <a:ext uri="{FF2B5EF4-FFF2-40B4-BE49-F238E27FC236}">
                <a16:creationId xmlns:a16="http://schemas.microsoft.com/office/drawing/2014/main" id="{E7C92C05-7110-1D39-EBA2-FA8F23569BA6}"/>
              </a:ext>
            </a:extLst>
          </p:cNvPr>
          <p:cNvSpPr txBox="1"/>
          <p:nvPr/>
        </p:nvSpPr>
        <p:spPr>
          <a:xfrm>
            <a:off x="2067339" y="2602237"/>
            <a:ext cx="1744708" cy="369332"/>
          </a:xfrm>
          <a:prstGeom prst="rect">
            <a:avLst/>
          </a:prstGeom>
          <a:noFill/>
        </p:spPr>
        <p:txBody>
          <a:bodyPr wrap="none" rtlCol="0">
            <a:spAutoFit/>
          </a:bodyPr>
          <a:lstStyle/>
          <a:p>
            <a:r>
              <a:rPr lang="en-US" dirty="0"/>
              <a:t>File is not saved!</a:t>
            </a:r>
          </a:p>
        </p:txBody>
      </p:sp>
      <p:cxnSp>
        <p:nvCxnSpPr>
          <p:cNvPr id="16" name="Straight Arrow Connector 15">
            <a:extLst>
              <a:ext uri="{FF2B5EF4-FFF2-40B4-BE49-F238E27FC236}">
                <a16:creationId xmlns:a16="http://schemas.microsoft.com/office/drawing/2014/main" id="{D4CCA601-B3F4-554F-8706-2594A0D15EC5}"/>
              </a:ext>
            </a:extLst>
          </p:cNvPr>
          <p:cNvCxnSpPr>
            <a:cxnSpLocks/>
            <a:stCxn id="5" idx="2"/>
          </p:cNvCxnSpPr>
          <p:nvPr/>
        </p:nvCxnSpPr>
        <p:spPr>
          <a:xfrm>
            <a:off x="2939693" y="2971569"/>
            <a:ext cx="162322" cy="2640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1C4CA51-DCAD-FFF5-3617-D437D606CCC0}"/>
              </a:ext>
            </a:extLst>
          </p:cNvPr>
          <p:cNvSpPr txBox="1"/>
          <p:nvPr/>
        </p:nvSpPr>
        <p:spPr>
          <a:xfrm>
            <a:off x="7381178" y="3828182"/>
            <a:ext cx="3915944" cy="369332"/>
          </a:xfrm>
          <a:prstGeom prst="rect">
            <a:avLst/>
          </a:prstGeom>
          <a:noFill/>
        </p:spPr>
        <p:txBody>
          <a:bodyPr wrap="none" rtlCol="0">
            <a:spAutoFit/>
          </a:bodyPr>
          <a:lstStyle/>
          <a:p>
            <a:r>
              <a:rPr lang="en-US" dirty="0"/>
              <a:t>Python interpreter in current </a:t>
            </a:r>
            <a:r>
              <a:rPr lang="en-US" dirty="0" err="1"/>
              <a:t>conda</a:t>
            </a:r>
            <a:r>
              <a:rPr lang="en-US" dirty="0"/>
              <a:t> env</a:t>
            </a:r>
          </a:p>
        </p:txBody>
      </p:sp>
      <p:sp>
        <p:nvSpPr>
          <p:cNvPr id="36" name="TextBox 35">
            <a:extLst>
              <a:ext uri="{FF2B5EF4-FFF2-40B4-BE49-F238E27FC236}">
                <a16:creationId xmlns:a16="http://schemas.microsoft.com/office/drawing/2014/main" id="{7C32452E-0D12-F763-9131-EACBF463817F}"/>
              </a:ext>
            </a:extLst>
          </p:cNvPr>
          <p:cNvSpPr txBox="1"/>
          <p:nvPr/>
        </p:nvSpPr>
        <p:spPr>
          <a:xfrm>
            <a:off x="297544" y="355599"/>
            <a:ext cx="1578300" cy="830997"/>
          </a:xfrm>
          <a:prstGeom prst="rect">
            <a:avLst/>
          </a:prstGeom>
          <a:noFill/>
        </p:spPr>
        <p:txBody>
          <a:bodyPr wrap="square" rtlCol="0">
            <a:spAutoFit/>
          </a:bodyPr>
          <a:lstStyle/>
          <a:p>
            <a:r>
              <a:rPr lang="en-US" sz="1600" dirty="0">
                <a:solidFill>
                  <a:schemeClr val="accent6"/>
                </a:solidFill>
                <a:latin typeface="Roboto" panose="02000000000000000000" pitchFamily="2" charset="0"/>
                <a:ea typeface="Roboto" panose="02000000000000000000" pitchFamily="2" charset="0"/>
                <a:cs typeface="Roboto" panose="02000000000000000000" pitchFamily="2" charset="0"/>
              </a:rPr>
              <a:t>Try following along on your own computer!</a:t>
            </a:r>
          </a:p>
        </p:txBody>
      </p:sp>
    </p:spTree>
    <p:extLst>
      <p:ext uri="{BB962C8B-B14F-4D97-AF65-F5344CB8AC3E}">
        <p14:creationId xmlns:p14="http://schemas.microsoft.com/office/powerpoint/2010/main" val="369137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38"/>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0" grpId="0" animBg="1"/>
      <p:bldP spid="35" grpId="0"/>
      <p:bldP spid="3" grpId="0" uiExpand="1" build="p" bldLvl="2"/>
      <p:bldP spid="10" grpId="0" animBg="1"/>
      <p:bldP spid="12" grpId="0" animBg="1"/>
      <p:bldP spid="13" grpId="0" animBg="1"/>
      <p:bldP spid="14" grpId="0" animBg="1"/>
      <p:bldP spid="15" grpId="0" animBg="1"/>
      <p:bldP spid="5" grpId="0"/>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20729-9062-5D60-E00F-6A7FBA960080}"/>
              </a:ext>
            </a:extLst>
          </p:cNvPr>
          <p:cNvSpPr>
            <a:spLocks noGrp="1"/>
          </p:cNvSpPr>
          <p:nvPr>
            <p:ph type="title"/>
          </p:nvPr>
        </p:nvSpPr>
        <p:spPr>
          <a:xfrm>
            <a:off x="2872366" y="1736726"/>
            <a:ext cx="6447268" cy="2852737"/>
          </a:xfrm>
        </p:spPr>
        <p:txBody>
          <a:bodyPr/>
          <a:lstStyle/>
          <a:p>
            <a:r>
              <a:rPr lang="en-US" dirty="0"/>
              <a:t>Tip # 2:</a:t>
            </a:r>
            <a:br>
              <a:rPr lang="en-US" dirty="0"/>
            </a:br>
            <a:r>
              <a:rPr lang="en-US" dirty="0"/>
              <a:t>Write pseudocode first</a:t>
            </a:r>
          </a:p>
        </p:txBody>
      </p:sp>
      <p:sp>
        <p:nvSpPr>
          <p:cNvPr id="3" name="Text Placeholder 2">
            <a:extLst>
              <a:ext uri="{FF2B5EF4-FFF2-40B4-BE49-F238E27FC236}">
                <a16:creationId xmlns:a16="http://schemas.microsoft.com/office/drawing/2014/main" id="{0FB4EC64-B6C9-159B-52D4-8B357D805070}"/>
              </a:ext>
            </a:extLst>
          </p:cNvPr>
          <p:cNvSpPr>
            <a:spLocks noGrp="1"/>
          </p:cNvSpPr>
          <p:nvPr>
            <p:ph type="body" idx="1"/>
          </p:nvPr>
        </p:nvSpPr>
        <p:spPr>
          <a:xfrm>
            <a:off x="3113567" y="4437063"/>
            <a:ext cx="5964866" cy="1500187"/>
          </a:xfrm>
        </p:spPr>
        <p:txBody>
          <a:bodyPr/>
          <a:lstStyle/>
          <a:p>
            <a:r>
              <a:rPr lang="en-US" dirty="0"/>
              <a:t>Or, how to design a project and decide what even needs to be coded before starting</a:t>
            </a:r>
          </a:p>
        </p:txBody>
      </p:sp>
      <p:sp>
        <p:nvSpPr>
          <p:cNvPr id="4" name="TextBox 3">
            <a:extLst>
              <a:ext uri="{FF2B5EF4-FFF2-40B4-BE49-F238E27FC236}">
                <a16:creationId xmlns:a16="http://schemas.microsoft.com/office/drawing/2014/main" id="{5C79F9C1-32EC-A12B-0031-BF7A29D4E06C}"/>
              </a:ext>
            </a:extLst>
          </p:cNvPr>
          <p:cNvSpPr txBox="1"/>
          <p:nvPr/>
        </p:nvSpPr>
        <p:spPr>
          <a:xfrm>
            <a:off x="9078433" y="152400"/>
            <a:ext cx="3018971" cy="4247317"/>
          </a:xfrm>
          <a:prstGeom prst="rect">
            <a:avLst/>
          </a:prstGeom>
          <a:noFill/>
        </p:spPr>
        <p:txBody>
          <a:bodyPr wrap="square" rtlCol="0">
            <a:spAutoFit/>
          </a:bodyPr>
          <a:lstStyle/>
          <a:p>
            <a:r>
              <a:rPr lang="en-US" sz="1400" dirty="0">
                <a:latin typeface="Roboto" panose="02000000000000000000" pitchFamily="2" charset="0"/>
                <a:ea typeface="Roboto" panose="02000000000000000000" pitchFamily="2" charset="0"/>
                <a:cs typeface="Roboto" panose="02000000000000000000" pitchFamily="2" charset="0"/>
              </a:rPr>
              <a:t>In plain English, write out (line by line, as the computer should see them):</a:t>
            </a:r>
          </a:p>
          <a:p>
            <a:pPr marL="285750" indent="-285750">
              <a:buFontTx/>
              <a:buChar char="-"/>
            </a:pPr>
            <a:r>
              <a:rPr lang="en-US" sz="1400" dirty="0">
                <a:latin typeface="Roboto" panose="02000000000000000000" pitchFamily="2" charset="0"/>
                <a:ea typeface="Roboto" panose="02000000000000000000" pitchFamily="2" charset="0"/>
                <a:cs typeface="Roboto" panose="02000000000000000000" pitchFamily="2" charset="0"/>
              </a:rPr>
              <a:t>What are the </a:t>
            </a:r>
            <a:r>
              <a:rPr lang="en-US" sz="1400" dirty="0">
                <a:solidFill>
                  <a:schemeClr val="accent6"/>
                </a:solidFill>
                <a:latin typeface="Roboto" panose="02000000000000000000" pitchFamily="2" charset="0"/>
                <a:ea typeface="Roboto" panose="02000000000000000000" pitchFamily="2" charset="0"/>
                <a:cs typeface="Roboto" panose="02000000000000000000" pitchFamily="2" charset="0"/>
              </a:rPr>
              <a:t>inputs</a:t>
            </a:r>
            <a:r>
              <a:rPr lang="en-US" sz="1400" dirty="0">
                <a:latin typeface="Roboto" panose="02000000000000000000" pitchFamily="2" charset="0"/>
                <a:ea typeface="Roboto" panose="02000000000000000000" pitchFamily="2" charset="0"/>
                <a:cs typeface="Roboto" panose="02000000000000000000" pitchFamily="2" charset="0"/>
              </a:rPr>
              <a:t>?</a:t>
            </a:r>
          </a:p>
          <a:p>
            <a:pPr marL="285750" indent="-285750">
              <a:buFontTx/>
              <a:buChar char="-"/>
            </a:pPr>
            <a:r>
              <a:rPr lang="en-US" sz="1400" dirty="0">
                <a:latin typeface="Roboto" panose="02000000000000000000" pitchFamily="2" charset="0"/>
                <a:ea typeface="Roboto" panose="02000000000000000000" pitchFamily="2" charset="0"/>
                <a:cs typeface="Roboto" panose="02000000000000000000" pitchFamily="2" charset="0"/>
              </a:rPr>
              <a:t>What are the </a:t>
            </a:r>
            <a:r>
              <a:rPr lang="en-US" sz="1400" dirty="0">
                <a:solidFill>
                  <a:schemeClr val="accent6"/>
                </a:solidFill>
                <a:latin typeface="Roboto" panose="02000000000000000000" pitchFamily="2" charset="0"/>
                <a:ea typeface="Roboto" panose="02000000000000000000" pitchFamily="2" charset="0"/>
                <a:cs typeface="Roboto" panose="02000000000000000000" pitchFamily="2" charset="0"/>
              </a:rPr>
              <a:t>outputs</a:t>
            </a:r>
            <a:r>
              <a:rPr lang="en-US" sz="1400" dirty="0">
                <a:latin typeface="Roboto" panose="02000000000000000000" pitchFamily="2" charset="0"/>
                <a:ea typeface="Roboto" panose="02000000000000000000" pitchFamily="2" charset="0"/>
                <a:cs typeface="Roboto" panose="02000000000000000000" pitchFamily="2" charset="0"/>
              </a:rPr>
              <a:t>?</a:t>
            </a:r>
          </a:p>
          <a:p>
            <a:pPr marL="285750" indent="-285750">
              <a:buFontTx/>
              <a:buChar char="-"/>
            </a:pPr>
            <a:r>
              <a:rPr lang="en-US" sz="1400" dirty="0">
                <a:latin typeface="Roboto" panose="02000000000000000000" pitchFamily="2" charset="0"/>
                <a:ea typeface="Roboto" panose="02000000000000000000" pitchFamily="2" charset="0"/>
                <a:cs typeface="Roboto" panose="02000000000000000000" pitchFamily="2" charset="0"/>
              </a:rPr>
              <a:t>What is </a:t>
            </a:r>
            <a:r>
              <a:rPr lang="en-US" sz="1400" dirty="0">
                <a:solidFill>
                  <a:schemeClr val="accent6"/>
                </a:solidFill>
                <a:latin typeface="Roboto" panose="02000000000000000000" pitchFamily="2" charset="0"/>
                <a:ea typeface="Roboto" panose="02000000000000000000" pitchFamily="2" charset="0"/>
                <a:cs typeface="Roboto" panose="02000000000000000000" pitchFamily="2" charset="0"/>
              </a:rPr>
              <a:t>computed</a:t>
            </a:r>
            <a:r>
              <a:rPr lang="en-US" sz="1400" dirty="0">
                <a:latin typeface="Roboto" panose="02000000000000000000" pitchFamily="2" charset="0"/>
                <a:ea typeface="Roboto" panose="02000000000000000000" pitchFamily="2" charset="0"/>
                <a:cs typeface="Roboto" panose="02000000000000000000" pitchFamily="2" charset="0"/>
              </a:rPr>
              <a:t> or </a:t>
            </a:r>
            <a:r>
              <a:rPr lang="en-US" sz="1400" dirty="0">
                <a:solidFill>
                  <a:schemeClr val="accent6"/>
                </a:solidFill>
                <a:latin typeface="Roboto" panose="02000000000000000000" pitchFamily="2" charset="0"/>
                <a:ea typeface="Roboto" panose="02000000000000000000" pitchFamily="2" charset="0"/>
                <a:cs typeface="Roboto" panose="02000000000000000000" pitchFamily="2" charset="0"/>
              </a:rPr>
              <a:t>calculated</a:t>
            </a:r>
            <a:r>
              <a:rPr lang="en-US" sz="1400" dirty="0">
                <a:latin typeface="Roboto" panose="02000000000000000000" pitchFamily="2" charset="0"/>
                <a:ea typeface="Roboto" panose="02000000000000000000" pitchFamily="2" charset="0"/>
                <a:cs typeface="Roboto" panose="02000000000000000000" pitchFamily="2" charset="0"/>
              </a:rPr>
              <a:t>?</a:t>
            </a:r>
          </a:p>
          <a:p>
            <a:pPr marL="285750" indent="-285750">
              <a:buFontTx/>
              <a:buChar char="-"/>
            </a:pPr>
            <a:r>
              <a:rPr lang="en-US" sz="1400" dirty="0">
                <a:latin typeface="Roboto" panose="02000000000000000000" pitchFamily="2" charset="0"/>
                <a:ea typeface="Roboto" panose="02000000000000000000" pitchFamily="2" charset="0"/>
                <a:cs typeface="Roboto" panose="02000000000000000000" pitchFamily="2" charset="0"/>
              </a:rPr>
              <a:t>What </a:t>
            </a:r>
            <a:r>
              <a:rPr lang="en-US" sz="1400" dirty="0">
                <a:solidFill>
                  <a:schemeClr val="accent6"/>
                </a:solidFill>
                <a:latin typeface="Roboto" panose="02000000000000000000" pitchFamily="2" charset="0"/>
                <a:ea typeface="Roboto" panose="02000000000000000000" pitchFamily="2" charset="0"/>
                <a:cs typeface="Roboto" panose="02000000000000000000" pitchFamily="2" charset="0"/>
              </a:rPr>
              <a:t>variables</a:t>
            </a:r>
            <a:r>
              <a:rPr lang="en-US" sz="1400" dirty="0">
                <a:latin typeface="Roboto" panose="02000000000000000000" pitchFamily="2" charset="0"/>
                <a:ea typeface="Roboto" panose="02000000000000000000" pitchFamily="2" charset="0"/>
                <a:cs typeface="Roboto" panose="02000000000000000000" pitchFamily="2" charset="0"/>
              </a:rPr>
              <a:t> are set or initialized?</a:t>
            </a:r>
          </a:p>
          <a:p>
            <a:pPr marL="285750" indent="-285750">
              <a:buFontTx/>
              <a:buChar char="-"/>
            </a:pPr>
            <a:r>
              <a:rPr lang="en-US" sz="1400" dirty="0">
                <a:latin typeface="Roboto" panose="02000000000000000000" pitchFamily="2" charset="0"/>
                <a:ea typeface="Roboto" panose="02000000000000000000" pitchFamily="2" charset="0"/>
                <a:cs typeface="Roboto" panose="02000000000000000000" pitchFamily="2" charset="0"/>
              </a:rPr>
              <a:t>Any </a:t>
            </a:r>
            <a:r>
              <a:rPr lang="en-US" sz="1400" dirty="0">
                <a:solidFill>
                  <a:schemeClr val="accent6"/>
                </a:solidFill>
                <a:latin typeface="Roboto" panose="02000000000000000000" pitchFamily="2" charset="0"/>
                <a:ea typeface="Roboto" panose="02000000000000000000" pitchFamily="2" charset="0"/>
                <a:cs typeface="Roboto" panose="02000000000000000000" pitchFamily="2" charset="0"/>
              </a:rPr>
              <a:t>logic</a:t>
            </a:r>
            <a:r>
              <a:rPr lang="en-US" sz="1400" dirty="0">
                <a:latin typeface="Roboto" panose="02000000000000000000" pitchFamily="2" charset="0"/>
                <a:ea typeface="Roboto" panose="02000000000000000000" pitchFamily="2" charset="0"/>
                <a:cs typeface="Roboto" panose="02000000000000000000" pitchFamily="2" charset="0"/>
              </a:rPr>
              <a:t> statements like</a:t>
            </a:r>
          </a:p>
          <a:p>
            <a:pPr marL="285750" indent="-285750">
              <a:buFontTx/>
              <a:buChar char="-"/>
            </a:pPr>
            <a:endParaRPr lang="en-US" sz="1400" dirty="0">
              <a:latin typeface="Roboto" panose="02000000000000000000" pitchFamily="2" charset="0"/>
              <a:ea typeface="Roboto" panose="02000000000000000000" pitchFamily="2" charset="0"/>
              <a:cs typeface="Roboto" panose="02000000000000000000" pitchFamily="2" charset="0"/>
            </a:endParaRPr>
          </a:p>
          <a:p>
            <a:pPr marL="285750" indent="-285750">
              <a:buFontTx/>
              <a:buChar char="-"/>
            </a:pPr>
            <a:endParaRPr lang="en-US" sz="1400" dirty="0">
              <a:latin typeface="Roboto" panose="02000000000000000000" pitchFamily="2" charset="0"/>
              <a:ea typeface="Roboto" panose="02000000000000000000" pitchFamily="2" charset="0"/>
              <a:cs typeface="Roboto" panose="02000000000000000000" pitchFamily="2" charset="0"/>
            </a:endParaRPr>
          </a:p>
          <a:p>
            <a:pPr marL="285750" indent="-285750">
              <a:buFontTx/>
              <a:buChar char="-"/>
            </a:pPr>
            <a:endParaRPr lang="en-US" sz="1400" dirty="0">
              <a:latin typeface="Roboto" panose="02000000000000000000" pitchFamily="2" charset="0"/>
              <a:ea typeface="Roboto" panose="02000000000000000000" pitchFamily="2" charset="0"/>
              <a:cs typeface="Roboto" panose="02000000000000000000" pitchFamily="2" charset="0"/>
            </a:endParaRPr>
          </a:p>
          <a:p>
            <a:endParaRPr lang="en-US" sz="1400" dirty="0">
              <a:latin typeface="Roboto" panose="02000000000000000000" pitchFamily="2" charset="0"/>
              <a:ea typeface="Roboto" panose="02000000000000000000" pitchFamily="2" charset="0"/>
              <a:cs typeface="Roboto" panose="02000000000000000000" pitchFamily="2" charset="0"/>
            </a:endParaRPr>
          </a:p>
          <a:p>
            <a:endParaRPr lang="en-US" sz="1400" dirty="0">
              <a:latin typeface="Roboto" panose="02000000000000000000" pitchFamily="2" charset="0"/>
              <a:ea typeface="Roboto" panose="02000000000000000000" pitchFamily="2" charset="0"/>
              <a:cs typeface="Roboto" panose="02000000000000000000" pitchFamily="2" charset="0"/>
            </a:endParaRPr>
          </a:p>
          <a:p>
            <a:endParaRPr lang="en-US" sz="1400" dirty="0">
              <a:latin typeface="Roboto" panose="02000000000000000000" pitchFamily="2" charset="0"/>
              <a:ea typeface="Roboto" panose="02000000000000000000" pitchFamily="2" charset="0"/>
              <a:cs typeface="Roboto" panose="02000000000000000000" pitchFamily="2" charset="0"/>
            </a:endParaRPr>
          </a:p>
          <a:p>
            <a:endParaRPr lang="en-US" sz="1400" dirty="0">
              <a:latin typeface="Roboto" panose="02000000000000000000" pitchFamily="2" charset="0"/>
              <a:ea typeface="Roboto" panose="02000000000000000000" pitchFamily="2" charset="0"/>
              <a:cs typeface="Roboto" panose="02000000000000000000" pitchFamily="2" charset="0"/>
            </a:endParaRPr>
          </a:p>
          <a:p>
            <a:pPr marL="285750" indent="-285750">
              <a:buFontTx/>
              <a:buChar char="-"/>
            </a:pPr>
            <a:r>
              <a:rPr lang="en-US" sz="1400" dirty="0">
                <a:latin typeface="Roboto" panose="02000000000000000000" pitchFamily="2" charset="0"/>
                <a:ea typeface="Roboto" panose="02000000000000000000" pitchFamily="2" charset="0"/>
                <a:cs typeface="Roboto" panose="02000000000000000000" pitchFamily="2" charset="0"/>
              </a:rPr>
              <a:t>Any </a:t>
            </a:r>
            <a:r>
              <a:rPr lang="en-US" sz="1400" dirty="0">
                <a:solidFill>
                  <a:schemeClr val="accent6"/>
                </a:solidFill>
                <a:latin typeface="Roboto" panose="02000000000000000000" pitchFamily="2" charset="0"/>
                <a:ea typeface="Roboto" panose="02000000000000000000" pitchFamily="2" charset="0"/>
                <a:cs typeface="Roboto" panose="02000000000000000000" pitchFamily="2" charset="0"/>
              </a:rPr>
              <a:t>loop</a:t>
            </a:r>
            <a:r>
              <a:rPr lang="en-US" sz="1400" dirty="0">
                <a:latin typeface="Roboto" panose="02000000000000000000" pitchFamily="2" charset="0"/>
                <a:ea typeface="Roboto" panose="02000000000000000000" pitchFamily="2" charset="0"/>
                <a:cs typeface="Roboto" panose="02000000000000000000" pitchFamily="2" charset="0"/>
              </a:rPr>
              <a:t> structures like</a:t>
            </a:r>
          </a:p>
          <a:p>
            <a:pPr marL="285750" indent="-285750">
              <a:buFontTx/>
              <a:buChar char="-"/>
            </a:pPr>
            <a:endParaRPr lang="en-US" dirty="0"/>
          </a:p>
        </p:txBody>
      </p:sp>
      <p:pic>
        <p:nvPicPr>
          <p:cNvPr id="8" name="Picture 7" descr="A close-up of words&#10;&#10;AI-generated content may be incorrect.">
            <a:extLst>
              <a:ext uri="{FF2B5EF4-FFF2-40B4-BE49-F238E27FC236}">
                <a16:creationId xmlns:a16="http://schemas.microsoft.com/office/drawing/2014/main" id="{8DAFF885-AE37-88AC-29CF-6726DC336FD6}"/>
              </a:ext>
            </a:extLst>
          </p:cNvPr>
          <p:cNvPicPr>
            <a:picLocks noChangeAspect="1"/>
          </p:cNvPicPr>
          <p:nvPr/>
        </p:nvPicPr>
        <p:blipFill>
          <a:blip r:embed="rId3"/>
          <a:stretch>
            <a:fillRect/>
          </a:stretch>
        </p:blipFill>
        <p:spPr>
          <a:xfrm>
            <a:off x="9982804" y="5842367"/>
            <a:ext cx="1376136" cy="696778"/>
          </a:xfrm>
          <a:prstGeom prst="rect">
            <a:avLst/>
          </a:prstGeom>
        </p:spPr>
      </p:pic>
      <p:pic>
        <p:nvPicPr>
          <p:cNvPr id="10" name="Picture 9" descr="A close-up of words&#10;&#10;AI-generated content may be incorrect.">
            <a:extLst>
              <a:ext uri="{FF2B5EF4-FFF2-40B4-BE49-F238E27FC236}">
                <a16:creationId xmlns:a16="http://schemas.microsoft.com/office/drawing/2014/main" id="{4E47C1CB-4796-7A9C-F893-0810D95D24D6}"/>
              </a:ext>
            </a:extLst>
          </p:cNvPr>
          <p:cNvPicPr>
            <a:picLocks noChangeAspect="1"/>
          </p:cNvPicPr>
          <p:nvPr/>
        </p:nvPicPr>
        <p:blipFill>
          <a:blip r:embed="rId4"/>
          <a:stretch>
            <a:fillRect/>
          </a:stretch>
        </p:blipFill>
        <p:spPr>
          <a:xfrm>
            <a:off x="9961637" y="4979682"/>
            <a:ext cx="1229103" cy="666155"/>
          </a:xfrm>
          <a:prstGeom prst="rect">
            <a:avLst/>
          </a:prstGeom>
        </p:spPr>
      </p:pic>
      <p:pic>
        <p:nvPicPr>
          <p:cNvPr id="12" name="Picture 11" descr="A close-up of words&#10;&#10;AI-generated content may be incorrect.">
            <a:extLst>
              <a:ext uri="{FF2B5EF4-FFF2-40B4-BE49-F238E27FC236}">
                <a16:creationId xmlns:a16="http://schemas.microsoft.com/office/drawing/2014/main" id="{60BF1A4E-8447-443C-8B31-36E92809A0E9}"/>
              </a:ext>
            </a:extLst>
          </p:cNvPr>
          <p:cNvPicPr>
            <a:picLocks noChangeAspect="1"/>
          </p:cNvPicPr>
          <p:nvPr/>
        </p:nvPicPr>
        <p:blipFill>
          <a:blip r:embed="rId5"/>
          <a:stretch>
            <a:fillRect/>
          </a:stretch>
        </p:blipFill>
        <p:spPr>
          <a:xfrm>
            <a:off x="9931550" y="4161127"/>
            <a:ext cx="1376136" cy="666155"/>
          </a:xfrm>
          <a:prstGeom prst="rect">
            <a:avLst/>
          </a:prstGeom>
        </p:spPr>
      </p:pic>
      <p:pic>
        <p:nvPicPr>
          <p:cNvPr id="14" name="Picture 13" descr="A close-up of a white background&#10;&#10;AI-generated content may be incorrect.">
            <a:extLst>
              <a:ext uri="{FF2B5EF4-FFF2-40B4-BE49-F238E27FC236}">
                <a16:creationId xmlns:a16="http://schemas.microsoft.com/office/drawing/2014/main" id="{DA0D3D0E-F07F-34F4-F4C5-6F6BFD0F68D8}"/>
              </a:ext>
            </a:extLst>
          </p:cNvPr>
          <p:cNvPicPr>
            <a:picLocks noChangeAspect="1"/>
          </p:cNvPicPr>
          <p:nvPr/>
        </p:nvPicPr>
        <p:blipFill>
          <a:blip r:embed="rId6"/>
          <a:stretch>
            <a:fillRect/>
          </a:stretch>
        </p:blipFill>
        <p:spPr>
          <a:xfrm>
            <a:off x="9905836" y="2491315"/>
            <a:ext cx="1605365" cy="1242247"/>
          </a:xfrm>
          <a:prstGeom prst="rect">
            <a:avLst/>
          </a:prstGeom>
        </p:spPr>
      </p:pic>
      <p:sp>
        <p:nvSpPr>
          <p:cNvPr id="5" name="TextBox 4">
            <a:extLst>
              <a:ext uri="{FF2B5EF4-FFF2-40B4-BE49-F238E27FC236}">
                <a16:creationId xmlns:a16="http://schemas.microsoft.com/office/drawing/2014/main" id="{2A11A349-64AD-A83C-1E89-12AB2E4EE751}"/>
              </a:ext>
            </a:extLst>
          </p:cNvPr>
          <p:cNvSpPr txBox="1"/>
          <p:nvPr/>
        </p:nvSpPr>
        <p:spPr>
          <a:xfrm>
            <a:off x="0" y="6488668"/>
            <a:ext cx="1237839" cy="369332"/>
          </a:xfrm>
          <a:prstGeom prst="rect">
            <a:avLst/>
          </a:prstGeom>
          <a:noFill/>
        </p:spPr>
        <p:txBody>
          <a:bodyPr wrap="none" rtlCol="0">
            <a:spAutoFit/>
          </a:bodyPr>
          <a:lstStyle/>
          <a:p>
            <a:r>
              <a:rPr lang="en-US" dirty="0">
                <a:solidFill>
                  <a:srgbClr val="C00000"/>
                </a:solidFill>
                <a:latin typeface="Roboto" panose="02000000000000000000" pitchFamily="2" charset="0"/>
                <a:ea typeface="Roboto" panose="02000000000000000000" pitchFamily="2" charset="0"/>
                <a:cs typeface="Roboto" panose="02000000000000000000" pitchFamily="2" charset="0"/>
              </a:rPr>
              <a:t>Problem 1</a:t>
            </a:r>
          </a:p>
        </p:txBody>
      </p:sp>
    </p:spTree>
    <p:extLst>
      <p:ext uri="{BB962C8B-B14F-4D97-AF65-F5344CB8AC3E}">
        <p14:creationId xmlns:p14="http://schemas.microsoft.com/office/powerpoint/2010/main" val="418772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D5393-7F76-2603-3FFE-BB69009F8C71}"/>
              </a:ext>
            </a:extLst>
          </p:cNvPr>
          <p:cNvSpPr>
            <a:spLocks noGrp="1"/>
          </p:cNvSpPr>
          <p:nvPr>
            <p:ph type="title"/>
          </p:nvPr>
        </p:nvSpPr>
        <p:spPr/>
        <p:txBody>
          <a:bodyPr>
            <a:normAutofit/>
          </a:bodyPr>
          <a:lstStyle/>
          <a:p>
            <a:r>
              <a:rPr lang="en-US" dirty="0"/>
              <a:t>Tip #3:</a:t>
            </a:r>
            <a:br>
              <a:rPr lang="en-US" dirty="0"/>
            </a:br>
            <a:r>
              <a:rPr lang="en-US" dirty="0"/>
              <a:t>Comment your code</a:t>
            </a:r>
          </a:p>
        </p:txBody>
      </p:sp>
      <p:sp>
        <p:nvSpPr>
          <p:cNvPr id="3" name="Text Placeholder 2">
            <a:extLst>
              <a:ext uri="{FF2B5EF4-FFF2-40B4-BE49-F238E27FC236}">
                <a16:creationId xmlns:a16="http://schemas.microsoft.com/office/drawing/2014/main" id="{66AADFD7-E366-EF92-0DDE-B93A34E073B3}"/>
              </a:ext>
            </a:extLst>
          </p:cNvPr>
          <p:cNvSpPr>
            <a:spLocks noGrp="1"/>
          </p:cNvSpPr>
          <p:nvPr>
            <p:ph type="body" idx="1"/>
          </p:nvPr>
        </p:nvSpPr>
        <p:spPr/>
        <p:txBody>
          <a:bodyPr/>
          <a:lstStyle/>
          <a:p>
            <a:r>
              <a:rPr lang="en-US" dirty="0"/>
              <a:t>Or, how to remind a future you what you did and why</a:t>
            </a:r>
          </a:p>
        </p:txBody>
      </p:sp>
      <p:sp>
        <p:nvSpPr>
          <p:cNvPr id="4" name="TextBox 3">
            <a:extLst>
              <a:ext uri="{FF2B5EF4-FFF2-40B4-BE49-F238E27FC236}">
                <a16:creationId xmlns:a16="http://schemas.microsoft.com/office/drawing/2014/main" id="{5A39C5FB-49AA-8D16-164A-105B31777B68}"/>
              </a:ext>
            </a:extLst>
          </p:cNvPr>
          <p:cNvSpPr txBox="1"/>
          <p:nvPr/>
        </p:nvSpPr>
        <p:spPr>
          <a:xfrm>
            <a:off x="7953828" y="65313"/>
            <a:ext cx="3033739" cy="2308324"/>
          </a:xfrm>
          <a:prstGeom prst="rect">
            <a:avLst/>
          </a:prstGeom>
          <a:noFill/>
        </p:spPr>
        <p:txBody>
          <a:bodyPr wrap="square" rtlCol="0">
            <a:spAutoFit/>
          </a:bodyPr>
          <a:lstStyle/>
          <a:p>
            <a:pPr marL="285750" indent="-285750">
              <a:buFontTx/>
              <a:buChar char="-"/>
            </a:pPr>
            <a:r>
              <a:rPr lang="en-US" sz="1600" dirty="0">
                <a:latin typeface="Roboto" panose="02000000000000000000" pitchFamily="2" charset="0"/>
                <a:ea typeface="Roboto" panose="02000000000000000000" pitchFamily="2" charset="0"/>
                <a:cs typeface="Roboto" panose="02000000000000000000" pitchFamily="2" charset="0"/>
              </a:rPr>
              <a:t>You should try to be as </a:t>
            </a:r>
            <a:r>
              <a:rPr lang="en-US" sz="1600" b="1" u="sng" dirty="0">
                <a:latin typeface="Roboto" panose="02000000000000000000" pitchFamily="2" charset="0"/>
                <a:ea typeface="Roboto" panose="02000000000000000000" pitchFamily="2" charset="0"/>
                <a:cs typeface="Roboto" panose="02000000000000000000" pitchFamily="2" charset="0"/>
              </a:rPr>
              <a:t>descriptive</a:t>
            </a:r>
            <a:r>
              <a:rPr lang="en-US" sz="1600" dirty="0">
                <a:latin typeface="Roboto" panose="02000000000000000000" pitchFamily="2" charset="0"/>
                <a:ea typeface="Roboto" panose="02000000000000000000" pitchFamily="2" charset="0"/>
                <a:cs typeface="Roboto" panose="02000000000000000000" pitchFamily="2" charset="0"/>
              </a:rPr>
              <a:t> as possible, based on the context of the problem you are solving</a:t>
            </a:r>
          </a:p>
          <a:p>
            <a:pPr marL="285750" indent="-285750">
              <a:buFontTx/>
              <a:buChar char="-"/>
            </a:pPr>
            <a:r>
              <a:rPr lang="en-US" sz="1600" dirty="0">
                <a:latin typeface="Roboto" panose="02000000000000000000" pitchFamily="2" charset="0"/>
                <a:ea typeface="Roboto" panose="02000000000000000000" pitchFamily="2" charset="0"/>
                <a:cs typeface="Roboto" panose="02000000000000000000" pitchFamily="2" charset="0"/>
              </a:rPr>
              <a:t>In the practice problem, it will not be helpful to say:</a:t>
            </a:r>
          </a:p>
          <a:p>
            <a:pPr marL="285750" indent="-285750">
              <a:buFontTx/>
              <a:buChar char="-"/>
            </a:pPr>
            <a:endParaRPr lang="en-US" sz="1600" dirty="0">
              <a:latin typeface="Roboto" panose="02000000000000000000" pitchFamily="2" charset="0"/>
              <a:ea typeface="Roboto" panose="02000000000000000000" pitchFamily="2" charset="0"/>
              <a:cs typeface="Roboto" panose="02000000000000000000" pitchFamily="2" charset="0"/>
            </a:endParaRPr>
          </a:p>
          <a:p>
            <a:pPr marL="285750" indent="-285750">
              <a:buFontTx/>
              <a:buChar char="-"/>
            </a:pPr>
            <a:endParaRPr lang="en-US" sz="1600" dirty="0">
              <a:latin typeface="Roboto" panose="02000000000000000000" pitchFamily="2" charset="0"/>
              <a:ea typeface="Roboto" panose="02000000000000000000" pitchFamily="2" charset="0"/>
              <a:cs typeface="Roboto" panose="02000000000000000000" pitchFamily="2" charset="0"/>
            </a:endParaRPr>
          </a:p>
          <a:p>
            <a:pPr marL="285750" indent="-285750">
              <a:buFontTx/>
              <a:buChar char="-"/>
            </a:pPr>
            <a:r>
              <a:rPr lang="en-US" sz="1600" dirty="0">
                <a:latin typeface="Roboto" panose="02000000000000000000" pitchFamily="2" charset="0"/>
                <a:ea typeface="Roboto" panose="02000000000000000000" pitchFamily="2" charset="0"/>
                <a:cs typeface="Roboto" panose="02000000000000000000" pitchFamily="2" charset="0"/>
              </a:rPr>
              <a:t>Instead, say:</a:t>
            </a:r>
          </a:p>
        </p:txBody>
      </p:sp>
      <p:pic>
        <p:nvPicPr>
          <p:cNvPr id="6" name="Picture 5" descr="A close-up of a number&#10;&#10;AI-generated content may be incorrect.">
            <a:extLst>
              <a:ext uri="{FF2B5EF4-FFF2-40B4-BE49-F238E27FC236}">
                <a16:creationId xmlns:a16="http://schemas.microsoft.com/office/drawing/2014/main" id="{C3EE492B-677A-953D-BD91-081B7CF0BCEC}"/>
              </a:ext>
            </a:extLst>
          </p:cNvPr>
          <p:cNvPicPr>
            <a:picLocks noChangeAspect="1"/>
          </p:cNvPicPr>
          <p:nvPr/>
        </p:nvPicPr>
        <p:blipFill>
          <a:blip r:embed="rId2"/>
          <a:stretch>
            <a:fillRect/>
          </a:stretch>
        </p:blipFill>
        <p:spPr>
          <a:xfrm>
            <a:off x="8418286" y="1632290"/>
            <a:ext cx="1496622" cy="386882"/>
          </a:xfrm>
          <a:prstGeom prst="rect">
            <a:avLst/>
          </a:prstGeom>
        </p:spPr>
      </p:pic>
      <p:pic>
        <p:nvPicPr>
          <p:cNvPr id="8" name="Picture 7">
            <a:extLst>
              <a:ext uri="{FF2B5EF4-FFF2-40B4-BE49-F238E27FC236}">
                <a16:creationId xmlns:a16="http://schemas.microsoft.com/office/drawing/2014/main" id="{0B0D54D3-7F82-F7F2-E1F8-DD8FDAA9F687}"/>
              </a:ext>
            </a:extLst>
          </p:cNvPr>
          <p:cNvPicPr>
            <a:picLocks noChangeAspect="1"/>
          </p:cNvPicPr>
          <p:nvPr/>
        </p:nvPicPr>
        <p:blipFill>
          <a:blip r:embed="rId3"/>
          <a:stretch>
            <a:fillRect/>
          </a:stretch>
        </p:blipFill>
        <p:spPr>
          <a:xfrm>
            <a:off x="8418286" y="2383549"/>
            <a:ext cx="3635828" cy="387248"/>
          </a:xfrm>
          <a:prstGeom prst="rect">
            <a:avLst/>
          </a:prstGeom>
        </p:spPr>
      </p:pic>
      <p:sp>
        <p:nvSpPr>
          <p:cNvPr id="5" name="TextBox 4">
            <a:extLst>
              <a:ext uri="{FF2B5EF4-FFF2-40B4-BE49-F238E27FC236}">
                <a16:creationId xmlns:a16="http://schemas.microsoft.com/office/drawing/2014/main" id="{0B935984-4B7B-0A4A-2E3C-38E654D3B79C}"/>
              </a:ext>
            </a:extLst>
          </p:cNvPr>
          <p:cNvSpPr txBox="1"/>
          <p:nvPr/>
        </p:nvSpPr>
        <p:spPr>
          <a:xfrm>
            <a:off x="0" y="6488668"/>
            <a:ext cx="1237839" cy="369332"/>
          </a:xfrm>
          <a:prstGeom prst="rect">
            <a:avLst/>
          </a:prstGeom>
          <a:noFill/>
        </p:spPr>
        <p:txBody>
          <a:bodyPr wrap="none" rtlCol="0">
            <a:spAutoFit/>
          </a:bodyPr>
          <a:lstStyle/>
          <a:p>
            <a:r>
              <a:rPr lang="en-US" dirty="0">
                <a:solidFill>
                  <a:srgbClr val="C00000"/>
                </a:solidFill>
                <a:latin typeface="Roboto" panose="02000000000000000000" pitchFamily="2" charset="0"/>
                <a:ea typeface="Roboto" panose="02000000000000000000" pitchFamily="2" charset="0"/>
                <a:cs typeface="Roboto" panose="02000000000000000000" pitchFamily="2" charset="0"/>
              </a:rPr>
              <a:t>Problem 2</a:t>
            </a:r>
          </a:p>
        </p:txBody>
      </p:sp>
    </p:spTree>
    <p:extLst>
      <p:ext uri="{BB962C8B-B14F-4D97-AF65-F5344CB8AC3E}">
        <p14:creationId xmlns:p14="http://schemas.microsoft.com/office/powerpoint/2010/main" val="181934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80437-F53E-34EA-A090-3A51353C4948}"/>
              </a:ext>
            </a:extLst>
          </p:cNvPr>
          <p:cNvSpPr>
            <a:spLocks noGrp="1"/>
          </p:cNvSpPr>
          <p:nvPr>
            <p:ph type="title"/>
          </p:nvPr>
        </p:nvSpPr>
        <p:spPr/>
        <p:txBody>
          <a:bodyPr>
            <a:normAutofit/>
          </a:bodyPr>
          <a:lstStyle/>
          <a:p>
            <a:r>
              <a:rPr lang="en-US" dirty="0"/>
              <a:t>Tip #4: Don’t reinvent the wheel</a:t>
            </a:r>
          </a:p>
        </p:txBody>
      </p:sp>
      <p:sp>
        <p:nvSpPr>
          <p:cNvPr id="3" name="Text Placeholder 2">
            <a:extLst>
              <a:ext uri="{FF2B5EF4-FFF2-40B4-BE49-F238E27FC236}">
                <a16:creationId xmlns:a16="http://schemas.microsoft.com/office/drawing/2014/main" id="{DB9027A7-A6F2-8D10-99AA-AFE3D5D41D7C}"/>
              </a:ext>
            </a:extLst>
          </p:cNvPr>
          <p:cNvSpPr>
            <a:spLocks noGrp="1"/>
          </p:cNvSpPr>
          <p:nvPr>
            <p:ph type="body" idx="1"/>
          </p:nvPr>
        </p:nvSpPr>
        <p:spPr/>
        <p:txBody>
          <a:bodyPr/>
          <a:lstStyle/>
          <a:p>
            <a:r>
              <a:rPr lang="en-US" dirty="0"/>
              <a:t>Or, how to use common Python libraries to make things easier and more efficient</a:t>
            </a:r>
          </a:p>
        </p:txBody>
      </p:sp>
      <p:sp>
        <p:nvSpPr>
          <p:cNvPr id="4" name="TextBox 3">
            <a:extLst>
              <a:ext uri="{FF2B5EF4-FFF2-40B4-BE49-F238E27FC236}">
                <a16:creationId xmlns:a16="http://schemas.microsoft.com/office/drawing/2014/main" id="{E400DB59-88AF-6556-8160-CFE20DCC0814}"/>
              </a:ext>
            </a:extLst>
          </p:cNvPr>
          <p:cNvSpPr txBox="1"/>
          <p:nvPr/>
        </p:nvSpPr>
        <p:spPr>
          <a:xfrm>
            <a:off x="0" y="72571"/>
            <a:ext cx="3461657" cy="6247864"/>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chemeClr val="accent6"/>
                </a:solidFill>
                <a:latin typeface="Roboto" panose="02000000000000000000" pitchFamily="2" charset="0"/>
                <a:ea typeface="Roboto" panose="02000000000000000000" pitchFamily="2" charset="0"/>
                <a:cs typeface="Roboto" panose="02000000000000000000" pitchFamily="2" charset="0"/>
              </a:rPr>
              <a:t>Modules</a:t>
            </a:r>
            <a:r>
              <a:rPr lang="en-US" sz="1600" dirty="0">
                <a:latin typeface="Roboto" panose="02000000000000000000" pitchFamily="2" charset="0"/>
                <a:ea typeface="Roboto" panose="02000000000000000000" pitchFamily="2" charset="0"/>
                <a:cs typeface="Roboto" panose="02000000000000000000" pitchFamily="2" charset="0"/>
              </a:rPr>
              <a:t> (ingredients) come from warehouses (Python </a:t>
            </a:r>
            <a:r>
              <a:rPr lang="en-US" sz="1600" b="1" dirty="0">
                <a:solidFill>
                  <a:schemeClr val="accent6"/>
                </a:solidFill>
                <a:latin typeface="Roboto" panose="02000000000000000000" pitchFamily="2" charset="0"/>
                <a:ea typeface="Roboto" panose="02000000000000000000" pitchFamily="2" charset="0"/>
                <a:cs typeface="Roboto" panose="02000000000000000000" pitchFamily="2" charset="0"/>
              </a:rPr>
              <a:t>libraries</a:t>
            </a:r>
            <a:r>
              <a:rPr lang="en-US" sz="1600" dirty="0">
                <a:latin typeface="Roboto" panose="02000000000000000000" pitchFamily="2" charset="0"/>
                <a:ea typeface="Roboto" panose="02000000000000000000" pitchFamily="2" charset="0"/>
                <a:cs typeface="Roboto" panose="02000000000000000000" pitchFamily="2" charset="0"/>
              </a:rPr>
              <a:t>) </a:t>
            </a:r>
          </a:p>
          <a:p>
            <a:pPr marL="285750" indent="-285750">
              <a:buFont typeface="Arial" panose="020B0604020202020204" pitchFamily="34" charset="0"/>
              <a:buChar char="•"/>
            </a:pPr>
            <a:r>
              <a:rPr lang="en-US" sz="1600" b="1" dirty="0">
                <a:solidFill>
                  <a:schemeClr val="accent6"/>
                </a:solidFill>
                <a:latin typeface="Roboto" panose="02000000000000000000" pitchFamily="2" charset="0"/>
                <a:ea typeface="Roboto" panose="02000000000000000000" pitchFamily="2" charset="0"/>
                <a:cs typeface="Roboto" panose="02000000000000000000" pitchFamily="2" charset="0"/>
              </a:rPr>
              <a:t>Anaconda</a:t>
            </a:r>
            <a:r>
              <a:rPr lang="en-US" sz="1600" dirty="0">
                <a:latin typeface="Roboto" panose="02000000000000000000" pitchFamily="2" charset="0"/>
                <a:ea typeface="Roboto" panose="02000000000000000000" pitchFamily="2" charset="0"/>
                <a:cs typeface="Roboto" panose="02000000000000000000" pitchFamily="2" charset="0"/>
              </a:rPr>
              <a:t>, the supplier, pulls from these warehouses and the ingredients end up in your pantry (</a:t>
            </a:r>
            <a:r>
              <a:rPr lang="en-US" sz="1600" b="1" dirty="0" err="1">
                <a:solidFill>
                  <a:schemeClr val="accent6"/>
                </a:solidFill>
                <a:latin typeface="Roboto" panose="02000000000000000000" pitchFamily="2" charset="0"/>
                <a:ea typeface="Roboto" panose="02000000000000000000" pitchFamily="2" charset="0"/>
                <a:cs typeface="Roboto" panose="02000000000000000000" pitchFamily="2" charset="0"/>
              </a:rPr>
              <a:t>conda</a:t>
            </a:r>
            <a:r>
              <a:rPr lang="en-US" sz="1600" b="1" dirty="0">
                <a:solidFill>
                  <a:schemeClr val="accent6"/>
                </a:solidFill>
                <a:latin typeface="Roboto" panose="02000000000000000000" pitchFamily="2" charset="0"/>
                <a:ea typeface="Roboto" panose="02000000000000000000" pitchFamily="2" charset="0"/>
                <a:cs typeface="Roboto" panose="02000000000000000000" pitchFamily="2" charset="0"/>
              </a:rPr>
              <a:t> environment</a:t>
            </a:r>
            <a:r>
              <a:rPr lang="en-US" sz="1600" dirty="0">
                <a:latin typeface="Roboto" panose="02000000000000000000" pitchFamily="2" charset="0"/>
                <a:ea typeface="Roboto" panose="02000000000000000000" pitchFamily="2" charset="0"/>
                <a:cs typeface="Roboto" panose="02000000000000000000" pitchFamily="2" charset="0"/>
              </a:rPr>
              <a:t>)</a:t>
            </a:r>
          </a:p>
          <a:p>
            <a:pPr marL="285750" indent="-285750">
              <a:buFont typeface="Arial" panose="020B0604020202020204" pitchFamily="34" charset="0"/>
              <a:buChar char="•"/>
            </a:pPr>
            <a:r>
              <a:rPr lang="en-US" sz="1600" dirty="0">
                <a:latin typeface="Roboto" panose="02000000000000000000" pitchFamily="2" charset="0"/>
                <a:ea typeface="Roboto" panose="02000000000000000000" pitchFamily="2" charset="0"/>
                <a:cs typeface="Roboto" panose="02000000000000000000" pitchFamily="2" charset="0"/>
              </a:rPr>
              <a:t>Any package you have installed in your environment can be used in your code with </a:t>
            </a:r>
            <a:r>
              <a:rPr lang="en-US" sz="1600" b="1" dirty="0">
                <a:solidFill>
                  <a:schemeClr val="accent6"/>
                </a:solidFill>
                <a:latin typeface="Roboto" panose="02000000000000000000" pitchFamily="2" charset="0"/>
                <a:ea typeface="Roboto" panose="02000000000000000000" pitchFamily="2" charset="0"/>
                <a:cs typeface="Roboto" panose="02000000000000000000" pitchFamily="2" charset="0"/>
              </a:rPr>
              <a:t>import</a:t>
            </a:r>
            <a:r>
              <a:rPr lang="en-US" sz="1600" dirty="0">
                <a:latin typeface="Roboto" panose="02000000000000000000" pitchFamily="2" charset="0"/>
                <a:ea typeface="Roboto" panose="02000000000000000000" pitchFamily="2" charset="0"/>
                <a:cs typeface="Roboto" panose="02000000000000000000" pitchFamily="2" charset="0"/>
              </a:rPr>
              <a:t> statements</a:t>
            </a:r>
          </a:p>
          <a:p>
            <a:pPr marL="285750" indent="-285750">
              <a:buFont typeface="Arial" panose="020B0604020202020204" pitchFamily="34" charset="0"/>
              <a:buChar char="•"/>
            </a:pPr>
            <a:endParaRPr lang="en-US" sz="16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endParaRPr lang="en-US" sz="16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endParaRPr lang="en-US" sz="16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US" sz="1600" dirty="0">
                <a:latin typeface="Roboto" panose="02000000000000000000" pitchFamily="2" charset="0"/>
                <a:ea typeface="Roboto" panose="02000000000000000000" pitchFamily="2" charset="0"/>
                <a:cs typeface="Roboto" panose="02000000000000000000" pitchFamily="2" charset="0"/>
              </a:rPr>
              <a:t>Means “Go to the </a:t>
            </a:r>
            <a:r>
              <a:rPr lang="en-US" sz="1600" dirty="0">
                <a:solidFill>
                  <a:schemeClr val="accent6"/>
                </a:solidFill>
                <a:latin typeface="Roboto" panose="02000000000000000000" pitchFamily="2" charset="0"/>
                <a:ea typeface="Roboto" panose="02000000000000000000" pitchFamily="2" charset="0"/>
                <a:cs typeface="Roboto" panose="02000000000000000000" pitchFamily="2" charset="0"/>
              </a:rPr>
              <a:t>NumPy</a:t>
            </a:r>
            <a:r>
              <a:rPr lang="en-US" sz="1600" dirty="0">
                <a:latin typeface="Roboto" panose="02000000000000000000" pitchFamily="2" charset="0"/>
                <a:ea typeface="Roboto" panose="02000000000000000000" pitchFamily="2" charset="0"/>
                <a:cs typeface="Roboto" panose="02000000000000000000" pitchFamily="2" charset="0"/>
              </a:rPr>
              <a:t> warehouse, bring the </a:t>
            </a:r>
            <a:r>
              <a:rPr lang="en-US" sz="1600" dirty="0" err="1">
                <a:solidFill>
                  <a:schemeClr val="accent6"/>
                </a:solidFill>
                <a:latin typeface="Roboto" panose="02000000000000000000" pitchFamily="2" charset="0"/>
                <a:ea typeface="Roboto" panose="02000000000000000000" pitchFamily="2" charset="0"/>
                <a:cs typeface="Roboto" panose="02000000000000000000" pitchFamily="2" charset="0"/>
              </a:rPr>
              <a:t>linalg</a:t>
            </a:r>
            <a:r>
              <a:rPr lang="en-US" sz="1600" dirty="0">
                <a:latin typeface="Roboto" panose="02000000000000000000" pitchFamily="2" charset="0"/>
                <a:ea typeface="Roboto" panose="02000000000000000000" pitchFamily="2" charset="0"/>
                <a:cs typeface="Roboto" panose="02000000000000000000" pitchFamily="2" charset="0"/>
              </a:rPr>
              <a:t> ingredients into my pantry, and label them </a:t>
            </a:r>
            <a:r>
              <a:rPr lang="en-US" sz="1600" dirty="0">
                <a:solidFill>
                  <a:schemeClr val="accent6"/>
                </a:solidFill>
                <a:latin typeface="Roboto" panose="02000000000000000000" pitchFamily="2" charset="0"/>
                <a:ea typeface="Roboto" panose="02000000000000000000" pitchFamily="2" charset="0"/>
                <a:cs typeface="Roboto" panose="02000000000000000000" pitchFamily="2" charset="0"/>
              </a:rPr>
              <a:t>la</a:t>
            </a:r>
            <a:r>
              <a:rPr lang="en-US" sz="1600" dirty="0">
                <a:latin typeface="Roboto" panose="02000000000000000000" pitchFamily="2" charset="0"/>
                <a:ea typeface="Roboto" panose="02000000000000000000" pitchFamily="2" charset="0"/>
                <a:cs typeface="Roboto" panose="02000000000000000000" pitchFamily="2" charset="0"/>
              </a:rPr>
              <a:t>.”</a:t>
            </a:r>
          </a:p>
          <a:p>
            <a:pPr marL="285750" indent="-285750">
              <a:buFont typeface="Arial" panose="020B0604020202020204" pitchFamily="34" charset="0"/>
              <a:buChar char="•"/>
            </a:pPr>
            <a:endParaRPr lang="en-US" sz="16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endParaRPr lang="en-US" sz="16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endParaRPr lang="en-US" sz="16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endParaRPr lang="en-US" sz="16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US" sz="1600" dirty="0">
                <a:latin typeface="Roboto" panose="02000000000000000000" pitchFamily="2" charset="0"/>
                <a:ea typeface="Roboto" panose="02000000000000000000" pitchFamily="2" charset="0"/>
                <a:cs typeface="Roboto" panose="02000000000000000000" pitchFamily="2" charset="0"/>
              </a:rPr>
              <a:t>Means “From the </a:t>
            </a:r>
            <a:r>
              <a:rPr lang="en-US" sz="1600" dirty="0">
                <a:solidFill>
                  <a:schemeClr val="accent6"/>
                </a:solidFill>
                <a:latin typeface="Roboto" panose="02000000000000000000" pitchFamily="2" charset="0"/>
                <a:ea typeface="Roboto" panose="02000000000000000000" pitchFamily="2" charset="0"/>
                <a:cs typeface="Roboto" panose="02000000000000000000" pitchFamily="2" charset="0"/>
              </a:rPr>
              <a:t>matplotlib</a:t>
            </a:r>
            <a:r>
              <a:rPr lang="en-US" sz="1600" dirty="0">
                <a:latin typeface="Roboto" panose="02000000000000000000" pitchFamily="2" charset="0"/>
                <a:ea typeface="Roboto" panose="02000000000000000000" pitchFamily="2" charset="0"/>
                <a:cs typeface="Roboto" panose="02000000000000000000" pitchFamily="2" charset="0"/>
              </a:rPr>
              <a:t> warehouse, grab </a:t>
            </a:r>
            <a:r>
              <a:rPr lang="en-US" sz="1600" dirty="0" err="1">
                <a:solidFill>
                  <a:schemeClr val="accent6"/>
                </a:solidFill>
                <a:latin typeface="Roboto" panose="02000000000000000000" pitchFamily="2" charset="0"/>
                <a:ea typeface="Roboto" panose="02000000000000000000" pitchFamily="2" charset="0"/>
                <a:cs typeface="Roboto" panose="02000000000000000000" pitchFamily="2" charset="0"/>
              </a:rPr>
              <a:t>pyplot</a:t>
            </a:r>
            <a:r>
              <a:rPr lang="en-US" sz="1600" dirty="0">
                <a:latin typeface="Roboto" panose="02000000000000000000" pitchFamily="2" charset="0"/>
                <a:ea typeface="Roboto" panose="02000000000000000000" pitchFamily="2" charset="0"/>
                <a:cs typeface="Roboto" panose="02000000000000000000" pitchFamily="2" charset="0"/>
              </a:rPr>
              <a:t> and label it </a:t>
            </a:r>
            <a:r>
              <a:rPr lang="en-US" sz="1600" dirty="0" err="1">
                <a:solidFill>
                  <a:schemeClr val="accent6"/>
                </a:solidFill>
                <a:latin typeface="Roboto" panose="02000000000000000000" pitchFamily="2" charset="0"/>
                <a:ea typeface="Roboto" panose="02000000000000000000" pitchFamily="2" charset="0"/>
                <a:cs typeface="Roboto" panose="02000000000000000000" pitchFamily="2" charset="0"/>
              </a:rPr>
              <a:t>plt</a:t>
            </a:r>
            <a:r>
              <a:rPr lang="en-US" sz="1600" dirty="0">
                <a:latin typeface="Roboto" panose="02000000000000000000" pitchFamily="2" charset="0"/>
                <a:ea typeface="Roboto" panose="02000000000000000000" pitchFamily="2" charset="0"/>
                <a:cs typeface="Roboto" panose="02000000000000000000" pitchFamily="2" charset="0"/>
              </a:rPr>
              <a:t>”</a:t>
            </a:r>
          </a:p>
        </p:txBody>
      </p:sp>
      <p:pic>
        <p:nvPicPr>
          <p:cNvPr id="6" name="Picture 5" descr="A close-up of a white background&#10;&#10;AI-generated content may be incorrect.">
            <a:extLst>
              <a:ext uri="{FF2B5EF4-FFF2-40B4-BE49-F238E27FC236}">
                <a16:creationId xmlns:a16="http://schemas.microsoft.com/office/drawing/2014/main" id="{E92E7923-7118-CB42-C596-9BD547DA1674}"/>
              </a:ext>
            </a:extLst>
          </p:cNvPr>
          <p:cNvPicPr>
            <a:picLocks noChangeAspect="1"/>
          </p:cNvPicPr>
          <p:nvPr/>
        </p:nvPicPr>
        <p:blipFill>
          <a:blip r:embed="rId3"/>
          <a:stretch>
            <a:fillRect/>
          </a:stretch>
        </p:blipFill>
        <p:spPr>
          <a:xfrm>
            <a:off x="558799" y="2833089"/>
            <a:ext cx="1778001" cy="686955"/>
          </a:xfrm>
          <a:prstGeom prst="rect">
            <a:avLst/>
          </a:prstGeom>
        </p:spPr>
      </p:pic>
      <p:pic>
        <p:nvPicPr>
          <p:cNvPr id="8" name="Picture 7" descr="A close-up of a word&#10;&#10;AI-generated content may be incorrect.">
            <a:extLst>
              <a:ext uri="{FF2B5EF4-FFF2-40B4-BE49-F238E27FC236}">
                <a16:creationId xmlns:a16="http://schemas.microsoft.com/office/drawing/2014/main" id="{8CBD9758-0D83-6823-CC73-DBAC8401D9BC}"/>
              </a:ext>
            </a:extLst>
          </p:cNvPr>
          <p:cNvPicPr>
            <a:picLocks noChangeAspect="1"/>
          </p:cNvPicPr>
          <p:nvPr/>
        </p:nvPicPr>
        <p:blipFill>
          <a:blip r:embed="rId4"/>
          <a:stretch>
            <a:fillRect/>
          </a:stretch>
        </p:blipFill>
        <p:spPr>
          <a:xfrm>
            <a:off x="339852" y="4591948"/>
            <a:ext cx="2433864" cy="725278"/>
          </a:xfrm>
          <a:prstGeom prst="rect">
            <a:avLst/>
          </a:prstGeom>
        </p:spPr>
      </p:pic>
      <p:sp>
        <p:nvSpPr>
          <p:cNvPr id="9" name="TextBox 8">
            <a:extLst>
              <a:ext uri="{FF2B5EF4-FFF2-40B4-BE49-F238E27FC236}">
                <a16:creationId xmlns:a16="http://schemas.microsoft.com/office/drawing/2014/main" id="{1A4D1519-71D4-4AED-509B-1D914461B399}"/>
              </a:ext>
            </a:extLst>
          </p:cNvPr>
          <p:cNvSpPr txBox="1"/>
          <p:nvPr/>
        </p:nvSpPr>
        <p:spPr>
          <a:xfrm>
            <a:off x="0" y="6488668"/>
            <a:ext cx="1237839" cy="369332"/>
          </a:xfrm>
          <a:prstGeom prst="rect">
            <a:avLst/>
          </a:prstGeom>
          <a:noFill/>
        </p:spPr>
        <p:txBody>
          <a:bodyPr wrap="none" rtlCol="0">
            <a:spAutoFit/>
          </a:bodyPr>
          <a:lstStyle/>
          <a:p>
            <a:r>
              <a:rPr lang="en-US" dirty="0">
                <a:solidFill>
                  <a:srgbClr val="C00000"/>
                </a:solidFill>
                <a:latin typeface="Roboto" panose="02000000000000000000" pitchFamily="2" charset="0"/>
                <a:ea typeface="Roboto" panose="02000000000000000000" pitchFamily="2" charset="0"/>
                <a:cs typeface="Roboto" panose="02000000000000000000" pitchFamily="2" charset="0"/>
              </a:rPr>
              <a:t>Problem 3</a:t>
            </a:r>
          </a:p>
        </p:txBody>
      </p:sp>
      <p:sp>
        <p:nvSpPr>
          <p:cNvPr id="5" name="TextBox 4">
            <a:extLst>
              <a:ext uri="{FF2B5EF4-FFF2-40B4-BE49-F238E27FC236}">
                <a16:creationId xmlns:a16="http://schemas.microsoft.com/office/drawing/2014/main" id="{E8B4DBC3-CBAB-C8E2-B6EE-07240FC328F9}"/>
              </a:ext>
            </a:extLst>
          </p:cNvPr>
          <p:cNvSpPr txBox="1"/>
          <p:nvPr/>
        </p:nvSpPr>
        <p:spPr>
          <a:xfrm>
            <a:off x="5220929" y="5899355"/>
            <a:ext cx="2780698" cy="369332"/>
          </a:xfrm>
          <a:prstGeom prst="rect">
            <a:avLst/>
          </a:prstGeom>
          <a:noFill/>
        </p:spPr>
        <p:txBody>
          <a:bodyPr wrap="none" rtlCol="0">
            <a:spAutoFit/>
          </a:bodyPr>
          <a:lstStyle/>
          <a:p>
            <a:r>
              <a:rPr lang="en-US" dirty="0"/>
              <a:t>From </a:t>
            </a:r>
            <a:r>
              <a:rPr lang="en-US" dirty="0" err="1"/>
              <a:t>numpy.linalg</a:t>
            </a:r>
            <a:r>
              <a:rPr lang="en-US" dirty="0"/>
              <a:t> import *</a:t>
            </a:r>
          </a:p>
        </p:txBody>
      </p:sp>
      <p:sp>
        <p:nvSpPr>
          <p:cNvPr id="7" name="TextBox 6">
            <a:extLst>
              <a:ext uri="{FF2B5EF4-FFF2-40B4-BE49-F238E27FC236}">
                <a16:creationId xmlns:a16="http://schemas.microsoft.com/office/drawing/2014/main" id="{822CB165-E9AB-26B8-7E03-83DFDADCF73D}"/>
              </a:ext>
            </a:extLst>
          </p:cNvPr>
          <p:cNvSpPr txBox="1"/>
          <p:nvPr/>
        </p:nvSpPr>
        <p:spPr>
          <a:xfrm>
            <a:off x="9704439" y="5043948"/>
            <a:ext cx="1099981" cy="369332"/>
          </a:xfrm>
          <a:prstGeom prst="rect">
            <a:avLst/>
          </a:prstGeom>
          <a:noFill/>
        </p:spPr>
        <p:txBody>
          <a:bodyPr wrap="none" rtlCol="0">
            <a:spAutoFit/>
          </a:bodyPr>
          <a:lstStyle/>
          <a:p>
            <a:r>
              <a:rPr lang="en-US" dirty="0" err="1"/>
              <a:t>La.norm</a:t>
            </a:r>
            <a:r>
              <a:rPr lang="en-US" dirty="0"/>
              <a:t>()</a:t>
            </a:r>
          </a:p>
        </p:txBody>
      </p:sp>
      <p:sp>
        <p:nvSpPr>
          <p:cNvPr id="10" name="TextBox 9">
            <a:extLst>
              <a:ext uri="{FF2B5EF4-FFF2-40B4-BE49-F238E27FC236}">
                <a16:creationId xmlns:a16="http://schemas.microsoft.com/office/drawing/2014/main" id="{243447A1-10A2-8EC9-7D1E-64B3C5159E04}"/>
              </a:ext>
            </a:extLst>
          </p:cNvPr>
          <p:cNvSpPr txBox="1"/>
          <p:nvPr/>
        </p:nvSpPr>
        <p:spPr>
          <a:xfrm>
            <a:off x="9797143" y="6284686"/>
            <a:ext cx="861133" cy="369332"/>
          </a:xfrm>
          <a:prstGeom prst="rect">
            <a:avLst/>
          </a:prstGeom>
          <a:noFill/>
        </p:spPr>
        <p:txBody>
          <a:bodyPr wrap="none" rtlCol="0">
            <a:spAutoFit/>
          </a:bodyPr>
          <a:lstStyle/>
          <a:p>
            <a:r>
              <a:rPr lang="en-US" dirty="0"/>
              <a:t>Norm()</a:t>
            </a:r>
          </a:p>
        </p:txBody>
      </p:sp>
    </p:spTree>
    <p:extLst>
      <p:ext uri="{BB962C8B-B14F-4D97-AF65-F5344CB8AC3E}">
        <p14:creationId xmlns:p14="http://schemas.microsoft.com/office/powerpoint/2010/main" val="51059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74E0A-A988-A44D-76A5-C317ABF892AF}"/>
              </a:ext>
            </a:extLst>
          </p:cNvPr>
          <p:cNvSpPr>
            <a:spLocks noGrp="1"/>
          </p:cNvSpPr>
          <p:nvPr>
            <p:ph type="title"/>
          </p:nvPr>
        </p:nvSpPr>
        <p:spPr/>
        <p:txBody>
          <a:bodyPr>
            <a:normAutofit/>
          </a:bodyPr>
          <a:lstStyle/>
          <a:p>
            <a:r>
              <a:rPr lang="en-US" dirty="0"/>
              <a:t>Tip #5:</a:t>
            </a:r>
            <a:br>
              <a:rPr lang="en-US" dirty="0"/>
            </a:br>
            <a:r>
              <a:rPr lang="en-US" dirty="0"/>
              <a:t>Don’t repeat yourself</a:t>
            </a:r>
          </a:p>
        </p:txBody>
      </p:sp>
      <p:sp>
        <p:nvSpPr>
          <p:cNvPr id="3" name="Text Placeholder 2">
            <a:extLst>
              <a:ext uri="{FF2B5EF4-FFF2-40B4-BE49-F238E27FC236}">
                <a16:creationId xmlns:a16="http://schemas.microsoft.com/office/drawing/2014/main" id="{901CE933-E78D-DB3F-483B-B00966C203C5}"/>
              </a:ext>
            </a:extLst>
          </p:cNvPr>
          <p:cNvSpPr>
            <a:spLocks noGrp="1"/>
          </p:cNvSpPr>
          <p:nvPr>
            <p:ph type="body" idx="1"/>
          </p:nvPr>
        </p:nvSpPr>
        <p:spPr/>
        <p:txBody>
          <a:bodyPr/>
          <a:lstStyle/>
          <a:p>
            <a:r>
              <a:rPr lang="en-US" dirty="0"/>
              <a:t>Or, how to recognize when you should write functions and loops</a:t>
            </a:r>
          </a:p>
        </p:txBody>
      </p:sp>
      <p:sp>
        <p:nvSpPr>
          <p:cNvPr id="4" name="TextBox 3">
            <a:extLst>
              <a:ext uri="{FF2B5EF4-FFF2-40B4-BE49-F238E27FC236}">
                <a16:creationId xmlns:a16="http://schemas.microsoft.com/office/drawing/2014/main" id="{950EC6AC-7C3D-754F-59C5-07009A2B6079}"/>
              </a:ext>
            </a:extLst>
          </p:cNvPr>
          <p:cNvSpPr txBox="1"/>
          <p:nvPr/>
        </p:nvSpPr>
        <p:spPr>
          <a:xfrm>
            <a:off x="0" y="6488668"/>
            <a:ext cx="1237839" cy="369332"/>
          </a:xfrm>
          <a:prstGeom prst="rect">
            <a:avLst/>
          </a:prstGeom>
          <a:noFill/>
        </p:spPr>
        <p:txBody>
          <a:bodyPr wrap="none" rtlCol="0">
            <a:spAutoFit/>
          </a:bodyPr>
          <a:lstStyle/>
          <a:p>
            <a:r>
              <a:rPr lang="en-US" dirty="0">
                <a:solidFill>
                  <a:srgbClr val="C00000"/>
                </a:solidFill>
                <a:latin typeface="Roboto" panose="02000000000000000000" pitchFamily="2" charset="0"/>
                <a:ea typeface="Roboto" panose="02000000000000000000" pitchFamily="2" charset="0"/>
                <a:cs typeface="Roboto" panose="02000000000000000000" pitchFamily="2" charset="0"/>
              </a:rPr>
              <a:t>Problem 4</a:t>
            </a:r>
          </a:p>
        </p:txBody>
      </p:sp>
      <p:sp>
        <p:nvSpPr>
          <p:cNvPr id="5" name="TextBox 4">
            <a:extLst>
              <a:ext uri="{FF2B5EF4-FFF2-40B4-BE49-F238E27FC236}">
                <a16:creationId xmlns:a16="http://schemas.microsoft.com/office/drawing/2014/main" id="{035832E0-635D-0091-719F-E822A83AD018}"/>
              </a:ext>
            </a:extLst>
          </p:cNvPr>
          <p:cNvSpPr txBox="1"/>
          <p:nvPr/>
        </p:nvSpPr>
        <p:spPr>
          <a:xfrm>
            <a:off x="0" y="72571"/>
            <a:ext cx="3461657"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Roboto" panose="02000000000000000000" pitchFamily="2" charset="0"/>
                <a:ea typeface="Roboto" panose="02000000000000000000" pitchFamily="2" charset="0"/>
                <a:cs typeface="Roboto" panose="02000000000000000000" pitchFamily="2" charset="0"/>
              </a:rPr>
              <a:t>Whenever you can think of a chunk of code as a step in a process, it is useful to write it as function </a:t>
            </a:r>
          </a:p>
          <a:p>
            <a:pPr marL="285750" indent="-285750">
              <a:buFont typeface="Arial" panose="020B0604020202020204" pitchFamily="34" charset="0"/>
              <a:buChar char="•"/>
            </a:pPr>
            <a:r>
              <a:rPr lang="en-US" sz="1600" dirty="0">
                <a:latin typeface="Roboto" panose="02000000000000000000" pitchFamily="2" charset="0"/>
                <a:ea typeface="Roboto" panose="02000000000000000000" pitchFamily="2" charset="0"/>
                <a:cs typeface="Roboto" panose="02000000000000000000" pitchFamily="2" charset="0"/>
              </a:rPr>
              <a:t>Apply the same code to different inputs</a:t>
            </a:r>
          </a:p>
          <a:p>
            <a:pPr marL="285750" indent="-285750">
              <a:buFont typeface="Arial" panose="020B0604020202020204" pitchFamily="34" charset="0"/>
              <a:buChar char="•"/>
            </a:pPr>
            <a:r>
              <a:rPr lang="en-US" sz="1600" dirty="0">
                <a:latin typeface="Roboto" panose="02000000000000000000" pitchFamily="2" charset="0"/>
                <a:ea typeface="Roboto" panose="02000000000000000000" pitchFamily="2" charset="0"/>
                <a:cs typeface="Roboto" panose="02000000000000000000" pitchFamily="2" charset="0"/>
              </a:rPr>
              <a:t>Import your own functions from modules (.</a:t>
            </a:r>
            <a:r>
              <a:rPr lang="en-US" sz="1600" dirty="0" err="1">
                <a:latin typeface="Roboto" panose="02000000000000000000" pitchFamily="2" charset="0"/>
                <a:ea typeface="Roboto" panose="02000000000000000000" pitchFamily="2" charset="0"/>
                <a:cs typeface="Roboto" panose="02000000000000000000" pitchFamily="2" charset="0"/>
              </a:rPr>
              <a:t>py</a:t>
            </a:r>
            <a:r>
              <a:rPr lang="en-US" sz="1600" dirty="0">
                <a:latin typeface="Roboto" panose="02000000000000000000" pitchFamily="2" charset="0"/>
                <a:ea typeface="Roboto" panose="02000000000000000000" pitchFamily="2" charset="0"/>
                <a:cs typeface="Roboto" panose="02000000000000000000" pitchFamily="2" charset="0"/>
              </a:rPr>
              <a:t> files) into your final </a:t>
            </a:r>
            <a:r>
              <a:rPr lang="en-US" sz="1600" dirty="0" err="1">
                <a:latin typeface="Roboto" panose="02000000000000000000" pitchFamily="2" charset="0"/>
                <a:ea typeface="Roboto" panose="02000000000000000000" pitchFamily="2" charset="0"/>
                <a:cs typeface="Roboto" panose="02000000000000000000" pitchFamily="2" charset="0"/>
              </a:rPr>
              <a:t>Jupyter</a:t>
            </a:r>
            <a:r>
              <a:rPr lang="en-US" sz="1600" dirty="0">
                <a:latin typeface="Roboto" panose="02000000000000000000" pitchFamily="2" charset="0"/>
                <a:ea typeface="Roboto" panose="02000000000000000000" pitchFamily="2" charset="0"/>
                <a:cs typeface="Roboto" panose="02000000000000000000" pitchFamily="2" charset="0"/>
              </a:rPr>
              <a:t> Notebook report</a:t>
            </a:r>
          </a:p>
        </p:txBody>
      </p:sp>
      <p:sp>
        <p:nvSpPr>
          <p:cNvPr id="6" name="TextBox 5">
            <a:extLst>
              <a:ext uri="{FF2B5EF4-FFF2-40B4-BE49-F238E27FC236}">
                <a16:creationId xmlns:a16="http://schemas.microsoft.com/office/drawing/2014/main" id="{B0891842-5F75-80A9-B740-C76DCD25FD4D}"/>
              </a:ext>
            </a:extLst>
          </p:cNvPr>
          <p:cNvSpPr txBox="1"/>
          <p:nvPr/>
        </p:nvSpPr>
        <p:spPr>
          <a:xfrm>
            <a:off x="451567" y="2542415"/>
            <a:ext cx="2558521" cy="369332"/>
          </a:xfrm>
          <a:prstGeom prst="rect">
            <a:avLst/>
          </a:prstGeom>
          <a:noFill/>
        </p:spPr>
        <p:txBody>
          <a:bodyPr wrap="none" rtlCol="0">
            <a:spAutoFit/>
          </a:bodyPr>
          <a:lstStyle/>
          <a:p>
            <a:r>
              <a:rPr lang="en-US" dirty="0"/>
              <a:t>Example folder structure:</a:t>
            </a:r>
          </a:p>
        </p:txBody>
      </p:sp>
      <p:sp>
        <p:nvSpPr>
          <p:cNvPr id="7" name="TextBox 6">
            <a:extLst>
              <a:ext uri="{FF2B5EF4-FFF2-40B4-BE49-F238E27FC236}">
                <a16:creationId xmlns:a16="http://schemas.microsoft.com/office/drawing/2014/main" id="{C079ACC1-D657-D0BD-520F-935300DE20D3}"/>
              </a:ext>
            </a:extLst>
          </p:cNvPr>
          <p:cNvSpPr txBox="1"/>
          <p:nvPr/>
        </p:nvSpPr>
        <p:spPr>
          <a:xfrm>
            <a:off x="256430" y="4308256"/>
            <a:ext cx="2948793" cy="646331"/>
          </a:xfrm>
          <a:prstGeom prst="rect">
            <a:avLst/>
          </a:prstGeom>
          <a:noFill/>
        </p:spPr>
        <p:txBody>
          <a:bodyPr wrap="square" rtlCol="0">
            <a:spAutoFit/>
          </a:bodyPr>
          <a:lstStyle/>
          <a:p>
            <a:pPr algn="ctr"/>
            <a:r>
              <a:rPr lang="en-US" dirty="0"/>
              <a:t>Example implementation in </a:t>
            </a:r>
            <a:r>
              <a:rPr lang="en-US" dirty="0" err="1">
                <a:solidFill>
                  <a:schemeClr val="accent6"/>
                </a:solidFill>
              </a:rPr>
              <a:t>project_notebook.ipynb</a:t>
            </a:r>
            <a:r>
              <a:rPr lang="en-US" dirty="0"/>
              <a:t>:</a:t>
            </a:r>
          </a:p>
        </p:txBody>
      </p:sp>
      <p:pic>
        <p:nvPicPr>
          <p:cNvPr id="10" name="Picture 9" descr="A screenshot of a computer&#10;&#10;AI-generated content may be incorrect.">
            <a:extLst>
              <a:ext uri="{FF2B5EF4-FFF2-40B4-BE49-F238E27FC236}">
                <a16:creationId xmlns:a16="http://schemas.microsoft.com/office/drawing/2014/main" id="{B175A066-759E-65AD-0F8E-AA7BDF5B13E7}"/>
              </a:ext>
            </a:extLst>
          </p:cNvPr>
          <p:cNvPicPr>
            <a:picLocks noChangeAspect="1"/>
          </p:cNvPicPr>
          <p:nvPr/>
        </p:nvPicPr>
        <p:blipFill>
          <a:blip r:embed="rId3"/>
          <a:stretch>
            <a:fillRect/>
          </a:stretch>
        </p:blipFill>
        <p:spPr>
          <a:xfrm>
            <a:off x="673100" y="2911747"/>
            <a:ext cx="2222500" cy="1347500"/>
          </a:xfrm>
          <a:prstGeom prst="rect">
            <a:avLst/>
          </a:prstGeom>
        </p:spPr>
      </p:pic>
      <p:pic>
        <p:nvPicPr>
          <p:cNvPr id="15" name="Picture 14" descr="A screen shot of a computer code&#10;&#10;AI-generated content may be incorrect.">
            <a:extLst>
              <a:ext uri="{FF2B5EF4-FFF2-40B4-BE49-F238E27FC236}">
                <a16:creationId xmlns:a16="http://schemas.microsoft.com/office/drawing/2014/main" id="{1E3CAFA6-0973-CFE2-C626-6B478CBAF15E}"/>
              </a:ext>
            </a:extLst>
          </p:cNvPr>
          <p:cNvPicPr>
            <a:picLocks noChangeAspect="1"/>
          </p:cNvPicPr>
          <p:nvPr/>
        </p:nvPicPr>
        <p:blipFill>
          <a:blip r:embed="rId4"/>
          <a:stretch>
            <a:fillRect/>
          </a:stretch>
        </p:blipFill>
        <p:spPr>
          <a:xfrm>
            <a:off x="466906" y="4987236"/>
            <a:ext cx="2527840" cy="1337039"/>
          </a:xfrm>
          <a:prstGeom prst="rect">
            <a:avLst/>
          </a:prstGeom>
        </p:spPr>
      </p:pic>
    </p:spTree>
    <p:extLst>
      <p:ext uri="{BB962C8B-B14F-4D97-AF65-F5344CB8AC3E}">
        <p14:creationId xmlns:p14="http://schemas.microsoft.com/office/powerpoint/2010/main" val="277604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9FD97-644A-E4A7-6877-4884B5DB1121}"/>
              </a:ext>
            </a:extLst>
          </p:cNvPr>
          <p:cNvSpPr>
            <a:spLocks noGrp="1"/>
          </p:cNvSpPr>
          <p:nvPr>
            <p:ph type="title"/>
          </p:nvPr>
        </p:nvSpPr>
        <p:spPr/>
        <p:txBody>
          <a:bodyPr>
            <a:normAutofit/>
          </a:bodyPr>
          <a:lstStyle/>
          <a:p>
            <a:r>
              <a:rPr lang="en-US" dirty="0"/>
              <a:t>Tip #6:</a:t>
            </a:r>
            <a:br>
              <a:rPr lang="en-US" dirty="0"/>
            </a:br>
            <a:r>
              <a:rPr lang="en-US" dirty="0"/>
              <a:t>Read your error messages</a:t>
            </a:r>
          </a:p>
        </p:txBody>
      </p:sp>
      <p:sp>
        <p:nvSpPr>
          <p:cNvPr id="3" name="Text Placeholder 2">
            <a:extLst>
              <a:ext uri="{FF2B5EF4-FFF2-40B4-BE49-F238E27FC236}">
                <a16:creationId xmlns:a16="http://schemas.microsoft.com/office/drawing/2014/main" id="{2DB4B873-603F-E775-1500-882567049954}"/>
              </a:ext>
            </a:extLst>
          </p:cNvPr>
          <p:cNvSpPr>
            <a:spLocks noGrp="1"/>
          </p:cNvSpPr>
          <p:nvPr>
            <p:ph type="body" idx="1"/>
          </p:nvPr>
        </p:nvSpPr>
        <p:spPr/>
        <p:txBody>
          <a:bodyPr/>
          <a:lstStyle/>
          <a:p>
            <a:r>
              <a:rPr lang="en-US" dirty="0"/>
              <a:t>Or, how to decode what is going wrong and figure out a fix</a:t>
            </a:r>
          </a:p>
        </p:txBody>
      </p:sp>
      <p:sp>
        <p:nvSpPr>
          <p:cNvPr id="4" name="TextBox 3">
            <a:extLst>
              <a:ext uri="{FF2B5EF4-FFF2-40B4-BE49-F238E27FC236}">
                <a16:creationId xmlns:a16="http://schemas.microsoft.com/office/drawing/2014/main" id="{6F1629E2-456A-8B6B-F625-9D42C6F1B6F9}"/>
              </a:ext>
            </a:extLst>
          </p:cNvPr>
          <p:cNvSpPr txBox="1"/>
          <p:nvPr/>
        </p:nvSpPr>
        <p:spPr>
          <a:xfrm>
            <a:off x="0" y="6488668"/>
            <a:ext cx="1237839" cy="369332"/>
          </a:xfrm>
          <a:prstGeom prst="rect">
            <a:avLst/>
          </a:prstGeom>
          <a:noFill/>
        </p:spPr>
        <p:txBody>
          <a:bodyPr wrap="none" rtlCol="0">
            <a:spAutoFit/>
          </a:bodyPr>
          <a:lstStyle/>
          <a:p>
            <a:r>
              <a:rPr lang="en-US" dirty="0">
                <a:solidFill>
                  <a:srgbClr val="C00000"/>
                </a:solidFill>
                <a:latin typeface="Roboto" panose="02000000000000000000" pitchFamily="2" charset="0"/>
                <a:ea typeface="Roboto" panose="02000000000000000000" pitchFamily="2" charset="0"/>
                <a:cs typeface="Roboto" panose="02000000000000000000" pitchFamily="2" charset="0"/>
              </a:rPr>
              <a:t>Problem 5</a:t>
            </a:r>
          </a:p>
        </p:txBody>
      </p:sp>
      <p:pic>
        <p:nvPicPr>
          <p:cNvPr id="5" name="Picture 4" descr="A white background with black text&#10;&#10;AI-generated content may be incorrect.">
            <a:extLst>
              <a:ext uri="{FF2B5EF4-FFF2-40B4-BE49-F238E27FC236}">
                <a16:creationId xmlns:a16="http://schemas.microsoft.com/office/drawing/2014/main" id="{931263D8-5DCC-93DD-97F5-C05AB9738E86}"/>
              </a:ext>
            </a:extLst>
          </p:cNvPr>
          <p:cNvPicPr>
            <a:picLocks noChangeAspect="1"/>
          </p:cNvPicPr>
          <p:nvPr/>
        </p:nvPicPr>
        <p:blipFill>
          <a:blip r:embed="rId2"/>
          <a:stretch>
            <a:fillRect/>
          </a:stretch>
        </p:blipFill>
        <p:spPr>
          <a:xfrm>
            <a:off x="1417761" y="4988814"/>
            <a:ext cx="9356478" cy="1478499"/>
          </a:xfrm>
          <a:prstGeom prst="rect">
            <a:avLst/>
          </a:prstGeom>
          <a:solidFill>
            <a:srgbClr val="000000">
              <a:shade val="95000"/>
            </a:srgbClr>
          </a:solidFill>
          <a:ln w="57150" cap="sq">
            <a:solidFill>
              <a:srgbClr val="000000"/>
            </a:solidFill>
            <a:miter lim="800000"/>
          </a:ln>
          <a:effectLst>
            <a:outerShdw blurRad="254000" dist="190500" dir="2700000" sy="90000" algn="bl" rotWithShape="0">
              <a:srgbClr val="000000">
                <a:alpha val="40000"/>
              </a:srgbClr>
            </a:outerShdw>
          </a:effectLst>
        </p:spPr>
      </p:pic>
      <p:sp>
        <p:nvSpPr>
          <p:cNvPr id="7" name="Rounded Rectangular Callout 6">
            <a:extLst>
              <a:ext uri="{FF2B5EF4-FFF2-40B4-BE49-F238E27FC236}">
                <a16:creationId xmlns:a16="http://schemas.microsoft.com/office/drawing/2014/main" id="{B9F6B19F-009A-31FF-45CF-335E0BCF915B}"/>
              </a:ext>
            </a:extLst>
          </p:cNvPr>
          <p:cNvSpPr/>
          <p:nvPr/>
        </p:nvSpPr>
        <p:spPr>
          <a:xfrm>
            <a:off x="7612237" y="4690681"/>
            <a:ext cx="1466196" cy="549500"/>
          </a:xfrm>
          <a:prstGeom prst="wedgeRoundRectCallout">
            <a:avLst>
              <a:gd name="adj1" fmla="val -120080"/>
              <a:gd name="adj2" fmla="val 64042"/>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2"/>
                </a:solidFill>
                <a:latin typeface="Roboto" panose="02000000000000000000" pitchFamily="2" charset="0"/>
                <a:ea typeface="Roboto" panose="02000000000000000000" pitchFamily="2" charset="0"/>
                <a:cs typeface="Roboto" panose="02000000000000000000" pitchFamily="2" charset="0"/>
              </a:rPr>
              <a:t>“Python, run </a:t>
            </a:r>
            <a:r>
              <a:rPr lang="en-US" sz="1050" dirty="0" err="1">
                <a:solidFill>
                  <a:schemeClr val="accent6"/>
                </a:solidFill>
                <a:latin typeface="Roboto" panose="02000000000000000000" pitchFamily="2" charset="0"/>
                <a:ea typeface="Roboto" panose="02000000000000000000" pitchFamily="2" charset="0"/>
                <a:cs typeface="Roboto" panose="02000000000000000000" pitchFamily="2" charset="0"/>
              </a:rPr>
              <a:t>python_practice.py</a:t>
            </a:r>
            <a:r>
              <a:rPr lang="en-US" sz="1050" dirty="0">
                <a:solidFill>
                  <a:schemeClr val="tx2"/>
                </a:solidFill>
                <a:latin typeface="Roboto" panose="02000000000000000000" pitchFamily="2" charset="0"/>
                <a:ea typeface="Roboto" panose="02000000000000000000" pitchFamily="2" charset="0"/>
                <a:cs typeface="Roboto" panose="02000000000000000000" pitchFamily="2" charset="0"/>
              </a:rPr>
              <a:t>”</a:t>
            </a:r>
          </a:p>
        </p:txBody>
      </p:sp>
      <p:sp>
        <p:nvSpPr>
          <p:cNvPr id="8" name="Rounded Rectangular Callout 7">
            <a:extLst>
              <a:ext uri="{FF2B5EF4-FFF2-40B4-BE49-F238E27FC236}">
                <a16:creationId xmlns:a16="http://schemas.microsoft.com/office/drawing/2014/main" id="{B57A451F-1226-C014-E49E-8A9DAA74F75C}"/>
              </a:ext>
            </a:extLst>
          </p:cNvPr>
          <p:cNvSpPr/>
          <p:nvPr/>
        </p:nvSpPr>
        <p:spPr>
          <a:xfrm>
            <a:off x="565551" y="4261167"/>
            <a:ext cx="1466196" cy="549500"/>
          </a:xfrm>
          <a:prstGeom prst="wedgeRoundRectCallout">
            <a:avLst>
              <a:gd name="adj1" fmla="val 20985"/>
              <a:gd name="adj2" fmla="val 177621"/>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050" dirty="0">
                <a:solidFill>
                  <a:schemeClr val="tx2"/>
                </a:solidFill>
                <a:latin typeface="Roboto" panose="02000000000000000000" pitchFamily="2" charset="0"/>
                <a:ea typeface="Roboto" panose="02000000000000000000" pitchFamily="2" charset="0"/>
                <a:cs typeface="Roboto" panose="02000000000000000000" pitchFamily="2" charset="0"/>
              </a:rPr>
              <a:t>Somewhere in the code, you asked me to print 20…</a:t>
            </a:r>
          </a:p>
        </p:txBody>
      </p:sp>
      <p:sp>
        <p:nvSpPr>
          <p:cNvPr id="9" name="Rounded Rectangular Callout 8">
            <a:extLst>
              <a:ext uri="{FF2B5EF4-FFF2-40B4-BE49-F238E27FC236}">
                <a16:creationId xmlns:a16="http://schemas.microsoft.com/office/drawing/2014/main" id="{09F7395C-5933-8601-8688-39311689E97B}"/>
              </a:ext>
            </a:extLst>
          </p:cNvPr>
          <p:cNvSpPr/>
          <p:nvPr/>
        </p:nvSpPr>
        <p:spPr>
          <a:xfrm>
            <a:off x="7321825" y="5598997"/>
            <a:ext cx="2047020" cy="347031"/>
          </a:xfrm>
          <a:prstGeom prst="wedgeRoundRectCallout">
            <a:avLst>
              <a:gd name="adj1" fmla="val -62855"/>
              <a:gd name="adj2" fmla="val 5413"/>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dirty="0">
                <a:solidFill>
                  <a:schemeClr val="tx2"/>
                </a:solidFill>
                <a:latin typeface="Roboto" panose="02000000000000000000" pitchFamily="2" charset="0"/>
                <a:ea typeface="Roboto" panose="02000000000000000000" pitchFamily="2" charset="0"/>
                <a:cs typeface="Roboto" panose="02000000000000000000" pitchFamily="2" charset="0"/>
              </a:rPr>
              <a:t>On line 76, I tried to run the “</a:t>
            </a:r>
            <a:r>
              <a:rPr lang="en-US" sz="1000" dirty="0" err="1">
                <a:solidFill>
                  <a:schemeClr val="tx2"/>
                </a:solidFill>
                <a:latin typeface="Roboto" panose="02000000000000000000" pitchFamily="2" charset="0"/>
                <a:ea typeface="Roboto" panose="02000000000000000000" pitchFamily="2" charset="0"/>
                <a:cs typeface="Roboto" panose="02000000000000000000" pitchFamily="2" charset="0"/>
              </a:rPr>
              <a:t>find_fib_above_limit</a:t>
            </a:r>
            <a:r>
              <a:rPr lang="en-US" sz="1000" dirty="0">
                <a:solidFill>
                  <a:schemeClr val="tx2"/>
                </a:solidFill>
                <a:latin typeface="Roboto" panose="02000000000000000000" pitchFamily="2" charset="0"/>
                <a:ea typeface="Roboto" panose="02000000000000000000" pitchFamily="2" charset="0"/>
                <a:cs typeface="Roboto" panose="02000000000000000000" pitchFamily="2" charset="0"/>
              </a:rPr>
              <a:t>” function…</a:t>
            </a:r>
          </a:p>
        </p:txBody>
      </p:sp>
      <p:sp>
        <p:nvSpPr>
          <p:cNvPr id="10" name="Rounded Rectangular Callout 9">
            <a:extLst>
              <a:ext uri="{FF2B5EF4-FFF2-40B4-BE49-F238E27FC236}">
                <a16:creationId xmlns:a16="http://schemas.microsoft.com/office/drawing/2014/main" id="{8AA95A8C-4ABC-B182-830E-99DF010B0C6B}"/>
              </a:ext>
            </a:extLst>
          </p:cNvPr>
          <p:cNvSpPr/>
          <p:nvPr/>
        </p:nvSpPr>
        <p:spPr>
          <a:xfrm>
            <a:off x="8109353" y="6010135"/>
            <a:ext cx="2201992" cy="321516"/>
          </a:xfrm>
          <a:prstGeom prst="wedgeRoundRectCallout">
            <a:avLst>
              <a:gd name="adj1" fmla="val -68709"/>
              <a:gd name="adj2" fmla="val -21922"/>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dirty="0">
                <a:solidFill>
                  <a:schemeClr val="tx2"/>
                </a:solidFill>
                <a:latin typeface="Roboto" panose="02000000000000000000" pitchFamily="2" charset="0"/>
                <a:ea typeface="Roboto" panose="02000000000000000000" pitchFamily="2" charset="0"/>
                <a:cs typeface="Roboto" panose="02000000000000000000" pitchFamily="2" charset="0"/>
              </a:rPr>
              <a:t>…which is defined around line 67, and this function has an error…</a:t>
            </a:r>
          </a:p>
        </p:txBody>
      </p:sp>
      <p:sp>
        <p:nvSpPr>
          <p:cNvPr id="11" name="Rounded Rectangular Callout 10">
            <a:extLst>
              <a:ext uri="{FF2B5EF4-FFF2-40B4-BE49-F238E27FC236}">
                <a16:creationId xmlns:a16="http://schemas.microsoft.com/office/drawing/2014/main" id="{6127FB6C-3F28-D09C-2E99-DB3904400ED1}"/>
              </a:ext>
            </a:extLst>
          </p:cNvPr>
          <p:cNvSpPr/>
          <p:nvPr/>
        </p:nvSpPr>
        <p:spPr>
          <a:xfrm>
            <a:off x="5298759" y="6330116"/>
            <a:ext cx="1594482" cy="435330"/>
          </a:xfrm>
          <a:prstGeom prst="wedgeRoundRectCallout">
            <a:avLst>
              <a:gd name="adj1" fmla="val -69331"/>
              <a:gd name="adj2" fmla="val -30131"/>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dirty="0">
                <a:solidFill>
                  <a:schemeClr val="tx2"/>
                </a:solidFill>
                <a:latin typeface="Roboto" panose="02000000000000000000" pitchFamily="2" charset="0"/>
                <a:ea typeface="Roboto" panose="02000000000000000000" pitchFamily="2" charset="0"/>
                <a:cs typeface="Roboto" panose="02000000000000000000" pitchFamily="2" charset="0"/>
              </a:rPr>
              <a:t>…because you asked me to compare a “string” to an integer</a:t>
            </a:r>
          </a:p>
        </p:txBody>
      </p:sp>
    </p:spTree>
    <p:extLst>
      <p:ext uri="{BB962C8B-B14F-4D97-AF65-F5344CB8AC3E}">
        <p14:creationId xmlns:p14="http://schemas.microsoft.com/office/powerpoint/2010/main" val="304922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FC25A-1F47-06EC-73C6-E864972747AB}"/>
              </a:ext>
            </a:extLst>
          </p:cNvPr>
          <p:cNvSpPr>
            <a:spLocks noGrp="1"/>
          </p:cNvSpPr>
          <p:nvPr>
            <p:ph type="title"/>
          </p:nvPr>
        </p:nvSpPr>
        <p:spPr/>
        <p:txBody>
          <a:bodyPr/>
          <a:lstStyle/>
          <a:p>
            <a:r>
              <a:rPr lang="en-US" dirty="0"/>
              <a:t>Tip #7:</a:t>
            </a:r>
            <a:br>
              <a:rPr lang="en-US" dirty="0"/>
            </a:br>
            <a:r>
              <a:rPr lang="en-US" dirty="0"/>
              <a:t>Test your code</a:t>
            </a:r>
          </a:p>
        </p:txBody>
      </p:sp>
      <p:sp>
        <p:nvSpPr>
          <p:cNvPr id="3" name="Text Placeholder 2">
            <a:extLst>
              <a:ext uri="{FF2B5EF4-FFF2-40B4-BE49-F238E27FC236}">
                <a16:creationId xmlns:a16="http://schemas.microsoft.com/office/drawing/2014/main" id="{BE54E298-7A1C-AF70-54E2-734AFCE85E7D}"/>
              </a:ext>
            </a:extLst>
          </p:cNvPr>
          <p:cNvSpPr>
            <a:spLocks noGrp="1"/>
          </p:cNvSpPr>
          <p:nvPr>
            <p:ph type="body" idx="1"/>
          </p:nvPr>
        </p:nvSpPr>
        <p:spPr>
          <a:xfrm>
            <a:off x="3113567" y="3856151"/>
            <a:ext cx="5964866" cy="1500187"/>
          </a:xfrm>
        </p:spPr>
        <p:txBody>
          <a:bodyPr/>
          <a:lstStyle/>
          <a:p>
            <a:r>
              <a:rPr lang="en-US" dirty="0"/>
              <a:t>Or, how to make sure yourself that your code doesn’t fail before someone else finds out first</a:t>
            </a:r>
          </a:p>
        </p:txBody>
      </p:sp>
      <p:sp>
        <p:nvSpPr>
          <p:cNvPr id="4" name="TextBox 3">
            <a:extLst>
              <a:ext uri="{FF2B5EF4-FFF2-40B4-BE49-F238E27FC236}">
                <a16:creationId xmlns:a16="http://schemas.microsoft.com/office/drawing/2014/main" id="{3FBD19FF-388A-57A0-86DB-9E89C77627F4}"/>
              </a:ext>
            </a:extLst>
          </p:cNvPr>
          <p:cNvSpPr txBox="1"/>
          <p:nvPr/>
        </p:nvSpPr>
        <p:spPr>
          <a:xfrm>
            <a:off x="0" y="6488668"/>
            <a:ext cx="1237839" cy="369332"/>
          </a:xfrm>
          <a:prstGeom prst="rect">
            <a:avLst/>
          </a:prstGeom>
          <a:noFill/>
        </p:spPr>
        <p:txBody>
          <a:bodyPr wrap="none" rtlCol="0">
            <a:spAutoFit/>
          </a:bodyPr>
          <a:lstStyle/>
          <a:p>
            <a:r>
              <a:rPr lang="en-US" dirty="0">
                <a:solidFill>
                  <a:srgbClr val="C00000"/>
                </a:solidFill>
                <a:latin typeface="Roboto" panose="02000000000000000000" pitchFamily="2" charset="0"/>
                <a:ea typeface="Roboto" panose="02000000000000000000" pitchFamily="2" charset="0"/>
                <a:cs typeface="Roboto" panose="02000000000000000000" pitchFamily="2" charset="0"/>
              </a:rPr>
              <a:t>Problem 6</a:t>
            </a:r>
          </a:p>
        </p:txBody>
      </p:sp>
      <p:sp>
        <p:nvSpPr>
          <p:cNvPr id="6" name="TextBox 5">
            <a:extLst>
              <a:ext uri="{FF2B5EF4-FFF2-40B4-BE49-F238E27FC236}">
                <a16:creationId xmlns:a16="http://schemas.microsoft.com/office/drawing/2014/main" id="{4A3D9EF4-E895-3270-39DD-D97AA969A7C7}"/>
              </a:ext>
            </a:extLst>
          </p:cNvPr>
          <p:cNvSpPr txBox="1"/>
          <p:nvPr/>
        </p:nvSpPr>
        <p:spPr>
          <a:xfrm>
            <a:off x="108857" y="201082"/>
            <a:ext cx="4942114" cy="3046988"/>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tx2"/>
                </a:solidFill>
                <a:latin typeface="Roboto" panose="02000000000000000000" pitchFamily="2" charset="0"/>
                <a:ea typeface="Roboto" panose="02000000000000000000" pitchFamily="2" charset="0"/>
                <a:cs typeface="Roboto" panose="02000000000000000000" pitchFamily="2" charset="0"/>
              </a:rPr>
              <a:t>Think of different </a:t>
            </a:r>
            <a:r>
              <a:rPr lang="en-US" sz="1600" b="1" dirty="0">
                <a:solidFill>
                  <a:schemeClr val="tx2"/>
                </a:solidFill>
                <a:latin typeface="Roboto" panose="02000000000000000000" pitchFamily="2" charset="0"/>
                <a:ea typeface="Roboto" panose="02000000000000000000" pitchFamily="2" charset="0"/>
                <a:cs typeface="Roboto" panose="02000000000000000000" pitchFamily="2" charset="0"/>
              </a:rPr>
              <a:t>use cases </a:t>
            </a:r>
            <a:r>
              <a:rPr lang="en-US" sz="1600" dirty="0">
                <a:solidFill>
                  <a:schemeClr val="tx2"/>
                </a:solidFill>
                <a:latin typeface="Roboto" panose="02000000000000000000" pitchFamily="2" charset="0"/>
                <a:ea typeface="Roboto" panose="02000000000000000000" pitchFamily="2" charset="0"/>
                <a:cs typeface="Roboto" panose="02000000000000000000" pitchFamily="2" charset="0"/>
              </a:rPr>
              <a:t>for a function you write</a:t>
            </a:r>
          </a:p>
          <a:p>
            <a:pPr marL="285750" indent="-285750">
              <a:buFont typeface="Arial" panose="020B0604020202020204" pitchFamily="34" charset="0"/>
              <a:buChar char="•"/>
            </a:pPr>
            <a:r>
              <a:rPr lang="en-US" sz="1600" dirty="0">
                <a:solidFill>
                  <a:schemeClr val="tx2"/>
                </a:solidFill>
                <a:latin typeface="Roboto" panose="02000000000000000000" pitchFamily="2" charset="0"/>
                <a:ea typeface="Roboto" panose="02000000000000000000" pitchFamily="2" charset="0"/>
                <a:cs typeface="Roboto" panose="02000000000000000000" pitchFamily="2" charset="0"/>
              </a:rPr>
              <a:t>Consider the </a:t>
            </a:r>
            <a:r>
              <a:rPr lang="en-US" sz="1600" b="1" dirty="0">
                <a:solidFill>
                  <a:schemeClr val="tx2"/>
                </a:solidFill>
                <a:latin typeface="Roboto" panose="02000000000000000000" pitchFamily="2" charset="0"/>
                <a:ea typeface="Roboto" panose="02000000000000000000" pitchFamily="2" charset="0"/>
                <a:cs typeface="Roboto" panose="02000000000000000000" pitchFamily="2" charset="0"/>
              </a:rPr>
              <a:t>extremes</a:t>
            </a:r>
            <a:r>
              <a:rPr lang="en-US" sz="1600" dirty="0">
                <a:solidFill>
                  <a:schemeClr val="tx2"/>
                </a:solidFill>
                <a:latin typeface="Roboto" panose="02000000000000000000" pitchFamily="2" charset="0"/>
                <a:ea typeface="Roboto" panose="02000000000000000000" pitchFamily="2" charset="0"/>
                <a:cs typeface="Roboto" panose="02000000000000000000" pitchFamily="2" charset="0"/>
              </a:rPr>
              <a:t> of the use cases</a:t>
            </a:r>
          </a:p>
          <a:p>
            <a:pPr marL="285750" indent="-285750">
              <a:buFont typeface="Arial" panose="020B0604020202020204" pitchFamily="34" charset="0"/>
              <a:buChar char="•"/>
            </a:pPr>
            <a:r>
              <a:rPr lang="en-US" sz="1600" dirty="0">
                <a:solidFill>
                  <a:schemeClr val="tx2"/>
                </a:solidFill>
                <a:latin typeface="Roboto" panose="02000000000000000000" pitchFamily="2" charset="0"/>
                <a:ea typeface="Roboto" panose="02000000000000000000" pitchFamily="2" charset="0"/>
                <a:cs typeface="Roboto" panose="02000000000000000000" pitchFamily="2" charset="0"/>
              </a:rPr>
              <a:t>Write </a:t>
            </a:r>
            <a:r>
              <a:rPr lang="en-US" sz="1600" b="1" dirty="0">
                <a:solidFill>
                  <a:schemeClr val="tx2"/>
                </a:solidFill>
                <a:latin typeface="Roboto" panose="02000000000000000000" pitchFamily="2" charset="0"/>
                <a:ea typeface="Roboto" panose="02000000000000000000" pitchFamily="2" charset="0"/>
                <a:cs typeface="Roboto" panose="02000000000000000000" pitchFamily="2" charset="0"/>
              </a:rPr>
              <a:t>tests</a:t>
            </a:r>
            <a:r>
              <a:rPr lang="en-US" sz="1600" dirty="0">
                <a:solidFill>
                  <a:schemeClr val="tx2"/>
                </a:solidFill>
                <a:latin typeface="Roboto" panose="02000000000000000000" pitchFamily="2" charset="0"/>
                <a:ea typeface="Roboto" panose="02000000000000000000" pitchFamily="2" charset="0"/>
                <a:cs typeface="Roboto" panose="02000000000000000000" pitchFamily="2" charset="0"/>
              </a:rPr>
              <a:t> that run the function for those extremes, and then </a:t>
            </a:r>
            <a:r>
              <a:rPr lang="en-US" sz="1600" b="1" dirty="0">
                <a:solidFill>
                  <a:schemeClr val="tx2"/>
                </a:solidFill>
                <a:latin typeface="Roboto" panose="02000000000000000000" pitchFamily="2" charset="0"/>
                <a:ea typeface="Roboto" panose="02000000000000000000" pitchFamily="2" charset="0"/>
                <a:cs typeface="Roboto" panose="02000000000000000000" pitchFamily="2" charset="0"/>
              </a:rPr>
              <a:t>check</a:t>
            </a:r>
            <a:r>
              <a:rPr lang="en-US" sz="1600" dirty="0">
                <a:solidFill>
                  <a:schemeClr val="tx2"/>
                </a:solidFill>
                <a:latin typeface="Roboto" panose="02000000000000000000" pitchFamily="2" charset="0"/>
                <a:ea typeface="Roboto" panose="02000000000000000000" pitchFamily="2" charset="0"/>
                <a:cs typeface="Roboto" panose="02000000000000000000" pitchFamily="2" charset="0"/>
              </a:rPr>
              <a:t> if the answer is correct</a:t>
            </a:r>
          </a:p>
          <a:p>
            <a:pPr marL="285750" indent="-285750">
              <a:buFont typeface="Arial" panose="020B0604020202020204" pitchFamily="34" charset="0"/>
              <a:buChar char="•"/>
            </a:pPr>
            <a:r>
              <a:rPr lang="en-US" sz="1600" dirty="0">
                <a:solidFill>
                  <a:schemeClr val="tx2"/>
                </a:solidFill>
                <a:latin typeface="Roboto" panose="02000000000000000000" pitchFamily="2" charset="0"/>
                <a:ea typeface="Roboto" panose="02000000000000000000" pitchFamily="2" charset="0"/>
                <a:cs typeface="Roboto" panose="02000000000000000000" pitchFamily="2" charset="0"/>
              </a:rPr>
              <a:t>If things are hard to decipher, add lots of </a:t>
            </a:r>
            <a:r>
              <a:rPr lang="en-US" sz="1600" b="1" dirty="0">
                <a:solidFill>
                  <a:schemeClr val="accent6"/>
                </a:solidFill>
                <a:latin typeface="Roboto" panose="02000000000000000000" pitchFamily="2" charset="0"/>
                <a:ea typeface="Roboto" panose="02000000000000000000" pitchFamily="2" charset="0"/>
                <a:cs typeface="Roboto" panose="02000000000000000000" pitchFamily="2" charset="0"/>
              </a:rPr>
              <a:t>print</a:t>
            </a:r>
            <a:r>
              <a:rPr lang="en-US" sz="1600" dirty="0">
                <a:solidFill>
                  <a:schemeClr val="tx2"/>
                </a:solidFill>
                <a:latin typeface="Roboto" panose="02000000000000000000" pitchFamily="2" charset="0"/>
                <a:ea typeface="Roboto" panose="02000000000000000000" pitchFamily="2" charset="0"/>
                <a:cs typeface="Roboto" panose="02000000000000000000" pitchFamily="2" charset="0"/>
              </a:rPr>
              <a:t> statements!</a:t>
            </a:r>
          </a:p>
          <a:p>
            <a:pPr marL="285750" indent="-285750">
              <a:buFont typeface="Arial" panose="020B0604020202020204" pitchFamily="34" charset="0"/>
              <a:buChar char="•"/>
            </a:pPr>
            <a:r>
              <a:rPr lang="en-US" sz="1600" dirty="0">
                <a:solidFill>
                  <a:schemeClr val="tx2"/>
                </a:solidFill>
                <a:latin typeface="Roboto" panose="02000000000000000000" pitchFamily="2" charset="0"/>
                <a:ea typeface="Roboto" panose="02000000000000000000" pitchFamily="2" charset="0"/>
                <a:cs typeface="Roboto" panose="02000000000000000000" pitchFamily="2" charset="0"/>
              </a:rPr>
              <a:t>In </a:t>
            </a:r>
            <a:r>
              <a:rPr lang="en-US" sz="1600" dirty="0">
                <a:solidFill>
                  <a:schemeClr val="accent6"/>
                </a:solidFill>
                <a:latin typeface="Roboto" panose="02000000000000000000" pitchFamily="2" charset="0"/>
                <a:ea typeface="Roboto" panose="02000000000000000000" pitchFamily="2" charset="0"/>
                <a:cs typeface="Roboto" panose="02000000000000000000" pitchFamily="2" charset="0"/>
              </a:rPr>
              <a:t>interactive</a:t>
            </a:r>
            <a:r>
              <a:rPr lang="en-US" sz="1600" dirty="0">
                <a:solidFill>
                  <a:schemeClr val="tx2"/>
                </a:solidFill>
                <a:latin typeface="Roboto" panose="02000000000000000000" pitchFamily="2" charset="0"/>
                <a:ea typeface="Roboto" panose="02000000000000000000" pitchFamily="2" charset="0"/>
                <a:cs typeface="Roboto" panose="02000000000000000000" pitchFamily="2" charset="0"/>
              </a:rPr>
              <a:t> mode, you can type directly into the notebook</a:t>
            </a:r>
          </a:p>
          <a:p>
            <a:pPr marL="742950" lvl="1" indent="-285750">
              <a:buFont typeface="Arial" panose="020B0604020202020204" pitchFamily="34" charset="0"/>
              <a:buChar char="•"/>
            </a:pPr>
            <a:r>
              <a:rPr lang="en-US" sz="1600" dirty="0">
                <a:solidFill>
                  <a:schemeClr val="tx2"/>
                </a:solidFill>
                <a:latin typeface="Roboto" panose="02000000000000000000" pitchFamily="2" charset="0"/>
                <a:ea typeface="Roboto" panose="02000000000000000000" pitchFamily="2" charset="0"/>
                <a:cs typeface="Roboto" panose="02000000000000000000" pitchFamily="2" charset="0"/>
              </a:rPr>
              <a:t>The notebook will remember any variable in this session, but they are cleared once you close out of the notebook </a:t>
            </a:r>
          </a:p>
        </p:txBody>
      </p:sp>
      <p:pic>
        <p:nvPicPr>
          <p:cNvPr id="9" name="Picture 8" descr="A screenshot of a computer&#10;&#10;AI-generated content may be incorrect.">
            <a:extLst>
              <a:ext uri="{FF2B5EF4-FFF2-40B4-BE49-F238E27FC236}">
                <a16:creationId xmlns:a16="http://schemas.microsoft.com/office/drawing/2014/main" id="{D7AAA9A0-724F-C99B-4160-33167B3B34F2}"/>
              </a:ext>
            </a:extLst>
          </p:cNvPr>
          <p:cNvPicPr>
            <a:picLocks noChangeAspect="1"/>
          </p:cNvPicPr>
          <p:nvPr/>
        </p:nvPicPr>
        <p:blipFill>
          <a:blip r:embed="rId3"/>
          <a:stretch>
            <a:fillRect/>
          </a:stretch>
        </p:blipFill>
        <p:spPr>
          <a:xfrm>
            <a:off x="2931885" y="3701668"/>
            <a:ext cx="6328229" cy="3052737"/>
          </a:xfrm>
          <a:prstGeom prst="rect">
            <a:avLst/>
          </a:prstGeom>
        </p:spPr>
      </p:pic>
      <p:sp>
        <p:nvSpPr>
          <p:cNvPr id="10" name="Right Arrow 9">
            <a:extLst>
              <a:ext uri="{FF2B5EF4-FFF2-40B4-BE49-F238E27FC236}">
                <a16:creationId xmlns:a16="http://schemas.microsoft.com/office/drawing/2014/main" id="{EF0DDB8C-C137-163D-7D1D-4798D1B1B4E3}"/>
              </a:ext>
            </a:extLst>
          </p:cNvPr>
          <p:cNvSpPr/>
          <p:nvPr/>
        </p:nvSpPr>
        <p:spPr>
          <a:xfrm rot="7022297">
            <a:off x="7271657" y="6199235"/>
            <a:ext cx="602343" cy="28302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5CD0390-A848-EA08-0391-67C4199901E2}"/>
              </a:ext>
            </a:extLst>
          </p:cNvPr>
          <p:cNvSpPr txBox="1"/>
          <p:nvPr/>
        </p:nvSpPr>
        <p:spPr>
          <a:xfrm>
            <a:off x="703943" y="4151086"/>
            <a:ext cx="3123356" cy="369332"/>
          </a:xfrm>
          <a:prstGeom prst="rect">
            <a:avLst/>
          </a:prstGeom>
          <a:noFill/>
        </p:spPr>
        <p:txBody>
          <a:bodyPr wrap="none" rtlCol="0">
            <a:spAutoFit/>
          </a:bodyPr>
          <a:lstStyle/>
          <a:p>
            <a:r>
              <a:rPr lang="en-US" dirty="0"/>
              <a:t>Print(“1</a:t>
            </a:r>
            <a:r>
              <a:rPr lang="en-US" baseline="30000" dirty="0"/>
              <a:t>st</a:t>
            </a:r>
            <a:r>
              <a:rPr lang="en-US" dirty="0"/>
              <a:t> problem”, </a:t>
            </a:r>
            <a:r>
              <a:rPr lang="en-US" dirty="0" err="1"/>
              <a:t>variable_A</a:t>
            </a:r>
            <a:r>
              <a:rPr lang="en-US" dirty="0"/>
              <a:t>)</a:t>
            </a:r>
          </a:p>
        </p:txBody>
      </p:sp>
    </p:spTree>
    <p:extLst>
      <p:ext uri="{BB962C8B-B14F-4D97-AF65-F5344CB8AC3E}">
        <p14:creationId xmlns:p14="http://schemas.microsoft.com/office/powerpoint/2010/main" val="411926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B8153-1A2B-8B7D-B0FF-BE4A37204F69}"/>
              </a:ext>
            </a:extLst>
          </p:cNvPr>
          <p:cNvSpPr>
            <a:spLocks noGrp="1"/>
          </p:cNvSpPr>
          <p:nvPr>
            <p:ph type="title"/>
          </p:nvPr>
        </p:nvSpPr>
        <p:spPr/>
        <p:txBody>
          <a:bodyPr/>
          <a:lstStyle/>
          <a:p>
            <a:r>
              <a:rPr lang="en-US" dirty="0"/>
              <a:t>How do coding tools fit together?</a:t>
            </a:r>
          </a:p>
        </p:txBody>
      </p:sp>
      <p:sp>
        <p:nvSpPr>
          <p:cNvPr id="3" name="Content Placeholder 2">
            <a:extLst>
              <a:ext uri="{FF2B5EF4-FFF2-40B4-BE49-F238E27FC236}">
                <a16:creationId xmlns:a16="http://schemas.microsoft.com/office/drawing/2014/main" id="{64451826-FCAC-24B3-EBE8-BBDACD1D5412}"/>
              </a:ext>
            </a:extLst>
          </p:cNvPr>
          <p:cNvSpPr>
            <a:spLocks noGrp="1"/>
          </p:cNvSpPr>
          <p:nvPr>
            <p:ph idx="1"/>
          </p:nvPr>
        </p:nvSpPr>
        <p:spPr>
          <a:xfrm>
            <a:off x="5334000" y="375920"/>
            <a:ext cx="4925568" cy="6197600"/>
          </a:xfrm>
        </p:spPr>
        <p:txBody>
          <a:bodyPr anchor="ctr"/>
          <a:lstStyle/>
          <a:p>
            <a:r>
              <a:rPr lang="en-US" dirty="0"/>
              <a:t>Writing code ≠ running code</a:t>
            </a:r>
          </a:p>
          <a:p>
            <a:r>
              <a:rPr lang="en-US" dirty="0"/>
              <a:t>Think of coding like running a </a:t>
            </a:r>
            <a:r>
              <a:rPr lang="en-US" b="1" dirty="0"/>
              <a:t>restaurant</a:t>
            </a:r>
          </a:p>
          <a:p>
            <a:pPr lvl="1"/>
            <a:r>
              <a:rPr lang="en-US" dirty="0"/>
              <a:t>.</a:t>
            </a:r>
            <a:r>
              <a:rPr lang="en-US" dirty="0" err="1"/>
              <a:t>py</a:t>
            </a:r>
            <a:r>
              <a:rPr lang="en-US" dirty="0"/>
              <a:t> files</a:t>
            </a:r>
          </a:p>
          <a:p>
            <a:pPr lvl="1"/>
            <a:r>
              <a:rPr lang="en-US" dirty="0" err="1"/>
              <a:t>Jupyter</a:t>
            </a:r>
            <a:r>
              <a:rPr lang="en-US" dirty="0"/>
              <a:t> notebooks</a:t>
            </a:r>
          </a:p>
          <a:p>
            <a:pPr lvl="1"/>
            <a:r>
              <a:rPr lang="en-US" dirty="0"/>
              <a:t>VS Code (IDE)</a:t>
            </a:r>
          </a:p>
          <a:p>
            <a:pPr lvl="1"/>
            <a:r>
              <a:rPr lang="en-US" dirty="0"/>
              <a:t>Python interpreter</a:t>
            </a:r>
          </a:p>
          <a:p>
            <a:pPr lvl="1"/>
            <a:r>
              <a:rPr lang="en-US" dirty="0"/>
              <a:t>Terminal/Command Prompt</a:t>
            </a:r>
          </a:p>
          <a:p>
            <a:pPr lvl="1"/>
            <a:r>
              <a:rPr lang="en-US" dirty="0"/>
              <a:t>Anaconda &amp; environments</a:t>
            </a:r>
          </a:p>
          <a:p>
            <a:pPr lvl="1"/>
            <a:r>
              <a:rPr lang="en-US" dirty="0"/>
              <a:t>GitHub and git</a:t>
            </a:r>
          </a:p>
          <a:p>
            <a:r>
              <a:rPr lang="en-US" dirty="0"/>
              <a:t>Your </a:t>
            </a:r>
            <a:r>
              <a:rPr lang="en-US" dirty="0">
                <a:solidFill>
                  <a:schemeClr val="accent6"/>
                </a:solidFill>
              </a:rPr>
              <a:t>code</a:t>
            </a:r>
            <a:r>
              <a:rPr lang="en-US" dirty="0"/>
              <a:t> = the recipe</a:t>
            </a:r>
          </a:p>
          <a:p>
            <a:pPr lvl="1"/>
            <a:r>
              <a:rPr lang="en-US" dirty="0"/>
              <a:t>It describes ingredients and steps, but a recipe does not cook itself!</a:t>
            </a:r>
          </a:p>
        </p:txBody>
      </p:sp>
      <p:grpSp>
        <p:nvGrpSpPr>
          <p:cNvPr id="7" name="Group 6">
            <a:extLst>
              <a:ext uri="{FF2B5EF4-FFF2-40B4-BE49-F238E27FC236}">
                <a16:creationId xmlns:a16="http://schemas.microsoft.com/office/drawing/2014/main" id="{DEE219B9-4BF1-FDC4-1F08-98C41E178A88}"/>
              </a:ext>
            </a:extLst>
          </p:cNvPr>
          <p:cNvGrpSpPr/>
          <p:nvPr/>
        </p:nvGrpSpPr>
        <p:grpSpPr>
          <a:xfrm>
            <a:off x="10000488" y="3499656"/>
            <a:ext cx="2191512" cy="2532336"/>
            <a:chOff x="10000488" y="3499656"/>
            <a:chExt cx="2191512" cy="2532336"/>
          </a:xfrm>
        </p:grpSpPr>
        <p:pic>
          <p:nvPicPr>
            <p:cNvPr id="5" name="Picture 4">
              <a:extLst>
                <a:ext uri="{FF2B5EF4-FFF2-40B4-BE49-F238E27FC236}">
                  <a16:creationId xmlns:a16="http://schemas.microsoft.com/office/drawing/2014/main" id="{167151D5-0C8E-3361-C026-F4B06326FC25}"/>
                </a:ext>
              </a:extLst>
            </p:cNvPr>
            <p:cNvPicPr>
              <a:picLocks noChangeAspect="1"/>
            </p:cNvPicPr>
            <p:nvPr/>
          </p:nvPicPr>
          <p:blipFill>
            <a:blip r:embed="rId3"/>
            <a:stretch>
              <a:fillRect/>
            </a:stretch>
          </p:blipFill>
          <p:spPr>
            <a:xfrm>
              <a:off x="10000488" y="3840480"/>
              <a:ext cx="2191512" cy="2191512"/>
            </a:xfrm>
            <a:prstGeom prst="rect">
              <a:avLst/>
            </a:prstGeom>
          </p:spPr>
        </p:pic>
        <p:sp>
          <p:nvSpPr>
            <p:cNvPr id="6" name="TextBox 5">
              <a:extLst>
                <a:ext uri="{FF2B5EF4-FFF2-40B4-BE49-F238E27FC236}">
                  <a16:creationId xmlns:a16="http://schemas.microsoft.com/office/drawing/2014/main" id="{D7D56E6F-D367-2506-57BC-85B9CF9FD245}"/>
                </a:ext>
              </a:extLst>
            </p:cNvPr>
            <p:cNvSpPr txBox="1"/>
            <p:nvPr/>
          </p:nvSpPr>
          <p:spPr>
            <a:xfrm>
              <a:off x="10690299" y="3499656"/>
              <a:ext cx="811889" cy="369332"/>
            </a:xfrm>
            <a:prstGeom prst="rect">
              <a:avLst/>
            </a:prstGeom>
            <a:noFill/>
          </p:spPr>
          <p:txBody>
            <a:bodyPr wrap="none" rtlCol="0">
              <a:spAutoFit/>
            </a:bodyPr>
            <a:lstStyle/>
            <a:p>
              <a:r>
                <a:rPr lang="en-US" dirty="0">
                  <a:solidFill>
                    <a:schemeClr val="accent6"/>
                  </a:solidFill>
                </a:rPr>
                <a:t>.</a:t>
              </a:r>
              <a:r>
                <a:rPr lang="en-US" dirty="0" err="1">
                  <a:solidFill>
                    <a:schemeClr val="accent6"/>
                  </a:solidFill>
                </a:rPr>
                <a:t>py</a:t>
              </a:r>
              <a:r>
                <a:rPr lang="en-US" dirty="0">
                  <a:solidFill>
                    <a:schemeClr val="accent6"/>
                  </a:solidFill>
                </a:rPr>
                <a:t> file</a:t>
              </a:r>
            </a:p>
          </p:txBody>
        </p:sp>
      </p:grpSp>
    </p:spTree>
    <p:extLst>
      <p:ext uri="{BB962C8B-B14F-4D97-AF65-F5344CB8AC3E}">
        <p14:creationId xmlns:p14="http://schemas.microsoft.com/office/powerpoint/2010/main" val="429083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69479-6156-2D4F-3220-8A168B3971AA}"/>
              </a:ext>
            </a:extLst>
          </p:cNvPr>
          <p:cNvSpPr>
            <a:spLocks noGrp="1"/>
          </p:cNvSpPr>
          <p:nvPr>
            <p:ph type="title"/>
          </p:nvPr>
        </p:nvSpPr>
        <p:spPr/>
        <p:txBody>
          <a:bodyPr/>
          <a:lstStyle/>
          <a:p>
            <a:r>
              <a:rPr lang="en-US" dirty="0"/>
              <a:t>Homework</a:t>
            </a:r>
          </a:p>
        </p:txBody>
      </p:sp>
      <p:sp>
        <p:nvSpPr>
          <p:cNvPr id="3" name="Content Placeholder 2">
            <a:extLst>
              <a:ext uri="{FF2B5EF4-FFF2-40B4-BE49-F238E27FC236}">
                <a16:creationId xmlns:a16="http://schemas.microsoft.com/office/drawing/2014/main" id="{F2DE2B5C-9261-2A0B-96D2-3A7B3AB15326}"/>
              </a:ext>
            </a:extLst>
          </p:cNvPr>
          <p:cNvSpPr>
            <a:spLocks noGrp="1"/>
          </p:cNvSpPr>
          <p:nvPr>
            <p:ph idx="1"/>
          </p:nvPr>
        </p:nvSpPr>
        <p:spPr/>
        <p:txBody>
          <a:bodyPr/>
          <a:lstStyle/>
          <a:p>
            <a:r>
              <a:rPr lang="en-US" dirty="0">
                <a:ea typeface="SF Pro Heavy" pitchFamily="2" charset="0"/>
                <a:cs typeface="SF Pro Heavy" pitchFamily="2" charset="0"/>
              </a:rPr>
              <a:t>By next class: download</a:t>
            </a:r>
            <a:r>
              <a:rPr lang="en-US" dirty="0">
                <a:solidFill>
                  <a:schemeClr val="accent6"/>
                </a:solidFill>
                <a:ea typeface="SF Pro Heavy" pitchFamily="2" charset="0"/>
                <a:cs typeface="SF Pro Heavy" pitchFamily="2" charset="0"/>
              </a:rPr>
              <a:t> GitHub Desktop </a:t>
            </a:r>
            <a:r>
              <a:rPr lang="en-US" dirty="0">
                <a:hlinkClick r:id="rId2"/>
              </a:rPr>
              <a:t>app</a:t>
            </a:r>
            <a:r>
              <a:rPr lang="en-US" dirty="0"/>
              <a:t> if you aren’t familiar with using GitHub (otherwise </a:t>
            </a:r>
            <a:r>
              <a:rPr lang="en-US" dirty="0">
                <a:solidFill>
                  <a:schemeClr val="accent6"/>
                </a:solidFill>
              </a:rPr>
              <a:t>command line </a:t>
            </a:r>
            <a:r>
              <a:rPr lang="en-US" dirty="0"/>
              <a:t>is fine!)</a:t>
            </a:r>
          </a:p>
          <a:p>
            <a:r>
              <a:rPr lang="en-US" dirty="0"/>
              <a:t>Complete </a:t>
            </a:r>
            <a:r>
              <a:rPr lang="en-US" b="1" u="sng" dirty="0"/>
              <a:t>video</a:t>
            </a:r>
            <a:r>
              <a:rPr lang="en-US" dirty="0"/>
              <a:t> assignment and comprehension </a:t>
            </a:r>
            <a:r>
              <a:rPr lang="en-US" b="1" u="sng" dirty="0"/>
              <a:t>quiz</a:t>
            </a:r>
            <a:r>
              <a:rPr lang="en-US" dirty="0"/>
              <a:t> (remember you can retake it as many times as you’d like!)</a:t>
            </a:r>
          </a:p>
          <a:p>
            <a:endParaRPr lang="en-US" dirty="0"/>
          </a:p>
        </p:txBody>
      </p:sp>
    </p:spTree>
    <p:extLst>
      <p:ext uri="{BB962C8B-B14F-4D97-AF65-F5344CB8AC3E}">
        <p14:creationId xmlns:p14="http://schemas.microsoft.com/office/powerpoint/2010/main" val="1210972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FA39A-DE2F-305B-2F41-C89914D025F3}"/>
              </a:ext>
            </a:extLst>
          </p:cNvPr>
          <p:cNvSpPr>
            <a:spLocks noGrp="1"/>
          </p:cNvSpPr>
          <p:nvPr>
            <p:ph type="title"/>
          </p:nvPr>
        </p:nvSpPr>
        <p:spPr/>
        <p:txBody>
          <a:bodyPr/>
          <a:lstStyle/>
          <a:p>
            <a:r>
              <a:rPr lang="en-US" sz="3600" dirty="0">
                <a:solidFill>
                  <a:schemeClr val="accent6"/>
                </a:solidFill>
              </a:rPr>
              <a:t>Folder</a:t>
            </a:r>
            <a:r>
              <a:rPr lang="en-US" sz="3600" dirty="0">
                <a:solidFill>
                  <a:schemeClr val="tx2"/>
                </a:solidFill>
              </a:rPr>
              <a:t> Organization: The recipe book</a:t>
            </a:r>
            <a:endParaRPr lang="en-US" dirty="0"/>
          </a:p>
        </p:txBody>
      </p:sp>
      <p:sp>
        <p:nvSpPr>
          <p:cNvPr id="3" name="Content Placeholder 2">
            <a:extLst>
              <a:ext uri="{FF2B5EF4-FFF2-40B4-BE49-F238E27FC236}">
                <a16:creationId xmlns:a16="http://schemas.microsoft.com/office/drawing/2014/main" id="{A3BDA78D-D83E-7EBB-6362-38B76B1191FE}"/>
              </a:ext>
            </a:extLst>
          </p:cNvPr>
          <p:cNvSpPr>
            <a:spLocks noGrp="1"/>
          </p:cNvSpPr>
          <p:nvPr>
            <p:ph idx="1"/>
          </p:nvPr>
        </p:nvSpPr>
        <p:spPr>
          <a:xfrm>
            <a:off x="5660571" y="1335313"/>
            <a:ext cx="5987143" cy="5042263"/>
          </a:xfrm>
        </p:spPr>
        <p:txBody>
          <a:bodyPr>
            <a:normAutofit/>
          </a:bodyPr>
          <a:lstStyle/>
          <a:p>
            <a:r>
              <a:rPr lang="en-US" dirty="0"/>
              <a:t>Pick </a:t>
            </a:r>
            <a:r>
              <a:rPr lang="en-US" dirty="0">
                <a:solidFill>
                  <a:schemeClr val="accent6"/>
                </a:solidFill>
              </a:rPr>
              <a:t>one location </a:t>
            </a:r>
            <a:r>
              <a:rPr lang="en-US" dirty="0"/>
              <a:t>to make a folder for this class (Documents? UVA Box? Home?)</a:t>
            </a:r>
          </a:p>
          <a:p>
            <a:pPr lvl="1"/>
            <a:r>
              <a:rPr lang="en-US" dirty="0"/>
              <a:t>Each Module will have its own subfolder that we will put in this folder</a:t>
            </a:r>
          </a:p>
          <a:p>
            <a:pPr lvl="1"/>
            <a:r>
              <a:rPr lang="en-US" dirty="0"/>
              <a:t>Any extra data/files from Canvas should go here</a:t>
            </a:r>
          </a:p>
          <a:p>
            <a:r>
              <a:rPr lang="en-US" dirty="0"/>
              <a:t>Think about what you want to name your files!</a:t>
            </a:r>
          </a:p>
          <a:p>
            <a:pPr lvl="1"/>
            <a:endParaRPr lang="en-US" dirty="0"/>
          </a:p>
        </p:txBody>
      </p:sp>
      <p:pic>
        <p:nvPicPr>
          <p:cNvPr id="7" name="Picture 6">
            <a:extLst>
              <a:ext uri="{FF2B5EF4-FFF2-40B4-BE49-F238E27FC236}">
                <a16:creationId xmlns:a16="http://schemas.microsoft.com/office/drawing/2014/main" id="{87F3137F-7EB9-456E-268E-652BC3576C41}"/>
              </a:ext>
            </a:extLst>
          </p:cNvPr>
          <p:cNvPicPr>
            <a:picLocks noChangeAspect="1"/>
          </p:cNvPicPr>
          <p:nvPr/>
        </p:nvPicPr>
        <p:blipFill>
          <a:blip r:embed="rId3"/>
          <a:stretch>
            <a:fillRect/>
          </a:stretch>
        </p:blipFill>
        <p:spPr>
          <a:xfrm>
            <a:off x="2170873" y="296672"/>
            <a:ext cx="2446528" cy="2446528"/>
          </a:xfrm>
          <a:prstGeom prst="rect">
            <a:avLst/>
          </a:prstGeom>
        </p:spPr>
      </p:pic>
    </p:spTree>
    <p:extLst>
      <p:ext uri="{BB962C8B-B14F-4D97-AF65-F5344CB8AC3E}">
        <p14:creationId xmlns:p14="http://schemas.microsoft.com/office/powerpoint/2010/main" val="24014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121D6-FB0A-826D-5AD7-359AFBDF9A03}"/>
              </a:ext>
            </a:extLst>
          </p:cNvPr>
          <p:cNvSpPr>
            <a:spLocks noGrp="1"/>
          </p:cNvSpPr>
          <p:nvPr>
            <p:ph type="title"/>
          </p:nvPr>
        </p:nvSpPr>
        <p:spPr/>
        <p:txBody>
          <a:bodyPr/>
          <a:lstStyle/>
          <a:p>
            <a:r>
              <a:rPr lang="en-US" dirty="0"/>
              <a:t>Python </a:t>
            </a:r>
            <a:r>
              <a:rPr lang="en-US" dirty="0">
                <a:solidFill>
                  <a:schemeClr val="accent6"/>
                </a:solidFill>
              </a:rPr>
              <a:t>interpreter</a:t>
            </a:r>
            <a:r>
              <a:rPr lang="en-US" dirty="0"/>
              <a:t>: </a:t>
            </a:r>
            <a:br>
              <a:rPr lang="en-US" dirty="0"/>
            </a:br>
            <a:r>
              <a:rPr lang="en-US" dirty="0"/>
              <a:t>The Chef</a:t>
            </a:r>
          </a:p>
        </p:txBody>
      </p:sp>
      <p:sp>
        <p:nvSpPr>
          <p:cNvPr id="3" name="Content Placeholder 2">
            <a:extLst>
              <a:ext uri="{FF2B5EF4-FFF2-40B4-BE49-F238E27FC236}">
                <a16:creationId xmlns:a16="http://schemas.microsoft.com/office/drawing/2014/main" id="{8C14D81A-918B-1E1D-90FA-17922B6D0265}"/>
              </a:ext>
            </a:extLst>
          </p:cNvPr>
          <p:cNvSpPr>
            <a:spLocks noGrp="1"/>
          </p:cNvSpPr>
          <p:nvPr>
            <p:ph idx="1"/>
          </p:nvPr>
        </p:nvSpPr>
        <p:spPr/>
        <p:txBody>
          <a:bodyPr anchor="ctr"/>
          <a:lstStyle/>
          <a:p>
            <a:r>
              <a:rPr lang="en-US" dirty="0"/>
              <a:t>The chef reads the recipe line by line and executes each instruction</a:t>
            </a:r>
          </a:p>
          <a:p>
            <a:r>
              <a:rPr lang="en-US" dirty="0"/>
              <a:t>Different chefs exist:</a:t>
            </a:r>
          </a:p>
          <a:p>
            <a:pPr lvl="1"/>
            <a:r>
              <a:rPr lang="en-US" dirty="0"/>
              <a:t>Python 3.7</a:t>
            </a:r>
          </a:p>
          <a:p>
            <a:pPr lvl="1"/>
            <a:r>
              <a:rPr lang="en-US" dirty="0"/>
              <a:t>Python 3.9</a:t>
            </a:r>
          </a:p>
          <a:p>
            <a:pPr lvl="1"/>
            <a:r>
              <a:rPr lang="en-US" dirty="0"/>
              <a:t>Python 3.11 …</a:t>
            </a:r>
          </a:p>
          <a:p>
            <a:r>
              <a:rPr lang="en-US" dirty="0"/>
              <a:t>Same recipe with different chef → slightly different outcomes!</a:t>
            </a:r>
          </a:p>
        </p:txBody>
      </p:sp>
      <p:pic>
        <p:nvPicPr>
          <p:cNvPr id="9" name="Picture 8">
            <a:extLst>
              <a:ext uri="{FF2B5EF4-FFF2-40B4-BE49-F238E27FC236}">
                <a16:creationId xmlns:a16="http://schemas.microsoft.com/office/drawing/2014/main" id="{D70456D9-749D-D90D-BA68-B1ED3D27643D}"/>
              </a:ext>
            </a:extLst>
          </p:cNvPr>
          <p:cNvPicPr>
            <a:picLocks noChangeAspect="1"/>
          </p:cNvPicPr>
          <p:nvPr/>
        </p:nvPicPr>
        <p:blipFill>
          <a:blip r:embed="rId2"/>
          <a:stretch>
            <a:fillRect/>
          </a:stretch>
        </p:blipFill>
        <p:spPr>
          <a:xfrm>
            <a:off x="2423160" y="211732"/>
            <a:ext cx="2139696" cy="2139696"/>
          </a:xfrm>
          <a:prstGeom prst="rect">
            <a:avLst/>
          </a:prstGeom>
        </p:spPr>
      </p:pic>
    </p:spTree>
    <p:extLst>
      <p:ext uri="{BB962C8B-B14F-4D97-AF65-F5344CB8AC3E}">
        <p14:creationId xmlns:p14="http://schemas.microsoft.com/office/powerpoint/2010/main" val="277934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8E2CE-CB24-2DE4-05F4-85CF5A101C20}"/>
              </a:ext>
            </a:extLst>
          </p:cNvPr>
          <p:cNvSpPr>
            <a:spLocks noGrp="1"/>
          </p:cNvSpPr>
          <p:nvPr>
            <p:ph type="title"/>
          </p:nvPr>
        </p:nvSpPr>
        <p:spPr/>
        <p:txBody>
          <a:bodyPr>
            <a:normAutofit/>
          </a:bodyPr>
          <a:lstStyle/>
          <a:p>
            <a:r>
              <a:rPr lang="en-US" sz="3200" dirty="0">
                <a:solidFill>
                  <a:schemeClr val="accent6"/>
                </a:solidFill>
              </a:rPr>
              <a:t>Terminal</a:t>
            </a:r>
            <a:r>
              <a:rPr lang="en-US" sz="3200" dirty="0"/>
              <a:t> &amp; Command Prompt:</a:t>
            </a:r>
            <a:br>
              <a:rPr lang="en-US" sz="3200" dirty="0"/>
            </a:br>
            <a:r>
              <a:rPr lang="en-US" sz="3200" dirty="0"/>
              <a:t>The Order Counter</a:t>
            </a:r>
          </a:p>
        </p:txBody>
      </p:sp>
      <p:sp>
        <p:nvSpPr>
          <p:cNvPr id="3" name="Content Placeholder 2">
            <a:extLst>
              <a:ext uri="{FF2B5EF4-FFF2-40B4-BE49-F238E27FC236}">
                <a16:creationId xmlns:a16="http://schemas.microsoft.com/office/drawing/2014/main" id="{52685585-20A1-E473-4EB4-F92D69E8BB32}"/>
              </a:ext>
            </a:extLst>
          </p:cNvPr>
          <p:cNvSpPr>
            <a:spLocks noGrp="1"/>
          </p:cNvSpPr>
          <p:nvPr>
            <p:ph idx="1"/>
          </p:nvPr>
        </p:nvSpPr>
        <p:spPr/>
        <p:txBody>
          <a:bodyPr/>
          <a:lstStyle/>
          <a:p>
            <a:r>
              <a:rPr lang="en-US" dirty="0"/>
              <a:t>The terminal is where orders are placed</a:t>
            </a:r>
          </a:p>
          <a:p>
            <a:endParaRPr lang="en-US" dirty="0"/>
          </a:p>
          <a:p>
            <a:endParaRPr lang="en-US" dirty="0"/>
          </a:p>
          <a:p>
            <a:endParaRPr lang="en-US" dirty="0"/>
          </a:p>
          <a:p>
            <a:r>
              <a:rPr lang="en-US" dirty="0"/>
              <a:t>Means “Chef Python, make the </a:t>
            </a:r>
            <a:r>
              <a:rPr lang="en-US" dirty="0" err="1">
                <a:solidFill>
                  <a:schemeClr val="accent6"/>
                </a:solidFill>
              </a:rPr>
              <a:t>analysis.py</a:t>
            </a:r>
            <a:r>
              <a:rPr lang="en-US" dirty="0">
                <a:solidFill>
                  <a:schemeClr val="accent6"/>
                </a:solidFill>
              </a:rPr>
              <a:t> </a:t>
            </a:r>
            <a:r>
              <a:rPr lang="en-US" dirty="0"/>
              <a:t>recipe”</a:t>
            </a:r>
          </a:p>
          <a:p>
            <a:r>
              <a:rPr lang="en-US" dirty="0"/>
              <a:t>We can access the terminal through stand-alone apps (terminal, command prompt) or </a:t>
            </a:r>
            <a:r>
              <a:rPr lang="en-US" i="1" dirty="0"/>
              <a:t>within VS code</a:t>
            </a:r>
          </a:p>
          <a:p>
            <a:pPr lvl="1"/>
            <a:r>
              <a:rPr lang="en-US" dirty="0"/>
              <a:t>Like different windows at the same order counter</a:t>
            </a:r>
          </a:p>
        </p:txBody>
      </p:sp>
      <p:pic>
        <p:nvPicPr>
          <p:cNvPr id="6" name="Picture 5">
            <a:extLst>
              <a:ext uri="{FF2B5EF4-FFF2-40B4-BE49-F238E27FC236}">
                <a16:creationId xmlns:a16="http://schemas.microsoft.com/office/drawing/2014/main" id="{E59E99F5-5C72-2661-4A13-C74191418E6A}"/>
              </a:ext>
            </a:extLst>
          </p:cNvPr>
          <p:cNvPicPr>
            <a:picLocks noChangeAspect="1"/>
          </p:cNvPicPr>
          <p:nvPr/>
        </p:nvPicPr>
        <p:blipFill>
          <a:blip r:embed="rId2"/>
          <a:stretch>
            <a:fillRect/>
          </a:stretch>
        </p:blipFill>
        <p:spPr>
          <a:xfrm>
            <a:off x="5222240" y="1300480"/>
            <a:ext cx="6502400" cy="1422400"/>
          </a:xfrm>
          <a:prstGeom prst="rect">
            <a:avLst/>
          </a:prstGeom>
        </p:spPr>
      </p:pic>
      <p:pic>
        <p:nvPicPr>
          <p:cNvPr id="8" name="Picture 7">
            <a:extLst>
              <a:ext uri="{FF2B5EF4-FFF2-40B4-BE49-F238E27FC236}">
                <a16:creationId xmlns:a16="http://schemas.microsoft.com/office/drawing/2014/main" id="{854F491A-68E0-CA4A-D60F-58A717507493}"/>
              </a:ext>
            </a:extLst>
          </p:cNvPr>
          <p:cNvPicPr>
            <a:picLocks noChangeAspect="1"/>
          </p:cNvPicPr>
          <p:nvPr/>
        </p:nvPicPr>
        <p:blipFill>
          <a:blip r:embed="rId3"/>
          <a:stretch>
            <a:fillRect/>
          </a:stretch>
        </p:blipFill>
        <p:spPr>
          <a:xfrm>
            <a:off x="2356104" y="375920"/>
            <a:ext cx="2218436" cy="2218436"/>
          </a:xfrm>
          <a:prstGeom prst="rect">
            <a:avLst/>
          </a:prstGeom>
        </p:spPr>
      </p:pic>
    </p:spTree>
    <p:extLst>
      <p:ext uri="{BB962C8B-B14F-4D97-AF65-F5344CB8AC3E}">
        <p14:creationId xmlns:p14="http://schemas.microsoft.com/office/powerpoint/2010/main" val="251379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6DED9-AB66-7367-B947-491FF7D141A7}"/>
              </a:ext>
            </a:extLst>
          </p:cNvPr>
          <p:cNvSpPr>
            <a:spLocks noGrp="1"/>
          </p:cNvSpPr>
          <p:nvPr>
            <p:ph type="title"/>
          </p:nvPr>
        </p:nvSpPr>
        <p:spPr/>
        <p:txBody>
          <a:bodyPr/>
          <a:lstStyle/>
          <a:p>
            <a:r>
              <a:rPr lang="en-US" dirty="0"/>
              <a:t>The Restaurant: The Big Picture</a:t>
            </a:r>
          </a:p>
        </p:txBody>
      </p:sp>
      <p:grpSp>
        <p:nvGrpSpPr>
          <p:cNvPr id="20" name="Group 19">
            <a:extLst>
              <a:ext uri="{FF2B5EF4-FFF2-40B4-BE49-F238E27FC236}">
                <a16:creationId xmlns:a16="http://schemas.microsoft.com/office/drawing/2014/main" id="{37C46679-2A34-3AE7-D8F5-93A416BCACB0}"/>
              </a:ext>
            </a:extLst>
          </p:cNvPr>
          <p:cNvGrpSpPr/>
          <p:nvPr/>
        </p:nvGrpSpPr>
        <p:grpSpPr>
          <a:xfrm>
            <a:off x="571500" y="1419352"/>
            <a:ext cx="1929384" cy="2706779"/>
            <a:chOff x="571500" y="1419352"/>
            <a:chExt cx="1929384" cy="2706779"/>
          </a:xfrm>
        </p:grpSpPr>
        <p:pic>
          <p:nvPicPr>
            <p:cNvPr id="5" name="Picture 4">
              <a:extLst>
                <a:ext uri="{FF2B5EF4-FFF2-40B4-BE49-F238E27FC236}">
                  <a16:creationId xmlns:a16="http://schemas.microsoft.com/office/drawing/2014/main" id="{862EF8E8-4316-4F9C-26EB-4444A928EA56}"/>
                </a:ext>
              </a:extLst>
            </p:cNvPr>
            <p:cNvPicPr>
              <a:picLocks noChangeAspect="1"/>
            </p:cNvPicPr>
            <p:nvPr/>
          </p:nvPicPr>
          <p:blipFill>
            <a:blip r:embed="rId2"/>
            <a:stretch>
              <a:fillRect/>
            </a:stretch>
          </p:blipFill>
          <p:spPr>
            <a:xfrm>
              <a:off x="658368" y="2370483"/>
              <a:ext cx="1146048" cy="1146048"/>
            </a:xfrm>
            <a:prstGeom prst="rect">
              <a:avLst/>
            </a:prstGeom>
          </p:spPr>
        </p:pic>
        <p:sp>
          <p:nvSpPr>
            <p:cNvPr id="7" name="TextBox 6">
              <a:extLst>
                <a:ext uri="{FF2B5EF4-FFF2-40B4-BE49-F238E27FC236}">
                  <a16:creationId xmlns:a16="http://schemas.microsoft.com/office/drawing/2014/main" id="{AA128A6A-D308-8123-9748-DA10C32753D9}"/>
                </a:ext>
              </a:extLst>
            </p:cNvPr>
            <p:cNvSpPr txBox="1"/>
            <p:nvPr/>
          </p:nvSpPr>
          <p:spPr>
            <a:xfrm>
              <a:off x="571500" y="1419352"/>
              <a:ext cx="1929384" cy="646331"/>
            </a:xfrm>
            <a:prstGeom prst="rect">
              <a:avLst/>
            </a:prstGeom>
            <a:noFill/>
          </p:spPr>
          <p:txBody>
            <a:bodyPr wrap="square" rtlCol="0">
              <a:spAutoFit/>
            </a:bodyPr>
            <a:lstStyle/>
            <a:p>
              <a:pPr algn="ctr"/>
              <a:r>
                <a:rPr lang="en-US" dirty="0">
                  <a:latin typeface=""/>
                </a:rPr>
                <a:t>You write recipes (</a:t>
              </a:r>
              <a:r>
                <a:rPr lang="en-US" dirty="0">
                  <a:solidFill>
                    <a:schemeClr val="accent6"/>
                  </a:solidFill>
                  <a:latin typeface=""/>
                </a:rPr>
                <a:t>code</a:t>
              </a:r>
              <a:r>
                <a:rPr lang="en-US" dirty="0">
                  <a:latin typeface=""/>
                </a:rPr>
                <a:t>)…</a:t>
              </a:r>
            </a:p>
          </p:txBody>
        </p:sp>
        <p:pic>
          <p:nvPicPr>
            <p:cNvPr id="8" name="Picture 7">
              <a:extLst>
                <a:ext uri="{FF2B5EF4-FFF2-40B4-BE49-F238E27FC236}">
                  <a16:creationId xmlns:a16="http://schemas.microsoft.com/office/drawing/2014/main" id="{B48581BD-7F29-7DE6-8344-10F3210C2F55}"/>
                </a:ext>
              </a:extLst>
            </p:cNvPr>
            <p:cNvPicPr>
              <a:picLocks noChangeAspect="1"/>
            </p:cNvPicPr>
            <p:nvPr/>
          </p:nvPicPr>
          <p:blipFill>
            <a:blip r:embed="rId2"/>
            <a:stretch>
              <a:fillRect/>
            </a:stretch>
          </p:blipFill>
          <p:spPr>
            <a:xfrm>
              <a:off x="810768" y="2522883"/>
              <a:ext cx="1146048" cy="1146048"/>
            </a:xfrm>
            <a:prstGeom prst="rect">
              <a:avLst/>
            </a:prstGeom>
          </p:spPr>
        </p:pic>
        <p:pic>
          <p:nvPicPr>
            <p:cNvPr id="9" name="Picture 8">
              <a:extLst>
                <a:ext uri="{FF2B5EF4-FFF2-40B4-BE49-F238E27FC236}">
                  <a16:creationId xmlns:a16="http://schemas.microsoft.com/office/drawing/2014/main" id="{443ACD8B-8A05-C877-02E4-774286166826}"/>
                </a:ext>
              </a:extLst>
            </p:cNvPr>
            <p:cNvPicPr>
              <a:picLocks noChangeAspect="1"/>
            </p:cNvPicPr>
            <p:nvPr/>
          </p:nvPicPr>
          <p:blipFill>
            <a:blip r:embed="rId2"/>
            <a:stretch>
              <a:fillRect/>
            </a:stretch>
          </p:blipFill>
          <p:spPr>
            <a:xfrm>
              <a:off x="963168" y="2675283"/>
              <a:ext cx="1146048" cy="1146048"/>
            </a:xfrm>
            <a:prstGeom prst="rect">
              <a:avLst/>
            </a:prstGeom>
          </p:spPr>
        </p:pic>
        <p:pic>
          <p:nvPicPr>
            <p:cNvPr id="12" name="Picture 11">
              <a:extLst>
                <a:ext uri="{FF2B5EF4-FFF2-40B4-BE49-F238E27FC236}">
                  <a16:creationId xmlns:a16="http://schemas.microsoft.com/office/drawing/2014/main" id="{B57ECE6A-56AA-D54F-ECAE-539A8F12388F}"/>
                </a:ext>
              </a:extLst>
            </p:cNvPr>
            <p:cNvPicPr>
              <a:picLocks noChangeAspect="1"/>
            </p:cNvPicPr>
            <p:nvPr/>
          </p:nvPicPr>
          <p:blipFill>
            <a:blip r:embed="rId2"/>
            <a:stretch>
              <a:fillRect/>
            </a:stretch>
          </p:blipFill>
          <p:spPr>
            <a:xfrm>
              <a:off x="1115568" y="2827683"/>
              <a:ext cx="1146048" cy="1146048"/>
            </a:xfrm>
            <a:prstGeom prst="rect">
              <a:avLst/>
            </a:prstGeom>
          </p:spPr>
        </p:pic>
        <p:pic>
          <p:nvPicPr>
            <p:cNvPr id="13" name="Picture 12">
              <a:extLst>
                <a:ext uri="{FF2B5EF4-FFF2-40B4-BE49-F238E27FC236}">
                  <a16:creationId xmlns:a16="http://schemas.microsoft.com/office/drawing/2014/main" id="{CE514B59-21DD-7349-9F8C-471F2B420540}"/>
                </a:ext>
              </a:extLst>
            </p:cNvPr>
            <p:cNvPicPr>
              <a:picLocks noChangeAspect="1"/>
            </p:cNvPicPr>
            <p:nvPr/>
          </p:nvPicPr>
          <p:blipFill>
            <a:blip r:embed="rId2"/>
            <a:stretch>
              <a:fillRect/>
            </a:stretch>
          </p:blipFill>
          <p:spPr>
            <a:xfrm>
              <a:off x="1267968" y="2980083"/>
              <a:ext cx="1146048" cy="1146048"/>
            </a:xfrm>
            <a:prstGeom prst="rect">
              <a:avLst/>
            </a:prstGeom>
          </p:spPr>
        </p:pic>
      </p:grpSp>
      <p:grpSp>
        <p:nvGrpSpPr>
          <p:cNvPr id="21" name="Group 20">
            <a:extLst>
              <a:ext uri="{FF2B5EF4-FFF2-40B4-BE49-F238E27FC236}">
                <a16:creationId xmlns:a16="http://schemas.microsoft.com/office/drawing/2014/main" id="{50CF3A63-01F5-22AE-87C2-ED9343A00578}"/>
              </a:ext>
            </a:extLst>
          </p:cNvPr>
          <p:cNvGrpSpPr/>
          <p:nvPr/>
        </p:nvGrpSpPr>
        <p:grpSpPr>
          <a:xfrm>
            <a:off x="2624582" y="1280852"/>
            <a:ext cx="2670979" cy="2854103"/>
            <a:chOff x="2624582" y="1280852"/>
            <a:chExt cx="2670979" cy="2854103"/>
          </a:xfrm>
        </p:grpSpPr>
        <p:sp>
          <p:nvSpPr>
            <p:cNvPr id="10" name="TextBox 9">
              <a:extLst>
                <a:ext uri="{FF2B5EF4-FFF2-40B4-BE49-F238E27FC236}">
                  <a16:creationId xmlns:a16="http://schemas.microsoft.com/office/drawing/2014/main" id="{D2850767-A32E-12AC-010E-E95F353F5A41}"/>
                </a:ext>
              </a:extLst>
            </p:cNvPr>
            <p:cNvSpPr txBox="1"/>
            <p:nvPr/>
          </p:nvSpPr>
          <p:spPr>
            <a:xfrm>
              <a:off x="3485050" y="1280852"/>
              <a:ext cx="1810511" cy="923330"/>
            </a:xfrm>
            <a:prstGeom prst="rect">
              <a:avLst/>
            </a:prstGeom>
            <a:noFill/>
          </p:spPr>
          <p:txBody>
            <a:bodyPr wrap="square" rtlCol="0">
              <a:spAutoFit/>
            </a:bodyPr>
            <a:lstStyle/>
            <a:p>
              <a:pPr algn="ctr"/>
              <a:r>
                <a:rPr lang="en-US" dirty="0">
                  <a:latin typeface=""/>
                </a:rPr>
                <a:t>… and put them in a recipe book (</a:t>
              </a:r>
              <a:r>
                <a:rPr lang="en-US" dirty="0">
                  <a:solidFill>
                    <a:schemeClr val="accent6"/>
                  </a:solidFill>
                  <a:latin typeface=""/>
                </a:rPr>
                <a:t>folder</a:t>
              </a:r>
              <a:r>
                <a:rPr lang="en-US" dirty="0">
                  <a:latin typeface=""/>
                </a:rPr>
                <a:t>)…</a:t>
              </a:r>
            </a:p>
          </p:txBody>
        </p:sp>
        <p:pic>
          <p:nvPicPr>
            <p:cNvPr id="11" name="Picture 10">
              <a:extLst>
                <a:ext uri="{FF2B5EF4-FFF2-40B4-BE49-F238E27FC236}">
                  <a16:creationId xmlns:a16="http://schemas.microsoft.com/office/drawing/2014/main" id="{59D4AA80-AB33-F7E6-F776-C711E49F9946}"/>
                </a:ext>
              </a:extLst>
            </p:cNvPr>
            <p:cNvPicPr>
              <a:picLocks noChangeAspect="1"/>
            </p:cNvPicPr>
            <p:nvPr/>
          </p:nvPicPr>
          <p:blipFill>
            <a:blip r:embed="rId3"/>
            <a:stretch>
              <a:fillRect/>
            </a:stretch>
          </p:blipFill>
          <p:spPr>
            <a:xfrm>
              <a:off x="3363807" y="2294283"/>
              <a:ext cx="1840672" cy="1840672"/>
            </a:xfrm>
            <a:prstGeom prst="rect">
              <a:avLst/>
            </a:prstGeom>
          </p:spPr>
        </p:pic>
        <p:sp>
          <p:nvSpPr>
            <p:cNvPr id="14" name="Right Brace 13">
              <a:extLst>
                <a:ext uri="{FF2B5EF4-FFF2-40B4-BE49-F238E27FC236}">
                  <a16:creationId xmlns:a16="http://schemas.microsoft.com/office/drawing/2014/main" id="{3E47DFAB-EA4B-992C-CFBB-9F32EA9FC6A9}"/>
                </a:ext>
              </a:extLst>
            </p:cNvPr>
            <p:cNvSpPr/>
            <p:nvPr/>
          </p:nvSpPr>
          <p:spPr>
            <a:xfrm>
              <a:off x="2624582" y="2294283"/>
              <a:ext cx="512064" cy="1831848"/>
            </a:xfrm>
            <a:prstGeom prst="rightBrace">
              <a:avLst>
                <a:gd name="adj1" fmla="val 44047"/>
                <a:gd name="adj2" fmla="val 5000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75F23932-8A47-8FC3-4406-B13751B6E49E}"/>
              </a:ext>
            </a:extLst>
          </p:cNvPr>
          <p:cNvGrpSpPr/>
          <p:nvPr/>
        </p:nvGrpSpPr>
        <p:grpSpPr>
          <a:xfrm>
            <a:off x="6224270" y="1280852"/>
            <a:ext cx="2273893" cy="3003267"/>
            <a:chOff x="6224270" y="1280852"/>
            <a:chExt cx="2273893" cy="3003267"/>
          </a:xfrm>
        </p:grpSpPr>
        <p:pic>
          <p:nvPicPr>
            <p:cNvPr id="15" name="Picture 14">
              <a:extLst>
                <a:ext uri="{FF2B5EF4-FFF2-40B4-BE49-F238E27FC236}">
                  <a16:creationId xmlns:a16="http://schemas.microsoft.com/office/drawing/2014/main" id="{65217A5B-CDC2-785A-57E6-EBC6B96D6BEF}"/>
                </a:ext>
              </a:extLst>
            </p:cNvPr>
            <p:cNvPicPr>
              <a:picLocks noChangeAspect="1"/>
            </p:cNvPicPr>
            <p:nvPr/>
          </p:nvPicPr>
          <p:blipFill>
            <a:blip r:embed="rId4"/>
            <a:stretch>
              <a:fillRect/>
            </a:stretch>
          </p:blipFill>
          <p:spPr>
            <a:xfrm>
              <a:off x="6224270" y="2065683"/>
              <a:ext cx="2218436" cy="2218436"/>
            </a:xfrm>
            <a:prstGeom prst="rect">
              <a:avLst/>
            </a:prstGeom>
          </p:spPr>
        </p:pic>
        <p:sp>
          <p:nvSpPr>
            <p:cNvPr id="16" name="TextBox 15">
              <a:extLst>
                <a:ext uri="{FF2B5EF4-FFF2-40B4-BE49-F238E27FC236}">
                  <a16:creationId xmlns:a16="http://schemas.microsoft.com/office/drawing/2014/main" id="{0A18F1DA-CFEB-2717-5C3E-DDBD73C12F1F}"/>
                </a:ext>
              </a:extLst>
            </p:cNvPr>
            <p:cNvSpPr txBox="1"/>
            <p:nvPr/>
          </p:nvSpPr>
          <p:spPr>
            <a:xfrm>
              <a:off x="6279727" y="1280852"/>
              <a:ext cx="2218436" cy="923330"/>
            </a:xfrm>
            <a:prstGeom prst="rect">
              <a:avLst/>
            </a:prstGeom>
            <a:noFill/>
          </p:spPr>
          <p:txBody>
            <a:bodyPr wrap="square" rtlCol="0">
              <a:spAutoFit/>
            </a:bodyPr>
            <a:lstStyle/>
            <a:p>
              <a:pPr algn="ctr"/>
              <a:r>
                <a:rPr lang="en-US" dirty="0">
                  <a:latin typeface=""/>
                </a:rPr>
                <a:t>… which you can send to the order counter (</a:t>
              </a:r>
              <a:r>
                <a:rPr lang="en-US" dirty="0">
                  <a:solidFill>
                    <a:schemeClr val="accent6"/>
                  </a:solidFill>
                  <a:latin typeface=""/>
                </a:rPr>
                <a:t>terminal</a:t>
              </a:r>
              <a:r>
                <a:rPr lang="en-US" dirty="0">
                  <a:latin typeface=""/>
                </a:rPr>
                <a:t>)…</a:t>
              </a:r>
            </a:p>
          </p:txBody>
        </p:sp>
      </p:grpSp>
      <p:grpSp>
        <p:nvGrpSpPr>
          <p:cNvPr id="23" name="Group 22">
            <a:extLst>
              <a:ext uri="{FF2B5EF4-FFF2-40B4-BE49-F238E27FC236}">
                <a16:creationId xmlns:a16="http://schemas.microsoft.com/office/drawing/2014/main" id="{780A5407-EF04-FF40-EC4C-AD5D7527FA68}"/>
              </a:ext>
            </a:extLst>
          </p:cNvPr>
          <p:cNvGrpSpPr/>
          <p:nvPr/>
        </p:nvGrpSpPr>
        <p:grpSpPr>
          <a:xfrm>
            <a:off x="9482329" y="1280852"/>
            <a:ext cx="2139696" cy="2829331"/>
            <a:chOff x="9482329" y="1280852"/>
            <a:chExt cx="2139696" cy="2829331"/>
          </a:xfrm>
        </p:grpSpPr>
        <p:pic>
          <p:nvPicPr>
            <p:cNvPr id="17" name="Picture 16">
              <a:extLst>
                <a:ext uri="{FF2B5EF4-FFF2-40B4-BE49-F238E27FC236}">
                  <a16:creationId xmlns:a16="http://schemas.microsoft.com/office/drawing/2014/main" id="{F45884BF-A75D-6027-7005-8DA2B30B4C42}"/>
                </a:ext>
              </a:extLst>
            </p:cNvPr>
            <p:cNvPicPr>
              <a:picLocks noChangeAspect="1"/>
            </p:cNvPicPr>
            <p:nvPr/>
          </p:nvPicPr>
          <p:blipFill>
            <a:blip r:embed="rId5"/>
            <a:stretch>
              <a:fillRect/>
            </a:stretch>
          </p:blipFill>
          <p:spPr>
            <a:xfrm>
              <a:off x="9742593" y="2261233"/>
              <a:ext cx="1848950" cy="1848950"/>
            </a:xfrm>
            <a:prstGeom prst="rect">
              <a:avLst/>
            </a:prstGeom>
          </p:spPr>
        </p:pic>
        <p:sp>
          <p:nvSpPr>
            <p:cNvPr id="18" name="TextBox 17">
              <a:extLst>
                <a:ext uri="{FF2B5EF4-FFF2-40B4-BE49-F238E27FC236}">
                  <a16:creationId xmlns:a16="http://schemas.microsoft.com/office/drawing/2014/main" id="{7C147789-2DED-0AE5-0A47-9F69A45AC2A4}"/>
                </a:ext>
              </a:extLst>
            </p:cNvPr>
            <p:cNvSpPr txBox="1"/>
            <p:nvPr/>
          </p:nvSpPr>
          <p:spPr>
            <a:xfrm>
              <a:off x="9482329" y="1280852"/>
              <a:ext cx="2139696" cy="923330"/>
            </a:xfrm>
            <a:prstGeom prst="rect">
              <a:avLst/>
            </a:prstGeom>
            <a:noFill/>
          </p:spPr>
          <p:txBody>
            <a:bodyPr wrap="square" rtlCol="0">
              <a:spAutoFit/>
            </a:bodyPr>
            <a:lstStyle/>
            <a:p>
              <a:pPr algn="ctr"/>
              <a:r>
                <a:rPr lang="en-US" dirty="0">
                  <a:latin typeface=""/>
                </a:rPr>
                <a:t>…which tells the chef (</a:t>
              </a:r>
              <a:r>
                <a:rPr lang="en-US" dirty="0">
                  <a:solidFill>
                    <a:schemeClr val="accent6"/>
                  </a:solidFill>
                  <a:latin typeface=""/>
                </a:rPr>
                <a:t>Python</a:t>
              </a:r>
              <a:r>
                <a:rPr lang="en-US" dirty="0">
                  <a:latin typeface=""/>
                </a:rPr>
                <a:t>) what to cook</a:t>
              </a:r>
            </a:p>
          </p:txBody>
        </p:sp>
      </p:grpSp>
      <p:grpSp>
        <p:nvGrpSpPr>
          <p:cNvPr id="26" name="Group 25">
            <a:extLst>
              <a:ext uri="{FF2B5EF4-FFF2-40B4-BE49-F238E27FC236}">
                <a16:creationId xmlns:a16="http://schemas.microsoft.com/office/drawing/2014/main" id="{371BB6C0-4D89-A4F9-FC8C-8C60F8B07F19}"/>
              </a:ext>
            </a:extLst>
          </p:cNvPr>
          <p:cNvGrpSpPr/>
          <p:nvPr/>
        </p:nvGrpSpPr>
        <p:grpSpPr>
          <a:xfrm>
            <a:off x="210312" y="1060704"/>
            <a:ext cx="11649456" cy="3824224"/>
            <a:chOff x="210312" y="1060704"/>
            <a:chExt cx="11649456" cy="3824224"/>
          </a:xfrm>
        </p:grpSpPr>
        <p:sp>
          <p:nvSpPr>
            <p:cNvPr id="24" name="Rounded Rectangle 23">
              <a:extLst>
                <a:ext uri="{FF2B5EF4-FFF2-40B4-BE49-F238E27FC236}">
                  <a16:creationId xmlns:a16="http://schemas.microsoft.com/office/drawing/2014/main" id="{746E81DE-D90B-2A26-36DC-7EB4879CC48E}"/>
                </a:ext>
              </a:extLst>
            </p:cNvPr>
            <p:cNvSpPr/>
            <p:nvPr/>
          </p:nvSpPr>
          <p:spPr>
            <a:xfrm>
              <a:off x="210312" y="1060704"/>
              <a:ext cx="11649456" cy="3465576"/>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D5CB4E9-5619-B8DC-8451-AB2B5531D6A0}"/>
                </a:ext>
              </a:extLst>
            </p:cNvPr>
            <p:cNvSpPr txBox="1"/>
            <p:nvPr/>
          </p:nvSpPr>
          <p:spPr>
            <a:xfrm>
              <a:off x="583861" y="4515596"/>
              <a:ext cx="3031599" cy="369332"/>
            </a:xfrm>
            <a:prstGeom prst="rect">
              <a:avLst/>
            </a:prstGeom>
            <a:noFill/>
          </p:spPr>
          <p:txBody>
            <a:bodyPr wrap="none" rtlCol="0">
              <a:spAutoFit/>
            </a:bodyPr>
            <a:lstStyle/>
            <a:p>
              <a:r>
                <a:rPr lang="en-US" b="1" dirty="0">
                  <a:latin typeface=""/>
                </a:rPr>
                <a:t>The Restaurant (</a:t>
              </a:r>
              <a:r>
                <a:rPr lang="en-US" b="1" dirty="0">
                  <a:solidFill>
                    <a:schemeClr val="accent6"/>
                  </a:solidFill>
                  <a:latin typeface=""/>
                </a:rPr>
                <a:t>VS Code</a:t>
              </a:r>
              <a:r>
                <a:rPr lang="en-US" b="1" dirty="0">
                  <a:latin typeface=""/>
                </a:rPr>
                <a:t>)</a:t>
              </a:r>
            </a:p>
          </p:txBody>
        </p:sp>
      </p:grpSp>
      <p:sp>
        <p:nvSpPr>
          <p:cNvPr id="27" name="TextBox 26">
            <a:extLst>
              <a:ext uri="{FF2B5EF4-FFF2-40B4-BE49-F238E27FC236}">
                <a16:creationId xmlns:a16="http://schemas.microsoft.com/office/drawing/2014/main" id="{F56A3BE8-6CDC-7A67-8668-CFA2980F13E7}"/>
              </a:ext>
            </a:extLst>
          </p:cNvPr>
          <p:cNvSpPr txBox="1"/>
          <p:nvPr/>
        </p:nvSpPr>
        <p:spPr>
          <a:xfrm>
            <a:off x="2170268" y="5311111"/>
            <a:ext cx="8218917" cy="523220"/>
          </a:xfrm>
          <a:prstGeom prst="rect">
            <a:avLst/>
          </a:prstGeom>
          <a:noFill/>
        </p:spPr>
        <p:txBody>
          <a:bodyPr wrap="none" rtlCol="0">
            <a:spAutoFit/>
          </a:bodyPr>
          <a:lstStyle/>
          <a:p>
            <a:r>
              <a:rPr lang="en-US" sz="2800" dirty="0">
                <a:solidFill>
                  <a:schemeClr val="accent6"/>
                </a:solidFill>
                <a:latin typeface=""/>
              </a:rPr>
              <a:t>All of this happens inside the restaurant, VS Code!</a:t>
            </a:r>
          </a:p>
        </p:txBody>
      </p:sp>
      <p:sp>
        <p:nvSpPr>
          <p:cNvPr id="28" name="Rounded Rectangular Callout 27">
            <a:extLst>
              <a:ext uri="{FF2B5EF4-FFF2-40B4-BE49-F238E27FC236}">
                <a16:creationId xmlns:a16="http://schemas.microsoft.com/office/drawing/2014/main" id="{8F540F3E-3D50-D49A-011F-DE74B8E3924C}"/>
              </a:ext>
            </a:extLst>
          </p:cNvPr>
          <p:cNvSpPr/>
          <p:nvPr/>
        </p:nvSpPr>
        <p:spPr>
          <a:xfrm>
            <a:off x="8577072" y="1911096"/>
            <a:ext cx="1289304" cy="1032411"/>
          </a:xfrm>
          <a:prstGeom prst="wedgeRoundRectCallout">
            <a:avLst>
              <a:gd name="adj1" fmla="val -48493"/>
              <a:gd name="adj2" fmla="val 73128"/>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solidFill>
                <a:latin typeface=""/>
              </a:rPr>
              <a:t>I need an </a:t>
            </a:r>
            <a:r>
              <a:rPr lang="en-US" sz="1200" dirty="0" err="1">
                <a:solidFill>
                  <a:schemeClr val="accent6"/>
                </a:solidFill>
                <a:latin typeface=""/>
              </a:rPr>
              <a:t>analysis.py</a:t>
            </a:r>
            <a:r>
              <a:rPr lang="en-US" sz="1200" dirty="0">
                <a:solidFill>
                  <a:schemeClr val="tx2"/>
                </a:solidFill>
                <a:latin typeface=""/>
              </a:rPr>
              <a:t>, stat!</a:t>
            </a:r>
          </a:p>
        </p:txBody>
      </p:sp>
    </p:spTree>
    <p:extLst>
      <p:ext uri="{BB962C8B-B14F-4D97-AF65-F5344CB8AC3E}">
        <p14:creationId xmlns:p14="http://schemas.microsoft.com/office/powerpoint/2010/main" val="279813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edge">
                                      <p:cBhvr>
                                        <p:cTn id="27" dur="2000"/>
                                        <p:tgtEl>
                                          <p:spTgt spid="26"/>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9D74A-D15D-F2A0-410C-48FFDC287B84}"/>
              </a:ext>
            </a:extLst>
          </p:cNvPr>
          <p:cNvSpPr>
            <a:spLocks noGrp="1"/>
          </p:cNvSpPr>
          <p:nvPr>
            <p:ph type="title"/>
          </p:nvPr>
        </p:nvSpPr>
        <p:spPr/>
        <p:txBody>
          <a:bodyPr>
            <a:normAutofit/>
          </a:bodyPr>
          <a:lstStyle/>
          <a:p>
            <a:r>
              <a:rPr lang="en-US" sz="3600" dirty="0">
                <a:solidFill>
                  <a:schemeClr val="tx2"/>
                </a:solidFill>
              </a:rPr>
              <a:t>VS Code &amp; </a:t>
            </a:r>
            <a:r>
              <a:rPr lang="en-US" sz="3600" dirty="0">
                <a:solidFill>
                  <a:schemeClr val="accent6"/>
                </a:solidFill>
              </a:rPr>
              <a:t>I</a:t>
            </a:r>
            <a:r>
              <a:rPr lang="en-US" sz="3600" dirty="0">
                <a:solidFill>
                  <a:schemeClr val="tx2"/>
                </a:solidFill>
              </a:rPr>
              <a:t>ntegrated </a:t>
            </a:r>
            <a:r>
              <a:rPr lang="en-US" sz="3600" dirty="0">
                <a:solidFill>
                  <a:schemeClr val="accent6"/>
                </a:solidFill>
              </a:rPr>
              <a:t>D</a:t>
            </a:r>
            <a:r>
              <a:rPr lang="en-US" sz="3600" dirty="0">
                <a:solidFill>
                  <a:schemeClr val="tx2"/>
                </a:solidFill>
              </a:rPr>
              <a:t>evelopment </a:t>
            </a:r>
            <a:r>
              <a:rPr lang="en-US" sz="3600" dirty="0">
                <a:solidFill>
                  <a:schemeClr val="accent6"/>
                </a:solidFill>
              </a:rPr>
              <a:t>E</a:t>
            </a:r>
            <a:r>
              <a:rPr lang="en-US" sz="3600" dirty="0">
                <a:solidFill>
                  <a:schemeClr val="tx2"/>
                </a:solidFill>
              </a:rPr>
              <a:t>nvironments:</a:t>
            </a:r>
            <a:br>
              <a:rPr lang="en-US" sz="3600" dirty="0">
                <a:solidFill>
                  <a:schemeClr val="tx2"/>
                </a:solidFill>
              </a:rPr>
            </a:br>
            <a:r>
              <a:rPr lang="en-US" sz="3600" dirty="0">
                <a:solidFill>
                  <a:schemeClr val="tx2"/>
                </a:solidFill>
              </a:rPr>
              <a:t>The </a:t>
            </a:r>
            <a:r>
              <a:rPr lang="en-US" dirty="0"/>
              <a:t>Restaurant</a:t>
            </a:r>
          </a:p>
        </p:txBody>
      </p:sp>
      <p:sp>
        <p:nvSpPr>
          <p:cNvPr id="3" name="Content Placeholder 2">
            <a:extLst>
              <a:ext uri="{FF2B5EF4-FFF2-40B4-BE49-F238E27FC236}">
                <a16:creationId xmlns:a16="http://schemas.microsoft.com/office/drawing/2014/main" id="{6E1370CB-6BD0-3032-0D26-572D37061149}"/>
              </a:ext>
            </a:extLst>
          </p:cNvPr>
          <p:cNvSpPr>
            <a:spLocks noGrp="1"/>
          </p:cNvSpPr>
          <p:nvPr>
            <p:ph idx="1"/>
          </p:nvPr>
        </p:nvSpPr>
        <p:spPr>
          <a:xfrm>
            <a:off x="5334000" y="286277"/>
            <a:ext cx="6554854" cy="3142723"/>
          </a:xfrm>
        </p:spPr>
        <p:txBody>
          <a:bodyPr>
            <a:noAutofit/>
          </a:bodyPr>
          <a:lstStyle/>
          <a:p>
            <a:r>
              <a:rPr lang="en-US" sz="1800" dirty="0"/>
              <a:t>VS code is a place to work on code (write recipes), view data files (peek in the kitchen), and run your code through a terminal (tell the chef what to cook)</a:t>
            </a:r>
          </a:p>
          <a:p>
            <a:r>
              <a:rPr lang="en-US" sz="1800" dirty="0">
                <a:solidFill>
                  <a:schemeClr val="accent6"/>
                </a:solidFill>
              </a:rPr>
              <a:t>Integrated</a:t>
            </a:r>
            <a:r>
              <a:rPr lang="en-US" sz="1800" dirty="0"/>
              <a:t>: many tools in one place</a:t>
            </a:r>
          </a:p>
          <a:p>
            <a:r>
              <a:rPr lang="en-US" sz="1800" dirty="0">
                <a:solidFill>
                  <a:schemeClr val="accent6"/>
                </a:solidFill>
              </a:rPr>
              <a:t>Development</a:t>
            </a:r>
            <a:r>
              <a:rPr lang="en-US" sz="1800" dirty="0"/>
              <a:t>: place to build code</a:t>
            </a:r>
          </a:p>
          <a:p>
            <a:r>
              <a:rPr lang="en-US" sz="1800" dirty="0">
                <a:solidFill>
                  <a:schemeClr val="accent6"/>
                </a:solidFill>
              </a:rPr>
              <a:t>Environment</a:t>
            </a:r>
            <a:r>
              <a:rPr lang="en-US" sz="1800" dirty="0"/>
              <a:t>: workspace</a:t>
            </a:r>
          </a:p>
        </p:txBody>
      </p:sp>
      <p:pic>
        <p:nvPicPr>
          <p:cNvPr id="4" name="Picture 3">
            <a:extLst>
              <a:ext uri="{FF2B5EF4-FFF2-40B4-BE49-F238E27FC236}">
                <a16:creationId xmlns:a16="http://schemas.microsoft.com/office/drawing/2014/main" id="{D5FC0D18-D864-5ACB-0E46-2CC70F758D04}"/>
              </a:ext>
            </a:extLst>
          </p:cNvPr>
          <p:cNvPicPr>
            <a:picLocks noChangeAspect="1"/>
          </p:cNvPicPr>
          <p:nvPr/>
        </p:nvPicPr>
        <p:blipFill>
          <a:blip r:embed="rId2"/>
          <a:stretch>
            <a:fillRect/>
          </a:stretch>
        </p:blipFill>
        <p:spPr>
          <a:xfrm>
            <a:off x="5587123" y="2248005"/>
            <a:ext cx="5744605" cy="3839311"/>
          </a:xfrm>
          <a:prstGeom prst="rect">
            <a:avLst/>
          </a:prstGeom>
        </p:spPr>
      </p:pic>
    </p:spTree>
    <p:extLst>
      <p:ext uri="{BB962C8B-B14F-4D97-AF65-F5344CB8AC3E}">
        <p14:creationId xmlns:p14="http://schemas.microsoft.com/office/powerpoint/2010/main" val="346640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53EFD-B04A-73F8-8AC2-71C055839EF1}"/>
              </a:ext>
            </a:extLst>
          </p:cNvPr>
          <p:cNvSpPr>
            <a:spLocks noGrp="1"/>
          </p:cNvSpPr>
          <p:nvPr>
            <p:ph type="title"/>
          </p:nvPr>
        </p:nvSpPr>
        <p:spPr/>
        <p:txBody>
          <a:bodyPr/>
          <a:lstStyle/>
          <a:p>
            <a:r>
              <a:rPr lang="en-US" dirty="0"/>
              <a:t>Let’s practice!</a:t>
            </a:r>
          </a:p>
        </p:txBody>
      </p:sp>
      <p:sp>
        <p:nvSpPr>
          <p:cNvPr id="3" name="Text Placeholder 2">
            <a:extLst>
              <a:ext uri="{FF2B5EF4-FFF2-40B4-BE49-F238E27FC236}">
                <a16:creationId xmlns:a16="http://schemas.microsoft.com/office/drawing/2014/main" id="{9BF01DE4-0718-9909-92CF-EEF3958BAB23}"/>
              </a:ext>
            </a:extLst>
          </p:cNvPr>
          <p:cNvSpPr>
            <a:spLocks noGrp="1"/>
          </p:cNvSpPr>
          <p:nvPr>
            <p:ph type="body" idx="1"/>
          </p:nvPr>
        </p:nvSpPr>
        <p:spPr>
          <a:xfrm>
            <a:off x="3113567" y="3784922"/>
            <a:ext cx="5964866" cy="1919759"/>
          </a:xfrm>
        </p:spPr>
        <p:txBody>
          <a:bodyPr>
            <a:normAutofit fontScale="92500"/>
          </a:bodyPr>
          <a:lstStyle/>
          <a:p>
            <a:r>
              <a:rPr lang="en-US" dirty="0"/>
              <a:t>Make a </a:t>
            </a:r>
            <a:r>
              <a:rPr lang="en-US" b="1" dirty="0">
                <a:solidFill>
                  <a:schemeClr val="accent6"/>
                </a:solidFill>
              </a:rPr>
              <a:t>folder</a:t>
            </a:r>
            <a:r>
              <a:rPr lang="en-US" dirty="0"/>
              <a:t> for this class on your computer.</a:t>
            </a:r>
          </a:p>
          <a:p>
            <a:r>
              <a:rPr lang="en-US" dirty="0"/>
              <a:t>Open </a:t>
            </a:r>
            <a:r>
              <a:rPr lang="en-US" b="1" dirty="0">
                <a:solidFill>
                  <a:schemeClr val="accent6"/>
                </a:solidFill>
              </a:rPr>
              <a:t>VS Code </a:t>
            </a:r>
            <a:r>
              <a:rPr lang="en-US" dirty="0"/>
              <a:t>(or another editor).</a:t>
            </a:r>
          </a:p>
          <a:p>
            <a:r>
              <a:rPr lang="en-US" dirty="0"/>
              <a:t>Stand your name card up on its edge when you are done. Raise your hand for help! </a:t>
            </a:r>
          </a:p>
        </p:txBody>
      </p:sp>
    </p:spTree>
    <p:extLst>
      <p:ext uri="{BB962C8B-B14F-4D97-AF65-F5344CB8AC3E}">
        <p14:creationId xmlns:p14="http://schemas.microsoft.com/office/powerpoint/2010/main" val="11598081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16988</TotalTime>
  <Words>2627</Words>
  <Application>Microsoft Macintosh PowerPoint</Application>
  <PresentationFormat>Widescreen</PresentationFormat>
  <Paragraphs>302</Paragraphs>
  <Slides>30</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Arial</vt:lpstr>
      <vt:lpstr>Calibri</vt:lpstr>
      <vt:lpstr>Courier New</vt:lpstr>
      <vt:lpstr>DM Sans</vt:lpstr>
      <vt:lpstr>Google Sans</vt:lpstr>
      <vt:lpstr>Menlo</vt:lpstr>
      <vt:lpstr>Roboto</vt:lpstr>
      <vt:lpstr>SF Pro Heavy</vt:lpstr>
      <vt:lpstr>SF PRO LIGHT</vt:lpstr>
      <vt:lpstr>SF Pro Semibold</vt:lpstr>
      <vt:lpstr>Office Theme</vt:lpstr>
      <vt:lpstr>Introduction to Coding in Python</vt:lpstr>
      <vt:lpstr>PowerPoint Presentation</vt:lpstr>
      <vt:lpstr>How do coding tools fit together?</vt:lpstr>
      <vt:lpstr>Folder Organization: The recipe book</vt:lpstr>
      <vt:lpstr>Python interpreter:  The Chef</vt:lpstr>
      <vt:lpstr>Terminal &amp; Command Prompt: The Order Counter</vt:lpstr>
      <vt:lpstr>The Restaurant: The Big Picture</vt:lpstr>
      <vt:lpstr>VS Code &amp; Integrated Development Environments: The Restaurant</vt:lpstr>
      <vt:lpstr>Let’s practice!</vt:lpstr>
      <vt:lpstr>PowerPoint Presentation</vt:lpstr>
      <vt:lpstr>VS Code IDE</vt:lpstr>
      <vt:lpstr>Let’s practice!</vt:lpstr>
      <vt:lpstr>Anaconda: The supplier &amp; pantry  Conda environments:  The kitchens</vt:lpstr>
      <vt:lpstr>The Restaurant: The Big Picture</vt:lpstr>
      <vt:lpstr>PowerPoint Presentation</vt:lpstr>
      <vt:lpstr>Importing packages (adding food to the pantry)</vt:lpstr>
      <vt:lpstr>Let’s practice!</vt:lpstr>
      <vt:lpstr>Using genAI for coding</vt:lpstr>
      <vt:lpstr>The Restaurant: The Big Picture</vt:lpstr>
      <vt:lpstr>What should we do instead?</vt:lpstr>
      <vt:lpstr>Announcements</vt:lpstr>
      <vt:lpstr>Tip # 1: Run code in “chunks” when developing</vt:lpstr>
      <vt:lpstr>Interactive mode in Python</vt:lpstr>
      <vt:lpstr>Tip # 2: Write pseudocode first</vt:lpstr>
      <vt:lpstr>Tip #3: Comment your code</vt:lpstr>
      <vt:lpstr>Tip #4: Don’t reinvent the wheel</vt:lpstr>
      <vt:lpstr>Tip #5: Don’t repeat yourself</vt:lpstr>
      <vt:lpstr>Tip #6: Read your error messages</vt:lpstr>
      <vt:lpstr>Tip #7: Test your code</vt:lpstr>
      <vt:lpstr>Homework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Coding with Python</dc:title>
  <dc:creator>Microsoft Office User</dc:creator>
  <cp:lastModifiedBy>Microsoft Office User</cp:lastModifiedBy>
  <cp:revision>321</cp:revision>
  <dcterms:created xsi:type="dcterms:W3CDTF">2025-12-30T19:01:21Z</dcterms:created>
  <dcterms:modified xsi:type="dcterms:W3CDTF">2026-01-20T19:44:10Z</dcterms:modified>
</cp:coreProperties>
</file>