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85" r:id="rId2"/>
    <p:sldId id="303" r:id="rId3"/>
    <p:sldId id="287" r:id="rId4"/>
    <p:sldId id="305" r:id="rId5"/>
    <p:sldId id="288" r:id="rId6"/>
    <p:sldId id="295" r:id="rId7"/>
    <p:sldId id="296" r:id="rId8"/>
    <p:sldId id="297" r:id="rId9"/>
    <p:sldId id="298" r:id="rId10"/>
    <p:sldId id="30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29"/>
    <p:restoredTop sz="92419"/>
  </p:normalViewPr>
  <p:slideViewPr>
    <p:cSldViewPr snapToGrid="0">
      <p:cViewPr>
        <p:scale>
          <a:sx n="144" d="100"/>
          <a:sy n="144" d="100"/>
        </p:scale>
        <p:origin x="144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D1EEE-C6DB-DA46-B20F-B8172D543963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2A09B-40E3-D745-86D5-D7782E2FB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38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A2A09B-40E3-D745-86D5-D7782E2FBF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36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A2A09B-40E3-D745-86D5-D7782E2FBF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98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A2A09B-40E3-D745-86D5-D7782E2FBF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2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F7513-3A01-C3D1-4A27-3F1D63689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3581" y="1877274"/>
            <a:ext cx="6804838" cy="2387600"/>
          </a:xfrm>
        </p:spPr>
        <p:txBody>
          <a:bodyPr anchor="b"/>
          <a:lstStyle>
            <a:lvl1pPr algn="ctr">
              <a:defRPr sz="6000" b="1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B1689-7FD7-A945-AE79-D23D2980B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3580" y="4264874"/>
            <a:ext cx="6804839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0A17D-5E3E-F3F3-558F-0EC4CA8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fld id="{8E5AB219-46A2-124C-B3B2-E7C6001AB5B8}" type="datetimeFigureOut">
              <a:rPr lang="en-US" smtClean="0"/>
              <a:pPr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DFFF3-78A4-BA90-773C-05F14648D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4136F-07A0-4EA6-5E49-71BDC84DE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fld id="{0D9DF20D-7D64-DD4E-93FD-71BB03726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8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0CF22-6284-4253-F4BC-BE39BCFA8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55C4B3-0D5D-4CD2-1826-8D59BEF62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F8CE0-DCE0-0940-9368-5785FDB0C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764BB-BDD1-8A06-F6D9-97E4CB8EE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7A8B3-4EE4-95FF-8041-CC4032C6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2F168-C83A-0313-FC2D-7FDF601C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6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B969-DEDC-48BF-9E53-6462A104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CC791-08A5-EF52-F6E5-3DFC81FA3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948B0-F75E-D1D5-EB88-19F409808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B7F5C-2579-7A67-789B-D7DD982CA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C178E-EEB5-4C07-2645-2B459F82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81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AD98A2-6899-A8BF-F3F6-F20E9850D6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7D386-DA09-6F19-55E3-D582516E7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DD6B8-FE5B-D3CF-4ADB-946786349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932E9-EA11-1F92-4BDD-0264D172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8A6EF-60A1-78ED-78F5-64E5A7A3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53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rgbClr val="0000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609600" y="1600200"/>
            <a:ext cx="10972800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14846A1-F25D-40BC-92B0-5009FABE0D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9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31086-FF2E-9BD7-6324-1DB60C05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46" y="2248005"/>
            <a:ext cx="3735454" cy="2872635"/>
          </a:xfrm>
        </p:spPr>
        <p:txBody>
          <a:bodyPr>
            <a:normAutofit/>
          </a:bodyPr>
          <a:lstStyle>
            <a:lvl1pPr>
              <a:defRPr sz="3600"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AD47-4FEA-EF10-9A97-236DCAFE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375920"/>
            <a:ext cx="6554854" cy="6197600"/>
          </a:xfrm>
          <a:solidFill>
            <a:schemeClr val="bg1">
              <a:alpha val="80497"/>
            </a:schemeClr>
          </a:solidFill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  <a:lvl2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2pPr>
            <a:lvl3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3pPr>
            <a:lvl4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4pPr>
            <a:lvl5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56BBE-BE5F-8D04-6406-E345BD69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10795"/>
            <a:ext cx="4114800" cy="365125"/>
          </a:xfrm>
        </p:spPr>
        <p:txBody>
          <a:bodyPr/>
          <a:lstStyle>
            <a:lvl1pPr algn="r">
              <a:defRPr b="0" i="0"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B4151-113B-5C0E-E84F-7ADF7D0E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fld id="{0D9DF20D-7D64-DD4E-93FD-71BB03726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5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DA47-2C68-AA8F-7EBD-4435963FD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567" y="1736726"/>
            <a:ext cx="5964866" cy="2444385"/>
          </a:xfrm>
        </p:spPr>
        <p:txBody>
          <a:bodyPr anchor="ctr">
            <a:normAutofit/>
          </a:bodyPr>
          <a:lstStyle>
            <a:lvl1pPr algn="ctr">
              <a:defRPr sz="5400" b="1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BEB00-7AFB-D731-5790-54F4C48B0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3567" y="4204494"/>
            <a:ext cx="5964866" cy="1500187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F6C65-B1A3-CE8D-3F8F-F594F39C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fld id="{8E5AB219-46A2-124C-B3B2-E7C6001AB5B8}" type="datetimeFigureOut">
              <a:rPr lang="en-US" smtClean="0"/>
              <a:pPr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34E1-407D-4EFF-52F0-8EFC6D4A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6B44B-1E12-5411-FC9D-1A1D6DA8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fld id="{0D9DF20D-7D64-DD4E-93FD-71BB03726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6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5557-88A4-9542-D539-8A28056EE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2A99F-766E-7C61-E6A6-F8670BF3A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430A07-BE19-532E-B49E-F56F54F5B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82FA0-1783-48FA-532C-DCA64F1C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79FF1-4574-7A4D-F6D5-AEDFF7A0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F88D8-9A01-1225-6D7E-5EE1D9F4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9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67989-9238-7FB5-25B3-F0DF3EC31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C7187-2E18-91C1-2B4F-8785F764D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6ADA4-92A1-D156-178D-1A4D7FAE6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654AD-6BC4-7E61-99AE-7437EC447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9B9A2-6069-2CB0-910A-9E215BD5E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793CE4-35EE-0586-018D-F946A67F4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DF48B3-AF44-3DB8-321E-69A63843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543E55-265D-054A-3215-E6735AC0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9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806A2-ECA3-D534-3C27-48E6D307B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solidFill>
                  <a:schemeClr val="tx2"/>
                </a:solidFill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12BF07-4004-0FE5-68FD-B1DA61065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fld id="{8E5AB219-46A2-124C-B3B2-E7C6001AB5B8}" type="datetimeFigureOut">
              <a:rPr lang="en-US" smtClean="0"/>
              <a:pPr/>
              <a:t>1/21/26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4C9BA-B0B9-8022-30D9-ED67BC28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F827E5-7A61-4FE4-F33B-B3FC9448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F Pro Semibold" pitchFamily="2" charset="0"/>
                <a:ea typeface="SF Pro Semibold" pitchFamily="2" charset="0"/>
                <a:cs typeface="SF Pro Semibold" pitchFamily="2" charset="0"/>
              </a:defRPr>
            </a:lvl1pPr>
          </a:lstStyle>
          <a:p>
            <a:fld id="{0D9DF20D-7D64-DD4E-93FD-71BB03726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1DC4E2-FEC4-F900-C041-307F2BD5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403AA-2C66-8975-B04A-D20CA43C3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7DC9B-395F-85DE-3F0C-AB432A93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1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1DC4E2-FEC4-F900-C041-307F2BD5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403AA-2C66-8975-B04A-D20CA43C3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7DC9B-395F-85DE-3F0C-AB432A93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AAA0E4E-8C3B-658A-BDC7-2A8B2319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48995"/>
          </a:xfrm>
        </p:spPr>
        <p:txBody>
          <a:bodyPr/>
          <a:lstStyle>
            <a:lvl1pPr algn="ctr"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B9D5AAA-A2C4-4EA4-316F-5A7889607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476240"/>
          </a:xfrm>
          <a:solidFill>
            <a:schemeClr val="bg1">
              <a:alpha val="80497"/>
            </a:schemeClr>
          </a:solidFill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  <a:lvl2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2pPr>
            <a:lvl3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3pPr>
            <a:lvl4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4pPr>
            <a:lvl5pPr>
              <a:defRPr b="0" i="0">
                <a:solidFill>
                  <a:schemeClr val="tx2"/>
                </a:solidFill>
                <a:latin typeface=""/>
                <a:ea typeface="SF Pro Semibold" pitchFamily="2" charset="0"/>
                <a:cs typeface="SF Pro Semi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341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E9D1A-15DF-B82D-8742-2F6367AD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D336-B7EA-D742-83B8-E3BDBC81F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289FB-7696-170E-A4D5-21B1E75AF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E8CF4-2178-1557-99B0-AFDE35AF6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B219-46A2-124C-B3B2-E7C6001AB5B8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6B4B1-EB34-9529-1363-EDD1A688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4B50A-D86C-D897-FC50-4A58DE52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F20D-7D64-DD4E-93FD-71BB03726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3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1D424-D9B3-D819-7AD7-C194556B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8479D-6329-13E5-5A0D-F12F0412B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E7919-D97A-EE89-CCE1-A068D6466A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fld id="{8E5AB219-46A2-124C-B3B2-E7C6001AB5B8}" type="datetimeFigureOut">
              <a:rPr lang="en-US" smtClean="0"/>
              <a:pPr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494EE-6B9C-4DFB-CDA5-44B8BAED8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8E4B0-B9E9-ABB6-B7E0-A39EBD319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"/>
                <a:ea typeface="SF Pro Semibold" pitchFamily="2" charset="0"/>
                <a:cs typeface="SF Pro Semibold" pitchFamily="2" charset="0"/>
              </a:defRPr>
            </a:lvl1pPr>
          </a:lstStyle>
          <a:p>
            <a:fld id="{0D9DF20D-7D64-DD4E-93FD-71BB03726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3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"/>
          <a:ea typeface="SF Pro Semibold" pitchFamily="2" charset="0"/>
          <a:cs typeface="SF Pro Semibold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B688A-25F3-92F6-B3FB-E0D8DA85D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Telling a Story with </a:t>
            </a:r>
            <a:r>
              <a:rPr lang="en-US" dirty="0" err="1"/>
              <a:t>Jupyter</a:t>
            </a:r>
            <a:r>
              <a:rPr lang="en-US" dirty="0"/>
              <a:t> Notebooks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96C0E-98EB-9983-F790-B133FFE415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ea typeface="Menlo" panose="020B0609030804020204" pitchFamily="49" charset="0"/>
              </a:rPr>
              <a:t>Dr. Groves</a:t>
            </a:r>
          </a:p>
          <a:p>
            <a:r>
              <a:rPr lang="en-US" dirty="0">
                <a:solidFill>
                  <a:schemeClr val="tx2"/>
                </a:solidFill>
                <a:ea typeface="Menlo" panose="020B0609030804020204" pitchFamily="49" charset="0"/>
              </a:rPr>
              <a:t>Dr. Peirce-</a:t>
            </a:r>
            <a:r>
              <a:rPr lang="en-US" dirty="0" err="1">
                <a:solidFill>
                  <a:schemeClr val="tx2"/>
                </a:solidFill>
                <a:ea typeface="Menlo" panose="020B0609030804020204" pitchFamily="49" charset="0"/>
              </a:rPr>
              <a:t>Cottler</a:t>
            </a:r>
            <a:endParaRPr lang="en-US" dirty="0">
              <a:solidFill>
                <a:schemeClr val="tx2"/>
              </a:solidFill>
              <a:ea typeface="Menlo" panose="020B0609030804020204" pitchFamily="49" charset="0"/>
            </a:endParaRPr>
          </a:p>
          <a:p>
            <a:r>
              <a:rPr lang="en-US" dirty="0">
                <a:solidFill>
                  <a:schemeClr val="tx2"/>
                </a:solidFill>
                <a:ea typeface="Menlo" panose="020B0609030804020204" pitchFamily="49" charset="0"/>
              </a:rPr>
              <a:t>Module 0 Lecture 3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945F57-A982-4F4F-04CD-1461215F1807}"/>
              </a:ext>
            </a:extLst>
          </p:cNvPr>
          <p:cNvSpPr txBox="1"/>
          <p:nvPr/>
        </p:nvSpPr>
        <p:spPr>
          <a:xfrm>
            <a:off x="0" y="5920636"/>
            <a:ext cx="5689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effectLst/>
                <a:latin typeface="SF PRO LIGHT" pitchFamily="2" charset="0"/>
                <a:ea typeface="SF PRO LIGHT" pitchFamily="2" charset="0"/>
                <a:cs typeface="SF PRO LIGHT" pitchFamily="2" charset="0"/>
              </a:rPr>
              <a:t>Learning objective: I can recognize what makes a </a:t>
            </a:r>
            <a:r>
              <a:rPr lang="en-US" i="1" dirty="0" err="1">
                <a:effectLst/>
                <a:latin typeface="SF PRO LIGHT" pitchFamily="2" charset="0"/>
                <a:ea typeface="SF PRO LIGHT" pitchFamily="2" charset="0"/>
                <a:cs typeface="SF PRO LIGHT" pitchFamily="2" charset="0"/>
              </a:rPr>
              <a:t>Jupyter</a:t>
            </a:r>
            <a:r>
              <a:rPr lang="en-US" i="1" dirty="0">
                <a:effectLst/>
                <a:latin typeface="SF PRO LIGHT" pitchFamily="2" charset="0"/>
                <a:ea typeface="SF PRO LIGHT" pitchFamily="2" charset="0"/>
                <a:cs typeface="SF PRO LIGHT" pitchFamily="2" charset="0"/>
              </a:rPr>
              <a:t> notebook high quality and can implement story-telling and visualization in my own notebooks.</a:t>
            </a:r>
            <a:endParaRPr lang="en-US" i="1" dirty="0">
              <a:latin typeface="SF PRO LIGHT" pitchFamily="2" charset="0"/>
              <a:ea typeface="SF PRO LIGHT" pitchFamily="2" charset="0"/>
              <a:cs typeface="SF PRO LIGHT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8DBBD-9600-F430-8212-3CA8D19E3569}"/>
              </a:ext>
            </a:extLst>
          </p:cNvPr>
          <p:cNvSpPr txBox="1"/>
          <p:nvPr/>
        </p:nvSpPr>
        <p:spPr>
          <a:xfrm>
            <a:off x="-1" y="-3985"/>
            <a:ext cx="38351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"/>
              </a:rPr>
              <a:t>Files needed today:</a:t>
            </a:r>
          </a:p>
          <a:p>
            <a:r>
              <a:rPr lang="en-US" sz="1400" dirty="0" err="1">
                <a:solidFill>
                  <a:schemeClr val="accent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high_quality_notebook.ipynb</a:t>
            </a:r>
            <a:r>
              <a:rPr lang="en-US" sz="1400" dirty="0">
                <a:solidFill>
                  <a:schemeClr val="accent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"/>
              </a:rPr>
              <a:t>[canvas]</a:t>
            </a:r>
          </a:p>
          <a:p>
            <a:r>
              <a:rPr lang="en-US" sz="1400" dirty="0" err="1">
                <a:solidFill>
                  <a:schemeClr val="accent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low_quality_notebook.ipynb</a:t>
            </a:r>
            <a:r>
              <a:rPr lang="en-US" sz="1400" dirty="0">
                <a:solidFill>
                  <a:schemeClr val="accent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"/>
              </a:rPr>
              <a:t>[canvas]</a:t>
            </a:r>
          </a:p>
          <a:p>
            <a:endParaRPr lang="en-US" sz="1400" dirty="0">
              <a:solidFill>
                <a:schemeClr val="tx2"/>
              </a:solidFill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535887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8DA14-212F-E6F8-715B-22A5B164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due Tuesday </a:t>
            </a:r>
            <a:br>
              <a:rPr lang="en-US" dirty="0"/>
            </a:br>
            <a:r>
              <a:rPr lang="en-US" dirty="0"/>
              <a:t>January 27,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3E9D1-94D8-1661-EB13-5A10D8F7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262799"/>
            <a:ext cx="6554854" cy="6482080"/>
          </a:xfrm>
        </p:spPr>
        <p:txBody>
          <a:bodyPr>
            <a:normAutofit/>
          </a:bodyPr>
          <a:lstStyle/>
          <a:p>
            <a:r>
              <a:rPr lang="en-US" dirty="0"/>
              <a:t>In Canvas, submit the Module 0 assignment with a link to your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r>
              <a:rPr lang="en-US" dirty="0"/>
              <a:t>Reference the rubric to see what will be expected:</a:t>
            </a:r>
          </a:p>
          <a:p>
            <a:pPr lvl="1"/>
            <a:r>
              <a:rPr lang="en-US" dirty="0"/>
              <a:t>Module 0 </a:t>
            </a:r>
            <a:r>
              <a:rPr lang="en-US" dirty="0">
                <a:solidFill>
                  <a:schemeClr val="accent6"/>
                </a:solidFill>
              </a:rPr>
              <a:t>repo</a:t>
            </a:r>
            <a:r>
              <a:rPr lang="en-US" dirty="0"/>
              <a:t> with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README</a:t>
            </a:r>
            <a:r>
              <a:rPr lang="en-US" dirty="0"/>
              <a:t> file,</a:t>
            </a:r>
          </a:p>
          <a:p>
            <a:pPr lvl="1"/>
            <a:r>
              <a:rPr lang="en-US" dirty="0"/>
              <a:t>Another </a:t>
            </a:r>
            <a:r>
              <a:rPr lang="en-US" dirty="0">
                <a:solidFill>
                  <a:schemeClr val="accent6"/>
                </a:solidFill>
              </a:rPr>
              <a:t>branch</a:t>
            </a:r>
            <a:r>
              <a:rPr lang="en-US" dirty="0"/>
              <a:t>,</a:t>
            </a:r>
          </a:p>
          <a:p>
            <a:pPr lvl="1"/>
            <a:r>
              <a:rPr lang="en-US" dirty="0" err="1">
                <a:solidFill>
                  <a:schemeClr val="accent6"/>
                </a:solidFill>
              </a:rPr>
              <a:t>Python_practice.py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pushed to that branch (maybe multiple times!)</a:t>
            </a:r>
          </a:p>
          <a:p>
            <a:pPr lvl="1"/>
            <a:r>
              <a:rPr lang="en-US" dirty="0"/>
              <a:t>A high-quality version of the </a:t>
            </a:r>
            <a:r>
              <a:rPr lang="en-US" dirty="0" err="1">
                <a:solidFill>
                  <a:schemeClr val="accent6"/>
                </a:solidFill>
              </a:rPr>
              <a:t>low_quality_notebook.ipynb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file</a:t>
            </a:r>
          </a:p>
          <a:p>
            <a:pPr lvl="1"/>
            <a:r>
              <a:rPr lang="en-US" dirty="0"/>
              <a:t>Pull request from your branch to main when done with developing </a:t>
            </a:r>
          </a:p>
          <a:p>
            <a:pPr lvl="1"/>
            <a:r>
              <a:rPr lang="en-US" dirty="0"/>
              <a:t>Write a </a:t>
            </a:r>
            <a:r>
              <a:rPr lang="en-US" dirty="0">
                <a:solidFill>
                  <a:schemeClr val="accent6"/>
                </a:solidFill>
              </a:rPr>
              <a:t>review</a:t>
            </a:r>
            <a:r>
              <a:rPr lang="en-US" dirty="0"/>
              <a:t> comment and accept the </a:t>
            </a:r>
            <a:r>
              <a:rPr lang="en-US" dirty="0">
                <a:solidFill>
                  <a:schemeClr val="accent6"/>
                </a:solidFill>
              </a:rPr>
              <a:t>merge</a:t>
            </a:r>
            <a:r>
              <a:rPr lang="en-US" dirty="0"/>
              <a:t> into the main branch</a:t>
            </a:r>
          </a:p>
        </p:txBody>
      </p:sp>
    </p:spTree>
    <p:extLst>
      <p:ext uri="{BB962C8B-B14F-4D97-AF65-F5344CB8AC3E}">
        <p14:creationId xmlns:p14="http://schemas.microsoft.com/office/powerpoint/2010/main" val="185577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9920-B91A-EF7E-5850-C8E9BA1DB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 results is a </a:t>
            </a:r>
            <a:r>
              <a:rPr lang="en-US" b="1" dirty="0"/>
              <a:t>key skill for engineers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54E1-87BD-767D-B869-0218A385D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2298581"/>
            <a:ext cx="6554854" cy="2771481"/>
          </a:xfrm>
        </p:spPr>
        <p:txBody>
          <a:bodyPr/>
          <a:lstStyle/>
          <a:p>
            <a:r>
              <a:rPr lang="en-US" dirty="0"/>
              <a:t>What audience might you present a research project to?</a:t>
            </a:r>
          </a:p>
          <a:p>
            <a:r>
              <a:rPr lang="en-US" dirty="0"/>
              <a:t>What are some considerations to effectively reach each audience?</a:t>
            </a:r>
          </a:p>
          <a:p>
            <a:r>
              <a:rPr lang="en-US" dirty="0"/>
              <a:t>What makes an effective written presentation of research?</a:t>
            </a:r>
          </a:p>
        </p:txBody>
      </p:sp>
    </p:spTree>
    <p:extLst>
      <p:ext uri="{BB962C8B-B14F-4D97-AF65-F5344CB8AC3E}">
        <p14:creationId xmlns:p14="http://schemas.microsoft.com/office/powerpoint/2010/main" val="165166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18D34-F3AF-860D-228A-07E1743D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 with </a:t>
            </a:r>
            <a:r>
              <a:rPr lang="en-US" dirty="0" err="1"/>
              <a:t>Jupyter</a:t>
            </a:r>
            <a:r>
              <a:rPr lang="en-US" dirty="0"/>
              <a:t> Notebooks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79FFC-417F-7DCA-7026-EB7E04232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downloaded the </a:t>
            </a:r>
            <a:r>
              <a:rPr lang="en-US" dirty="0" err="1"/>
              <a:t>Jupyter</a:t>
            </a:r>
            <a:r>
              <a:rPr lang="en-US" dirty="0"/>
              <a:t> extension to run them in VS code</a:t>
            </a:r>
          </a:p>
          <a:p>
            <a:r>
              <a:rPr lang="en-US" dirty="0"/>
              <a:t>We installed the </a:t>
            </a:r>
            <a:r>
              <a:rPr lang="en-US" dirty="0" err="1"/>
              <a:t>ipykernel</a:t>
            </a:r>
            <a:r>
              <a:rPr lang="en-US" dirty="0"/>
              <a:t> package</a:t>
            </a:r>
          </a:p>
          <a:p>
            <a:r>
              <a:rPr lang="en-US" dirty="0"/>
              <a:t>File extension: </a:t>
            </a:r>
            <a:r>
              <a:rPr lang="en-US" dirty="0">
                <a:solidFill>
                  <a:schemeClr val="accent6"/>
                </a:solidFill>
              </a:rPr>
              <a:t>.</a:t>
            </a:r>
            <a:r>
              <a:rPr lang="en-US" dirty="0" err="1">
                <a:solidFill>
                  <a:schemeClr val="accent6"/>
                </a:solidFill>
              </a:rPr>
              <a:t>ipynb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FD527AA-FB89-6760-2DC3-D60F46FF8A4D}"/>
              </a:ext>
            </a:extLst>
          </p:cNvPr>
          <p:cNvGrpSpPr/>
          <p:nvPr/>
        </p:nvGrpSpPr>
        <p:grpSpPr>
          <a:xfrm>
            <a:off x="5563427" y="2306321"/>
            <a:ext cx="6096000" cy="4267199"/>
            <a:chOff x="5563427" y="2306321"/>
            <a:chExt cx="6096000" cy="426719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89A2E03-796E-FD0C-06F2-C54603811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63427" y="2306321"/>
              <a:ext cx="6096000" cy="4267199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C372916-7D0F-F38C-76FF-721F36914E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375152" y="2912726"/>
              <a:ext cx="1176698" cy="184580"/>
            </a:xfrm>
            <a:prstGeom prst="rect">
              <a:avLst/>
            </a:prstGeom>
          </p:spPr>
        </p:pic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1FC7DF9-46DD-4D20-072C-5A61602A83BC}"/>
              </a:ext>
            </a:extLst>
          </p:cNvPr>
          <p:cNvSpPr/>
          <p:nvPr/>
        </p:nvSpPr>
        <p:spPr>
          <a:xfrm>
            <a:off x="10653204" y="2912726"/>
            <a:ext cx="898646" cy="1845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292DF8-27D6-469C-C3D5-BC73463DB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3427" y="2306321"/>
            <a:ext cx="6096000" cy="426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60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43F12-CBE1-8936-0473-0F7DB4A93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562" y="1962318"/>
            <a:ext cx="7086876" cy="2933364"/>
          </a:xfrm>
        </p:spPr>
        <p:txBody>
          <a:bodyPr>
            <a:normAutofit/>
          </a:bodyPr>
          <a:lstStyle/>
          <a:p>
            <a:r>
              <a:rPr lang="en-US" sz="4000" dirty="0"/>
              <a:t>LET’S PRACTICE!</a:t>
            </a:r>
            <a:br>
              <a:rPr lang="en-US" sz="4000" dirty="0"/>
            </a:br>
            <a:r>
              <a:rPr lang="en-US" sz="4000" dirty="0"/>
              <a:t>Open </a:t>
            </a:r>
            <a:r>
              <a:rPr lang="en-US" sz="4000" dirty="0" err="1">
                <a:solidFill>
                  <a:schemeClr val="accent6"/>
                </a:solidFill>
              </a:rPr>
              <a:t>low_quality_notebook.ipynb</a:t>
            </a:r>
            <a:r>
              <a:rPr lang="en-US" sz="4000" dirty="0">
                <a:solidFill>
                  <a:schemeClr val="accent6"/>
                </a:solidFill>
              </a:rPr>
              <a:t> </a:t>
            </a:r>
            <a:br>
              <a:rPr lang="en-US" sz="4000" dirty="0">
                <a:solidFill>
                  <a:schemeClr val="accent6"/>
                </a:solidFill>
              </a:rPr>
            </a:br>
            <a:r>
              <a:rPr lang="en-US" sz="4000" dirty="0"/>
              <a:t>&amp; write a list of problems with a partner</a:t>
            </a:r>
          </a:p>
        </p:txBody>
      </p:sp>
    </p:spTree>
    <p:extLst>
      <p:ext uri="{BB962C8B-B14F-4D97-AF65-F5344CB8AC3E}">
        <p14:creationId xmlns:p14="http://schemas.microsoft.com/office/powerpoint/2010/main" val="110484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B3CF-497F-7DC0-CE2B-82348774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 high-quality notebook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77881-A650-D01C-8D00-6E45A3F44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Organized</a:t>
            </a:r>
            <a:r>
              <a:rPr lang="en-US" dirty="0"/>
              <a:t> report</a:t>
            </a:r>
          </a:p>
          <a:p>
            <a:pPr lvl="1"/>
            <a:r>
              <a:rPr lang="en-US" dirty="0"/>
              <a:t>Headers</a:t>
            </a:r>
          </a:p>
          <a:p>
            <a:pPr lvl="1"/>
            <a:r>
              <a:rPr lang="en-US" dirty="0"/>
              <a:t>Markdown text explanations</a:t>
            </a:r>
          </a:p>
          <a:p>
            <a:pPr lvl="1"/>
            <a:r>
              <a:rPr lang="en-US" dirty="0"/>
              <a:t>Code snippets in several blocks</a:t>
            </a:r>
          </a:p>
          <a:p>
            <a:pPr lvl="1"/>
            <a:r>
              <a:rPr lang="en-US" dirty="0"/>
              <a:t>Can even add images!</a:t>
            </a:r>
          </a:p>
          <a:p>
            <a:r>
              <a:rPr lang="en-US" dirty="0"/>
              <a:t>Tells a </a:t>
            </a:r>
            <a:r>
              <a:rPr lang="en-US" dirty="0">
                <a:solidFill>
                  <a:schemeClr val="accent6"/>
                </a:solidFill>
              </a:rPr>
              <a:t>story</a:t>
            </a:r>
          </a:p>
          <a:p>
            <a:pPr lvl="1"/>
            <a:r>
              <a:rPr lang="en-US" dirty="0"/>
              <a:t>Clearly </a:t>
            </a:r>
            <a:r>
              <a:rPr lang="en-US" dirty="0">
                <a:solidFill>
                  <a:schemeClr val="accent6"/>
                </a:solidFill>
              </a:rPr>
              <a:t>explains</a:t>
            </a:r>
            <a:r>
              <a:rPr lang="en-US" dirty="0"/>
              <a:t> though process</a:t>
            </a:r>
          </a:p>
          <a:p>
            <a:pPr lvl="1"/>
            <a:r>
              <a:rPr lang="en-US" dirty="0"/>
              <a:t>Flow from one code block to the next is explained in words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/>
              <a:t>Visualizes results with </a:t>
            </a:r>
            <a:r>
              <a:rPr lang="en-US" dirty="0">
                <a:solidFill>
                  <a:schemeClr val="accent6"/>
                </a:solidFill>
              </a:rPr>
              <a:t>plots</a:t>
            </a:r>
          </a:p>
          <a:p>
            <a:r>
              <a:rPr lang="en-US" dirty="0"/>
              <a:t>Hides or </a:t>
            </a:r>
            <a:r>
              <a:rPr lang="en-US" dirty="0">
                <a:solidFill>
                  <a:schemeClr val="accent6"/>
                </a:solidFill>
              </a:rPr>
              <a:t>minimizes “ugly” </a:t>
            </a:r>
            <a:r>
              <a:rPr lang="en-US" dirty="0"/>
              <a:t>output</a:t>
            </a:r>
          </a:p>
          <a:p>
            <a:r>
              <a:rPr lang="en-US" dirty="0"/>
              <a:t>Considers the </a:t>
            </a:r>
            <a:r>
              <a:rPr lang="en-US" dirty="0">
                <a:solidFill>
                  <a:schemeClr val="accent6"/>
                </a:solidFill>
              </a:rPr>
              <a:t>audience</a:t>
            </a:r>
            <a:r>
              <a:rPr lang="en-US" dirty="0"/>
              <a:t> of the report</a:t>
            </a:r>
          </a:p>
          <a:p>
            <a:pPr lvl="1"/>
            <a:r>
              <a:rPr lang="en-US" dirty="0"/>
              <a:t>In this class, the audience is your partner and your TAs/instructor!</a:t>
            </a:r>
          </a:p>
          <a:p>
            <a:pPr lvl="1"/>
            <a:r>
              <a:rPr lang="en-US" dirty="0"/>
              <a:t>In the future, this might be your employer, a client, a research journal, or other Python users</a:t>
            </a:r>
          </a:p>
        </p:txBody>
      </p:sp>
    </p:spTree>
    <p:extLst>
      <p:ext uri="{BB962C8B-B14F-4D97-AF65-F5344CB8AC3E}">
        <p14:creationId xmlns:p14="http://schemas.microsoft.com/office/powerpoint/2010/main" val="190217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28FF66-044C-8EA7-25D8-24DCC810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Example notebooks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A617D3-3118-CF5B-D749-75C3898A1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US" dirty="0"/>
              <a:t>High quality (exceeds expectations)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F1AA5B-7518-2E7C-6376-160DE89C62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Uses markdown to organize code blocks</a:t>
            </a:r>
          </a:p>
          <a:p>
            <a:pPr lvl="1"/>
            <a:r>
              <a:rPr lang="en-US" dirty="0"/>
              <a:t>Header: #, ##, ###, …</a:t>
            </a:r>
          </a:p>
          <a:p>
            <a:pPr lvl="1"/>
            <a:r>
              <a:rPr lang="en-US" dirty="0"/>
              <a:t>Bold: **text**</a:t>
            </a:r>
          </a:p>
          <a:p>
            <a:pPr lvl="1"/>
            <a:r>
              <a:rPr lang="en-US" dirty="0"/>
              <a:t>Italic: *text*</a:t>
            </a:r>
          </a:p>
          <a:p>
            <a:pPr lvl="1"/>
            <a:r>
              <a:rPr lang="en-US" dirty="0"/>
              <a:t>Code in MD: `code`</a:t>
            </a:r>
          </a:p>
          <a:p>
            <a:r>
              <a:rPr lang="en-US" dirty="0"/>
              <a:t>Code blocks are separated by reasonable “chunks” or steps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FD35FF-E6C4-80C9-2F60-87946B7AD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t"/>
          <a:lstStyle/>
          <a:p>
            <a:r>
              <a:rPr lang="en-US" dirty="0"/>
              <a:t>Low quality (Meets or doesn’t meet expectations)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99DE24C-A0DD-E4C2-5CE9-411200F9F8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All code in a single block</a:t>
            </a:r>
          </a:p>
          <a:p>
            <a:r>
              <a:rPr lang="en-US" dirty="0"/>
              <a:t>No headers to orient reader</a:t>
            </a:r>
          </a:p>
          <a:p>
            <a:r>
              <a:rPr lang="en-US" dirty="0"/>
              <a:t>No title/name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516B20-4524-0CD8-8592-5C6DCF0240C2}"/>
              </a:ext>
            </a:extLst>
          </p:cNvPr>
          <p:cNvSpPr txBox="1"/>
          <p:nvPr/>
        </p:nvSpPr>
        <p:spPr>
          <a:xfrm>
            <a:off x="10260766" y="0"/>
            <a:ext cx="6100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Organized report</a:t>
            </a:r>
          </a:p>
        </p:txBody>
      </p:sp>
    </p:spTree>
    <p:extLst>
      <p:ext uri="{BB962C8B-B14F-4D97-AF65-F5344CB8AC3E}">
        <p14:creationId xmlns:p14="http://schemas.microsoft.com/office/powerpoint/2010/main" val="2316423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28FF66-044C-8EA7-25D8-24DCC810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Example notebooks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A617D3-3118-CF5B-D749-75C3898A1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US" dirty="0"/>
              <a:t>High quality (exceeds expectations)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F1AA5B-7518-2E7C-6376-160DE89C62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Answers the following questions so reader can step through your notebook like reading a report:</a:t>
            </a:r>
          </a:p>
          <a:p>
            <a:pPr lvl="1"/>
            <a:r>
              <a:rPr lang="en-US" dirty="0"/>
              <a:t>What’s the goal? </a:t>
            </a:r>
          </a:p>
          <a:p>
            <a:pPr lvl="1"/>
            <a:r>
              <a:rPr lang="en-US" dirty="0"/>
              <a:t>What steps were executed and why? </a:t>
            </a:r>
          </a:p>
          <a:p>
            <a:pPr lvl="1"/>
            <a:r>
              <a:rPr lang="en-US" dirty="0"/>
              <a:t>If something went wrong, how was it fixed?</a:t>
            </a:r>
          </a:p>
          <a:p>
            <a:pPr lvl="1"/>
            <a:r>
              <a:rPr lang="en-US" dirty="0"/>
              <a:t>What are the conclusions?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FD35FF-E6C4-80C9-2F60-87946B7AD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t"/>
          <a:lstStyle/>
          <a:p>
            <a:r>
              <a:rPr lang="en-US" dirty="0"/>
              <a:t>Low quality (Meets or doesn’t meet expectations)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99DE24C-A0DD-E4C2-5CE9-411200F9F8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Only code</a:t>
            </a:r>
          </a:p>
          <a:p>
            <a:r>
              <a:rPr lang="en-US" dirty="0"/>
              <a:t>Doesn’t explain reasoning</a:t>
            </a:r>
          </a:p>
          <a:p>
            <a:r>
              <a:rPr lang="en-US" dirty="0"/>
              <a:t>Doesn’t consider the audience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77AAAA-A074-EBCC-28A3-DE3E625F4295}"/>
              </a:ext>
            </a:extLst>
          </p:cNvPr>
          <p:cNvSpPr txBox="1"/>
          <p:nvPr/>
        </p:nvSpPr>
        <p:spPr>
          <a:xfrm>
            <a:off x="10740452" y="0"/>
            <a:ext cx="6100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Tells a story</a:t>
            </a:r>
          </a:p>
        </p:txBody>
      </p:sp>
    </p:spTree>
    <p:extLst>
      <p:ext uri="{BB962C8B-B14F-4D97-AF65-F5344CB8AC3E}">
        <p14:creationId xmlns:p14="http://schemas.microsoft.com/office/powerpoint/2010/main" val="378645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28FF66-044C-8EA7-25D8-24DCC810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Example notebooks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A617D3-3118-CF5B-D749-75C3898A1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US" dirty="0"/>
              <a:t>High quality (exceeds expectations)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F1AA5B-7518-2E7C-6376-160DE89C62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Includes plots with titles, axis labels, and legends</a:t>
            </a:r>
          </a:p>
          <a:p>
            <a:r>
              <a:rPr lang="en-US" dirty="0"/>
              <a:t>The plots are scaled so that everything is readable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FD35FF-E6C4-80C9-2F60-87946B7AD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t"/>
          <a:lstStyle/>
          <a:p>
            <a:r>
              <a:rPr lang="en-US" dirty="0"/>
              <a:t>Low quality (Meets or doesn’t meet expectations)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99DE24C-A0DD-E4C2-5CE9-411200F9F8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No plots</a:t>
            </a:r>
          </a:p>
          <a:p>
            <a:r>
              <a:rPr lang="en-US" dirty="0"/>
              <a:t>Plots without labels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DF65E1-21AA-86AD-13A1-09476207BEF4}"/>
              </a:ext>
            </a:extLst>
          </p:cNvPr>
          <p:cNvSpPr txBox="1"/>
          <p:nvPr/>
        </p:nvSpPr>
        <p:spPr>
          <a:xfrm>
            <a:off x="9451298" y="0"/>
            <a:ext cx="6100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Visualizes results with plots</a:t>
            </a:r>
          </a:p>
        </p:txBody>
      </p:sp>
    </p:spTree>
    <p:extLst>
      <p:ext uri="{BB962C8B-B14F-4D97-AF65-F5344CB8AC3E}">
        <p14:creationId xmlns:p14="http://schemas.microsoft.com/office/powerpoint/2010/main" val="347528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28FF66-044C-8EA7-25D8-24DCC810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Example notebooks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A617D3-3118-CF5B-D749-75C3898A1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US" dirty="0"/>
              <a:t>High quality (exceeds expectations)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F1AA5B-7518-2E7C-6376-160DE89C62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Doesn’t print out any unnecessary code from development</a:t>
            </a:r>
          </a:p>
          <a:p>
            <a:r>
              <a:rPr lang="en-US" dirty="0"/>
              <a:t>Print statements are clearly labeled when the output is useful to the reader 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Print(“Correlation value: ”, </a:t>
            </a:r>
            <a:r>
              <a:rPr lang="en-US" dirty="0" err="1">
                <a:solidFill>
                  <a:schemeClr val="accent6"/>
                </a:solidFill>
              </a:rPr>
              <a:t>corr_value</a:t>
            </a:r>
            <a:r>
              <a:rPr lang="en-US" dirty="0">
                <a:solidFill>
                  <a:schemeClr val="accent6"/>
                </a:solidFill>
              </a:rPr>
              <a:t>) </a:t>
            </a:r>
          </a:p>
          <a:p>
            <a:r>
              <a:rPr lang="en-US" dirty="0"/>
              <a:t>Imports </a:t>
            </a:r>
            <a:r>
              <a:rPr lang="en-US" dirty="0" err="1"/>
              <a:t>auxillary</a:t>
            </a:r>
            <a:r>
              <a:rPr lang="en-US" dirty="0"/>
              <a:t> functions from other files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FD35FF-E6C4-80C9-2F60-87946B7AD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t"/>
          <a:lstStyle/>
          <a:p>
            <a:r>
              <a:rPr lang="en-US" dirty="0"/>
              <a:t>Low quality (Meets or doesn’t meet expectations)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99DE24C-A0DD-E4C2-5CE9-411200F9F8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Unnecessary print statements (e.g. print(</a:t>
            </a:r>
            <a:r>
              <a:rPr lang="en-US" dirty="0" err="1"/>
              <a:t>dataframe</a:t>
            </a:r>
            <a:r>
              <a:rPr lang="en-US" dirty="0"/>
              <a:t>) = prints the entire </a:t>
            </a:r>
            <a:r>
              <a:rPr lang="en-US" dirty="0" err="1"/>
              <a:t>dataframe</a:t>
            </a:r>
            <a:r>
              <a:rPr lang="en-US" dirty="0"/>
              <a:t> over many pages)</a:t>
            </a:r>
          </a:p>
          <a:p>
            <a:r>
              <a:rPr lang="en-US" dirty="0"/>
              <a:t>Variable print statements used for troubleshooting/debugging</a:t>
            </a:r>
          </a:p>
          <a:p>
            <a:r>
              <a:rPr lang="en-US" dirty="0"/>
              <a:t>Includes all the code written for the project, without hiding background functions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F67149-B509-AA04-F038-79C4B0098D2D}"/>
              </a:ext>
            </a:extLst>
          </p:cNvPr>
          <p:cNvSpPr txBox="1"/>
          <p:nvPr/>
        </p:nvSpPr>
        <p:spPr>
          <a:xfrm>
            <a:off x="8956622" y="0"/>
            <a:ext cx="6100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Hides or minimizes “ugly” output</a:t>
            </a:r>
          </a:p>
        </p:txBody>
      </p:sp>
    </p:spTree>
    <p:extLst>
      <p:ext uri="{BB962C8B-B14F-4D97-AF65-F5344CB8AC3E}">
        <p14:creationId xmlns:p14="http://schemas.microsoft.com/office/powerpoint/2010/main" val="4198499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14838</TotalTime>
  <Words>634</Words>
  <Application>Microsoft Macintosh PowerPoint</Application>
  <PresentationFormat>Widescreen</PresentationFormat>
  <Paragraphs>88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Menlo</vt:lpstr>
      <vt:lpstr>SF PRO LIGHT</vt:lpstr>
      <vt:lpstr>SF Pro Semibold</vt:lpstr>
      <vt:lpstr>Office Theme</vt:lpstr>
      <vt:lpstr>Telling a Story with Jupyter Notebooks</vt:lpstr>
      <vt:lpstr>Communicating results is a key skill for engineers</vt:lpstr>
      <vt:lpstr>Getting started with Jupyter Notebooks</vt:lpstr>
      <vt:lpstr>LET’S PRACTICE! Open low_quality_notebook.ipynb  &amp; write a list of problems with a partner</vt:lpstr>
      <vt:lpstr>What does a high-quality notebook look like?</vt:lpstr>
      <vt:lpstr>Example notebooks</vt:lpstr>
      <vt:lpstr>Example notebooks</vt:lpstr>
      <vt:lpstr>Example notebooks</vt:lpstr>
      <vt:lpstr>Example notebooks</vt:lpstr>
      <vt:lpstr>Homework due Tuesday  January 27,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Coding with Python</dc:title>
  <dc:creator>Microsoft Office User</dc:creator>
  <cp:lastModifiedBy>Microsoft Office User</cp:lastModifiedBy>
  <cp:revision>345</cp:revision>
  <dcterms:created xsi:type="dcterms:W3CDTF">2025-12-30T19:01:21Z</dcterms:created>
  <dcterms:modified xsi:type="dcterms:W3CDTF">2026-01-22T02:29:29Z</dcterms:modified>
</cp:coreProperties>
</file>