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86" r:id="rId2"/>
    <p:sldId id="390" r:id="rId3"/>
    <p:sldId id="395" r:id="rId4"/>
    <p:sldId id="396" r:id="rId5"/>
    <p:sldId id="265" r:id="rId6"/>
    <p:sldId id="303" r:id="rId7"/>
    <p:sldId id="301" r:id="rId8"/>
    <p:sldId id="399" r:id="rId9"/>
    <p:sldId id="406" r:id="rId10"/>
    <p:sldId id="397" r:id="rId11"/>
    <p:sldId id="393" r:id="rId12"/>
    <p:sldId id="403" r:id="rId13"/>
    <p:sldId id="401" r:id="rId14"/>
    <p:sldId id="402" r:id="rId15"/>
    <p:sldId id="407" r:id="rId16"/>
    <p:sldId id="408" r:id="rId17"/>
    <p:sldId id="400" r:id="rId18"/>
    <p:sldId id="404" r:id="rId19"/>
    <p:sldId id="405" r:id="rId20"/>
    <p:sldId id="411" r:id="rId21"/>
    <p:sldId id="412" r:id="rId22"/>
    <p:sldId id="413" r:id="rId23"/>
    <p:sldId id="414" r:id="rId24"/>
    <p:sldId id="262" r:id="rId25"/>
    <p:sldId id="289" r:id="rId26"/>
    <p:sldId id="394" r:id="rId27"/>
    <p:sldId id="264" r:id="rId28"/>
    <p:sldId id="263" r:id="rId29"/>
    <p:sldId id="410" r:id="rId30"/>
    <p:sldId id="40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03"/>
    <p:restoredTop sz="92473"/>
  </p:normalViewPr>
  <p:slideViewPr>
    <p:cSldViewPr snapToGrid="0">
      <p:cViewPr>
        <p:scale>
          <a:sx n="129" d="100"/>
          <a:sy n="129" d="100"/>
        </p:scale>
        <p:origin x="608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D1EEE-C6DB-DA46-B20F-B8172D543963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2A09B-40E3-D745-86D5-D7782E2FB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3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15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35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39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8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EB2C6-4A19-E7DB-042A-B87773868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11D67-4EC2-1748-6583-2D0C52DC2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7A81FA-63BB-1C6E-3877-294D8EF9C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4AA41-B476-CF9F-32B9-1925D9C7A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91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17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ECC52-57A8-25BE-2DDB-CE2A2C892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7F2DE-02A7-E02A-9BCC-9E92921317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DDC15F-D6CF-593D-CBDA-CA7DFC49D1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serverspace.us</a:t>
            </a:r>
            <a:r>
              <a:rPr lang="en-US" dirty="0"/>
              <a:t>/support/help/git-pull-fetch-and-clone-</a:t>
            </a:r>
            <a:r>
              <a:rPr lang="en-US" dirty="0" err="1"/>
              <a:t>whats</a:t>
            </a:r>
            <a:r>
              <a:rPr lang="en-US" dirty="0"/>
              <a:t>-the-difference/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174E7-C9B9-C1FB-4B6F-C576C4CA4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2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B5221-D97C-7CE2-BFFF-E8DE75A2B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023A3-5C9F-0632-18B6-1FC6F3748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74F329-C1CF-2AE5-9539-8F527C533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serverspace.us</a:t>
            </a:r>
            <a:r>
              <a:rPr lang="en-US" dirty="0"/>
              <a:t>/support/help/git-pull-fetch-and-clone-</a:t>
            </a:r>
            <a:r>
              <a:rPr lang="en-US" dirty="0" err="1"/>
              <a:t>whats</a:t>
            </a:r>
            <a:r>
              <a:rPr lang="en-US" dirty="0"/>
              <a:t>-the-difference/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13D3F-497F-AFA7-C60A-0963B531F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7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33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37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87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2A09B-40E3-D745-86D5-D7782E2FBF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7513-3A01-C3D1-4A27-3F1D63689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3581" y="1877274"/>
            <a:ext cx="6804838" cy="2387600"/>
          </a:xfrm>
        </p:spPr>
        <p:txBody>
          <a:bodyPr anchor="b"/>
          <a:lstStyle>
            <a:lvl1pPr algn="ctr">
              <a:defRPr sz="6000" b="1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B1689-7FD7-A945-AE79-D23D2980B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3580" y="4264874"/>
            <a:ext cx="6804839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0A17D-5E3E-F3F3-558F-0EC4CA8B9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F Pro Semibold" pitchFamily="2" charset="0"/>
                <a:ea typeface="SF Pro Semibold" pitchFamily="2" charset="0"/>
                <a:cs typeface="SF Pro Semibold" pitchFamily="2" charset="0"/>
              </a:defRPr>
            </a:lvl1pPr>
          </a:lstStyle>
          <a:p>
            <a:fld id="{8E5AB219-46A2-124C-B3B2-E7C6001AB5B8}" type="datetimeFigureOut">
              <a:rPr lang="en-US" smtClean="0"/>
              <a:pPr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DFFF3-78A4-BA90-773C-05F14648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F Pro Semibold" pitchFamily="2" charset="0"/>
                <a:ea typeface="SF Pro Semibold" pitchFamily="2" charset="0"/>
                <a:cs typeface="SF Pro Semibold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4136F-07A0-4EA6-5E49-71BDC84D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F Pro Semibold" pitchFamily="2" charset="0"/>
                <a:ea typeface="SF Pro Semibold" pitchFamily="2" charset="0"/>
                <a:cs typeface="SF Pro Semibold" pitchFamily="2" charset="0"/>
              </a:defRPr>
            </a:lvl1pPr>
          </a:lstStyle>
          <a:p>
            <a:fld id="{0D9DF20D-7D64-DD4E-93FD-71BB03726D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8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0CF22-6284-4253-F4BC-BE39BCFA8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55C4B3-0D5D-4CD2-1826-8D59BEF62E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F8CE0-DCE0-0940-9368-5785FDB0C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764BB-BDD1-8A06-F6D9-97E4CB8E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B219-46A2-124C-B3B2-E7C6001AB5B8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7A8B3-4EE4-95FF-8041-CC4032C65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2F168-C83A-0313-FC2D-7FDF601C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20D-7D64-DD4E-93FD-71BB03726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6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B969-DEDC-48BF-9E53-6462A104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CC791-08A5-EF52-F6E5-3DFC81FA3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48B0-F75E-D1D5-EB88-19F409808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B219-46A2-124C-B3B2-E7C6001AB5B8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B7F5C-2579-7A67-789B-D7DD982C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C178E-EEB5-4C07-2645-2B459F82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20D-7D64-DD4E-93FD-71BB03726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81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D98A2-6899-A8BF-F3F6-F20E9850D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7D386-DA09-6F19-55E3-D582516E7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DD6B8-FE5B-D3CF-4ADB-946786349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B219-46A2-124C-B3B2-E7C6001AB5B8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932E9-EA11-1F92-4BDD-0264D172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8A6EF-60A1-78ED-78F5-64E5A7A3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20D-7D64-DD4E-93FD-71BB03726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5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solidFill>
                  <a:srgbClr val="0000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1600200"/>
            <a:ext cx="10972800" cy="396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14846A1-F25D-40BC-92B0-5009FABE0D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9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1086-FF2E-9BD7-6324-1DB60C05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46" y="2248005"/>
            <a:ext cx="3735454" cy="2872635"/>
          </a:xfrm>
        </p:spPr>
        <p:txBody>
          <a:bodyPr>
            <a:normAutofit/>
          </a:bodyPr>
          <a:lstStyle>
            <a:lvl1pPr>
              <a:defRPr sz="3600"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0AD47-4FEA-EF10-9A97-236DCAFE6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375920"/>
            <a:ext cx="6554854" cy="6197600"/>
          </a:xfrm>
          <a:solidFill>
            <a:schemeClr val="bg1">
              <a:alpha val="80497"/>
            </a:schemeClr>
          </a:solidFill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2pPr>
            <a:lvl3pPr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3pPr>
            <a:lvl4pPr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4pPr>
            <a:lvl5pPr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56BBE-BE5F-8D04-6406-E345BD692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0795"/>
            <a:ext cx="4114800" cy="365125"/>
          </a:xfrm>
        </p:spPr>
        <p:txBody>
          <a:bodyPr/>
          <a:lstStyle>
            <a:lvl1pPr algn="r">
              <a:defRPr b="0" i="0"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B4151-113B-5C0E-E84F-7ADF7D0EB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fld id="{0D9DF20D-7D64-DD4E-93FD-71BB03726D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5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DA47-2C68-AA8F-7EBD-4435963F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567" y="1736726"/>
            <a:ext cx="5964866" cy="2444385"/>
          </a:xfrm>
        </p:spPr>
        <p:txBody>
          <a:bodyPr anchor="ctr">
            <a:normAutofit/>
          </a:bodyPr>
          <a:lstStyle>
            <a:lvl1pPr algn="ctr">
              <a:defRPr sz="5400" b="1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BEB00-7AFB-D731-5790-54F4C48B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3567" y="4204494"/>
            <a:ext cx="5964866" cy="1500187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F6C65-B1A3-CE8D-3F8F-F594F39C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fld id="{8E5AB219-46A2-124C-B3B2-E7C6001AB5B8}" type="datetimeFigureOut">
              <a:rPr lang="en-US" smtClean="0"/>
              <a:pPr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834E1-407D-4EFF-52F0-8EFC6D4A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B44B-1E12-5411-FC9D-1A1D6DA8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fld id="{0D9DF20D-7D64-DD4E-93FD-71BB03726D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6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75557-88A4-9542-D539-8A28056E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2A99F-766E-7C61-E6A6-F8670BF3AF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30A07-BE19-532E-B49E-F56F54F5B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82FA0-1783-48FA-532C-DCA64F1C8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B219-46A2-124C-B3B2-E7C6001AB5B8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79FF1-4574-7A4D-F6D5-AEDFF7A0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F88D8-9A01-1225-6D7E-5EE1D9F4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20D-7D64-DD4E-93FD-71BB03726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9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67989-9238-7FB5-25B3-F0DF3EC31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C7187-2E18-91C1-2B4F-8785F764D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6ADA4-92A1-D156-178D-1A4D7FAE6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654AD-6BC4-7E61-99AE-7437EC447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9B9A2-6069-2CB0-910A-9E215BD5E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93CE4-35EE-0586-018D-F946A67F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B219-46A2-124C-B3B2-E7C6001AB5B8}" type="datetimeFigureOut">
              <a:rPr lang="en-US" smtClean="0"/>
              <a:t>1/21/26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DF48B3-AF44-3DB8-321E-69A638439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43E55-265D-054A-3215-E6735AC0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20D-7D64-DD4E-93FD-71BB03726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9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806A2-ECA3-D534-3C27-48E6D307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tx2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2BF07-4004-0FE5-68FD-B1DA6106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F Pro Semibold" pitchFamily="2" charset="0"/>
                <a:ea typeface="SF Pro Semibold" pitchFamily="2" charset="0"/>
                <a:cs typeface="SF Pro Semibold" pitchFamily="2" charset="0"/>
              </a:defRPr>
            </a:lvl1pPr>
          </a:lstStyle>
          <a:p>
            <a:fld id="{8E5AB219-46A2-124C-B3B2-E7C6001AB5B8}" type="datetimeFigureOut">
              <a:rPr lang="en-US" smtClean="0"/>
              <a:pPr/>
              <a:t>1/21/26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C4C9BA-B0B9-8022-30D9-ED67BC28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F Pro Semibold" pitchFamily="2" charset="0"/>
                <a:ea typeface="SF Pro Semibold" pitchFamily="2" charset="0"/>
                <a:cs typeface="SF Pro Semibold" pitchFamily="2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827E5-7A61-4FE4-F33B-B3FC9448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F Pro Semibold" pitchFamily="2" charset="0"/>
                <a:ea typeface="SF Pro Semibold" pitchFamily="2" charset="0"/>
                <a:cs typeface="SF Pro Semibold" pitchFamily="2" charset="0"/>
              </a:defRPr>
            </a:lvl1pPr>
          </a:lstStyle>
          <a:p>
            <a:fld id="{0D9DF20D-7D64-DD4E-93FD-71BB03726D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DC4E2-FEC4-F900-C041-307F2BD5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B219-46A2-124C-B3B2-E7C6001AB5B8}" type="datetimeFigureOut">
              <a:rPr lang="en-US" smtClean="0"/>
              <a:t>1/21/26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403AA-2C66-8975-B04A-D20CA43C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7DC9B-395F-85DE-3F0C-AB432A93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20D-7D64-DD4E-93FD-71BB03726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1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DC4E2-FEC4-F900-C041-307F2BD5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B219-46A2-124C-B3B2-E7C6001AB5B8}" type="datetimeFigureOut">
              <a:rPr lang="en-US" smtClean="0"/>
              <a:t>1/21/26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403AA-2C66-8975-B04A-D20CA43C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7DC9B-395F-85DE-3F0C-AB432A93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20D-7D64-DD4E-93FD-71BB03726D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AA0E4E-8C3B-658A-BDC7-2A8B2319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48995"/>
          </a:xfrm>
        </p:spPr>
        <p:txBody>
          <a:bodyPr/>
          <a:lstStyle>
            <a:lvl1pPr algn="ctr"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9D5AAA-A2C4-4EA4-316F-5A7889607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7280"/>
            <a:ext cx="10515600" cy="5476240"/>
          </a:xfrm>
          <a:solidFill>
            <a:schemeClr val="bg1">
              <a:alpha val="80497"/>
            </a:schemeClr>
          </a:solidFill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  <a:lvl2pPr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2pPr>
            <a:lvl3pPr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3pPr>
            <a:lvl4pPr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4pPr>
            <a:lvl5pPr>
              <a:defRPr b="0" i="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341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9D1A-15DF-B82D-8742-2F6367AD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CD336-B7EA-D742-83B8-E3BDBC81F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289FB-7696-170E-A4D5-21B1E75AF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E8CF4-2178-1557-99B0-AFDE35AF6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AB219-46A2-124C-B3B2-E7C6001AB5B8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6B4B1-EB34-9529-1363-EDD1A688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4B50A-D86C-D897-FC50-4A58DE52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F20D-7D64-DD4E-93FD-71BB03726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1D424-D9B3-D819-7AD7-C194556B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8479D-6329-13E5-5A0D-F12F0412B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E7919-D97A-EE89-CCE1-A068D6466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fld id="{8E5AB219-46A2-124C-B3B2-E7C6001AB5B8}" type="datetimeFigureOut">
              <a:rPr lang="en-US" smtClean="0"/>
              <a:pPr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494EE-6B9C-4DFB-CDA5-44B8BAED8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E4B0-B9E9-ABB6-B7E0-A39EBD319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</a:lstStyle>
          <a:p>
            <a:fld id="{0D9DF20D-7D64-DD4E-93FD-71BB03726D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3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"/>
          <a:ea typeface="SF Pro Semibold" pitchFamily="2" charset="0"/>
          <a:cs typeface="SF Pro Semi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"/>
          <a:ea typeface="SF Pro Semibold" pitchFamily="2" charset="0"/>
          <a:cs typeface="SF Pro Semibold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"/>
          <a:ea typeface="SF Pro Semibold" pitchFamily="2" charset="0"/>
          <a:cs typeface="SF Pro Semibold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"/>
          <a:ea typeface="SF Pro Semibold" pitchFamily="2" charset="0"/>
          <a:cs typeface="SF Pro Semibold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"/>
          <a:ea typeface="SF Pro Semibold" pitchFamily="2" charset="0"/>
          <a:cs typeface="SF Pro Semibold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"/>
          <a:ea typeface="SF Pro Semibold" pitchFamily="2" charset="0"/>
          <a:cs typeface="SF Pro Semibold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ithub.com/a/PHAtZR-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github.com/ENG-BME-2315-001/Module-0-LastName.git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hyperlink" Target="https://github.com/ENG-BME-2315-001/Module-0-LastName.git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hyperlink" Target="https://github.com/ENG-BME-2315-001/Module-0-LastName.git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hyperlink" Target="https://github.com/ENG-BME-2315-001/Module-0-LastName.git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room.github.com/a/PHAtZR-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lassroom.github.com/a/PHAtZR-G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AC74-F6D1-113F-5FA8-73C2E7B64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Coding Collaboratively with GitHub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7FD25-1DB5-D50B-32F1-6FA495154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Dr. Groves</a:t>
            </a:r>
          </a:p>
          <a:p>
            <a:r>
              <a:rPr lang="en-US" dirty="0">
                <a:solidFill>
                  <a:schemeClr val="tx2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Dr. Peirce-</a:t>
            </a:r>
            <a:r>
              <a:rPr lang="en-US" dirty="0" err="1">
                <a:solidFill>
                  <a:schemeClr val="tx2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Cottler</a:t>
            </a:r>
            <a:endParaRPr lang="en-US" dirty="0">
              <a:solidFill>
                <a:schemeClr val="tx2"/>
              </a:solidFill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  <a:p>
            <a:r>
              <a:rPr lang="en-US" dirty="0">
                <a:solidFill>
                  <a:schemeClr val="tx2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Module 0 Lecture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25F1D-3C36-8C55-3B71-068725A4ACEA}"/>
              </a:ext>
            </a:extLst>
          </p:cNvPr>
          <p:cNvSpPr txBox="1"/>
          <p:nvPr/>
        </p:nvSpPr>
        <p:spPr>
          <a:xfrm>
            <a:off x="0" y="5920636"/>
            <a:ext cx="5096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SF PRO LIGHT" pitchFamily="2" charset="0"/>
                <a:ea typeface="SF PRO LIGHT" pitchFamily="2" charset="0"/>
                <a:cs typeface="SF PRO LIGHT" pitchFamily="2" charset="0"/>
              </a:rPr>
              <a:t>Learning objective: I know how to upload my code to GitHub, pull code from my partner, comment my code for future use, and write code reproducibly. </a:t>
            </a:r>
            <a:endParaRPr lang="en-US" i="1" dirty="0"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8CBA7-2DAA-9AAB-4590-5C4D367322A6}"/>
              </a:ext>
            </a:extLst>
          </p:cNvPr>
          <p:cNvSpPr txBox="1"/>
          <p:nvPr/>
        </p:nvSpPr>
        <p:spPr>
          <a:xfrm>
            <a:off x="0" y="-3985"/>
            <a:ext cx="330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"/>
              </a:rPr>
              <a:t>Things needed today:</a:t>
            </a:r>
          </a:p>
          <a:p>
            <a:r>
              <a:rPr lang="en-US" sz="1400" dirty="0" err="1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python_practice.py</a:t>
            </a:r>
            <a:r>
              <a:rPr lang="en-US" sz="14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"/>
              </a:rPr>
              <a:t>[last class]</a:t>
            </a:r>
          </a:p>
          <a:p>
            <a:r>
              <a:rPr lang="en-US" sz="1600" dirty="0">
                <a:solidFill>
                  <a:schemeClr val="tx2"/>
                </a:solidFill>
                <a:latin typeface=""/>
              </a:rPr>
              <a:t>Open </a:t>
            </a:r>
            <a:r>
              <a:rPr lang="en-US" sz="1600" dirty="0" err="1">
                <a:solidFill>
                  <a:schemeClr val="tx2"/>
                </a:solidFill>
                <a:latin typeface=""/>
              </a:rPr>
              <a:t>github.com</a:t>
            </a:r>
            <a:r>
              <a:rPr lang="en-US" sz="1600" dirty="0">
                <a:solidFill>
                  <a:schemeClr val="tx2"/>
                </a:solidFill>
                <a:latin typeface=""/>
              </a:rPr>
              <a:t> &amp; log in</a:t>
            </a:r>
          </a:p>
        </p:txBody>
      </p:sp>
    </p:spTree>
    <p:extLst>
      <p:ext uri="{BB962C8B-B14F-4D97-AF65-F5344CB8AC3E}">
        <p14:creationId xmlns:p14="http://schemas.microsoft.com/office/powerpoint/2010/main" val="3912799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3E191-870F-0057-111F-9E77FEE29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87A9-892B-8433-0096-E82E8475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PRACTICE!</a:t>
            </a:r>
            <a:br>
              <a:rPr lang="en-US" dirty="0"/>
            </a:br>
            <a:r>
              <a:rPr lang="en-US" dirty="0"/>
              <a:t>Getting set up with GitHub Classroom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4C97B-4628-67AA-B6AA-80341D850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361" y="281165"/>
            <a:ext cx="6367175" cy="644366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sz="2400" dirty="0"/>
              <a:t>You should have a </a:t>
            </a:r>
            <a:r>
              <a:rPr lang="en-US" sz="2400" dirty="0" err="1"/>
              <a:t>github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6"/>
                </a:solidFill>
              </a:rPr>
              <a:t>account</a:t>
            </a:r>
            <a:r>
              <a:rPr lang="en-US" sz="2400" dirty="0"/>
              <a:t>.</a:t>
            </a:r>
          </a:p>
          <a:p>
            <a:pPr marL="514350" indent="-514350">
              <a:buAutoNum type="arabicPeriod"/>
            </a:pPr>
            <a:r>
              <a:rPr lang="en-US" sz="2400" dirty="0"/>
              <a:t>Join </a:t>
            </a:r>
            <a:r>
              <a:rPr lang="en-US" sz="2400" dirty="0">
                <a:solidFill>
                  <a:schemeClr val="accent6"/>
                </a:solidFill>
              </a:rPr>
              <a:t>ENG-BME-2315-001</a:t>
            </a:r>
            <a:r>
              <a:rPr lang="en-US" sz="2400" dirty="0"/>
              <a:t> organization (from email). This will show up on your page under “Organizations”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/>
              <a:t>Go to </a:t>
            </a:r>
            <a:r>
              <a:rPr lang="en-US" sz="2400" dirty="0">
                <a:hlinkClick r:id="rId3"/>
              </a:rPr>
              <a:t>https://classroom.github.com/a/PHAtZR-G</a:t>
            </a:r>
            <a:r>
              <a:rPr lang="en-US" sz="2400" dirty="0"/>
              <a:t> &amp; find your name in the roster.</a:t>
            </a:r>
          </a:p>
          <a:p>
            <a:pPr marL="514350" indent="-514350">
              <a:buAutoNum type="arabicPeriod"/>
            </a:pPr>
            <a:r>
              <a:rPr lang="en-US" sz="2400" dirty="0"/>
              <a:t>Accept </a:t>
            </a:r>
            <a:r>
              <a:rPr lang="en-US" sz="2400" dirty="0">
                <a:solidFill>
                  <a:schemeClr val="accent6"/>
                </a:solidFill>
              </a:rPr>
              <a:t>Module_0 </a:t>
            </a:r>
            <a:r>
              <a:rPr lang="en-US" sz="2400" dirty="0"/>
              <a:t>assignment (it should add your </a:t>
            </a:r>
            <a:r>
              <a:rPr lang="en-US" sz="2400" dirty="0" err="1"/>
              <a:t>github</a:t>
            </a:r>
            <a:r>
              <a:rPr lang="en-US" sz="2400" dirty="0"/>
              <a:t> username)</a:t>
            </a:r>
          </a:p>
          <a:p>
            <a:pPr marL="514350" indent="-514350">
              <a:buAutoNum type="arabicPeriod"/>
            </a:pPr>
            <a:r>
              <a:rPr lang="en-US" sz="2400" dirty="0"/>
              <a:t>Find your repository by going to the ENG-BME-2315-001 organization (on your homepage) and click on the repository named “</a:t>
            </a:r>
            <a:r>
              <a:rPr lang="en-US" sz="2400" dirty="0">
                <a:solidFill>
                  <a:schemeClr val="accent6"/>
                </a:solidFill>
              </a:rPr>
              <a:t>Module_0_ </a:t>
            </a:r>
            <a:r>
              <a:rPr lang="en-US" sz="2400" dirty="0" err="1">
                <a:solidFill>
                  <a:schemeClr val="accent6"/>
                </a:solidFill>
              </a:rPr>
              <a:t>YourUserName</a:t>
            </a:r>
            <a:r>
              <a:rPr lang="en-US" sz="2400" dirty="0"/>
              <a:t>” corresponding to your name. 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Clone the repo to your local computer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Fetch origin/main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Open in VS Code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Update README, save, and push changes to the main branch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42D4B-779E-B31B-A70A-2F48AB7CCF7E}"/>
              </a:ext>
            </a:extLst>
          </p:cNvPr>
          <p:cNvSpPr txBox="1"/>
          <p:nvPr/>
        </p:nvSpPr>
        <p:spPr>
          <a:xfrm>
            <a:off x="55606" y="5801497"/>
            <a:ext cx="5244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 your name card on its edge when you are done.</a:t>
            </a:r>
          </a:p>
          <a:p>
            <a:r>
              <a:rPr lang="en-US" dirty="0"/>
              <a:t>Help your neighbors!</a:t>
            </a:r>
          </a:p>
          <a:p>
            <a:r>
              <a:rPr lang="en-US" dirty="0"/>
              <a:t>If you need a TA/instructor, raise your hand!</a:t>
            </a:r>
          </a:p>
        </p:txBody>
      </p:sp>
    </p:spTree>
    <p:extLst>
      <p:ext uri="{BB962C8B-B14F-4D97-AF65-F5344CB8AC3E}">
        <p14:creationId xmlns:p14="http://schemas.microsoft.com/office/powerpoint/2010/main" val="4279492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B0BB00-7D25-0765-82A2-67C9A856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84" y="142102"/>
            <a:ext cx="7004224" cy="5043673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831AA9-DFA7-675D-18DE-DC8C803AB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602" y="142102"/>
            <a:ext cx="7004224" cy="5036922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315975D-A941-3637-F288-0F64E3BDA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50" y="142102"/>
            <a:ext cx="7004224" cy="5053614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D8C64ED-E6D9-CB4B-2B87-84242E969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193" y="142102"/>
            <a:ext cx="7004224" cy="5030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CE056-F159-0D59-FB14-0FE7AF74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set up with GitHub Desktop &amp; git on command line</a:t>
            </a:r>
          </a:p>
        </p:txBody>
      </p:sp>
      <p:pic>
        <p:nvPicPr>
          <p:cNvPr id="11" name="Picture 2" descr="Learning Series: Get started with GitHub in Visual Studio -">
            <a:extLst>
              <a:ext uri="{FF2B5EF4-FFF2-40B4-BE49-F238E27FC236}">
                <a16:creationId xmlns:a16="http://schemas.microsoft.com/office/drawing/2014/main" id="{487452CB-CB6A-5C7C-AE35-CF2F89EF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0" y="215319"/>
            <a:ext cx="3521874" cy="20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466FDC8-99A8-7281-3A8F-3503AD14D544}"/>
              </a:ext>
            </a:extLst>
          </p:cNvPr>
          <p:cNvSpPr txBox="1"/>
          <p:nvPr/>
        </p:nvSpPr>
        <p:spPr>
          <a:xfrm>
            <a:off x="8669874" y="2395710"/>
            <a:ext cx="29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Make sure your local path is putting this new repo INSIDE the folder from last class!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CAC52-A965-95CF-E7AB-F010D3EFA08F}"/>
              </a:ext>
            </a:extLst>
          </p:cNvPr>
          <p:cNvSpPr txBox="1"/>
          <p:nvPr/>
        </p:nvSpPr>
        <p:spPr>
          <a:xfrm>
            <a:off x="4747496" y="5313405"/>
            <a:ext cx="73805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Alternative in terminal:</a:t>
            </a:r>
          </a:p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cd /Your/folder/for/this/class</a:t>
            </a:r>
          </a:p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clone 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7"/>
              </a:rPr>
              <a:t>https://github.com/ENG-BME-2315-001/Module-0-LastName.git</a:t>
            </a:r>
            <a:endParaRPr lang="en-US" sz="1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pull origin main</a:t>
            </a:r>
          </a:p>
        </p:txBody>
      </p:sp>
    </p:spTree>
    <p:extLst>
      <p:ext uri="{BB962C8B-B14F-4D97-AF65-F5344CB8AC3E}">
        <p14:creationId xmlns:p14="http://schemas.microsoft.com/office/powerpoint/2010/main" val="320771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867A8-4A60-46F8-005C-7CA025865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DAE270A-4EC3-DC41-A922-AB0E8F238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84" y="142102"/>
            <a:ext cx="7004224" cy="5043673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808A60-488F-DBBD-932B-5A27E3BB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602" y="142102"/>
            <a:ext cx="7004224" cy="5036922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D41B84C-F799-E66A-26A4-6AEFB0BDE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50" y="142102"/>
            <a:ext cx="7004224" cy="5053614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2C06B0-824F-1374-E017-9F829D54E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193" y="142102"/>
            <a:ext cx="7004224" cy="5030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278D9-63DB-5131-0A60-DC7D6D72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set up with GitHub Desktop &amp; git on command line</a:t>
            </a:r>
          </a:p>
        </p:txBody>
      </p:sp>
      <p:pic>
        <p:nvPicPr>
          <p:cNvPr id="11" name="Picture 2" descr="Learning Series: Get started with GitHub in Visual Studio -">
            <a:extLst>
              <a:ext uri="{FF2B5EF4-FFF2-40B4-BE49-F238E27FC236}">
                <a16:creationId xmlns:a16="http://schemas.microsoft.com/office/drawing/2014/main" id="{178BDABE-8816-1DBD-ECFA-67B9C64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0" y="215319"/>
            <a:ext cx="3521874" cy="20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18C2A51-6CED-0F25-BA01-68977D9BE311}"/>
              </a:ext>
            </a:extLst>
          </p:cNvPr>
          <p:cNvSpPr txBox="1"/>
          <p:nvPr/>
        </p:nvSpPr>
        <p:spPr>
          <a:xfrm>
            <a:off x="8669874" y="2395710"/>
            <a:ext cx="29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Make sure your local path is putting this new repo INSIDE the folder from last class!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E0C12-045A-6410-4B66-B43F4A55FB7E}"/>
              </a:ext>
            </a:extLst>
          </p:cNvPr>
          <p:cNvSpPr txBox="1"/>
          <p:nvPr/>
        </p:nvSpPr>
        <p:spPr>
          <a:xfrm>
            <a:off x="4747496" y="5313405"/>
            <a:ext cx="73805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Alternative in terminal:</a:t>
            </a:r>
          </a:p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cd /Your/folder/for/this/class</a:t>
            </a:r>
          </a:p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clone 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7"/>
              </a:rPr>
              <a:t>https://github.com/ENG-BME-2315-001/Module-0-LastName.git</a:t>
            </a:r>
            <a:endParaRPr lang="en-US" sz="1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pull origin main</a:t>
            </a:r>
          </a:p>
        </p:txBody>
      </p:sp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292CF7A-6125-B480-870E-393B73801A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0602" y="142102"/>
            <a:ext cx="7098657" cy="5053614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4E7E371-FBF3-6C66-BEE8-0EF5C3D1F8BE}"/>
              </a:ext>
            </a:extLst>
          </p:cNvPr>
          <p:cNvSpPr/>
          <p:nvPr/>
        </p:nvSpPr>
        <p:spPr>
          <a:xfrm>
            <a:off x="4824193" y="271849"/>
            <a:ext cx="2398331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2FCBB6-F82C-FDFC-F912-BAD7D3CBD905}"/>
              </a:ext>
            </a:extLst>
          </p:cNvPr>
          <p:cNvSpPr/>
          <p:nvPr/>
        </p:nvSpPr>
        <p:spPr>
          <a:xfrm>
            <a:off x="7222524" y="261908"/>
            <a:ext cx="1008539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75E69E-A033-35E9-50EF-3DB498131572}"/>
              </a:ext>
            </a:extLst>
          </p:cNvPr>
          <p:cNvSpPr txBox="1"/>
          <p:nvPr/>
        </p:nvSpPr>
        <p:spPr>
          <a:xfrm>
            <a:off x="4814827" y="908496"/>
            <a:ext cx="194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changes will show up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1A6D67-E38F-31F3-3695-7EE54A9C6533}"/>
              </a:ext>
            </a:extLst>
          </p:cNvPr>
          <p:cNvSpPr txBox="1"/>
          <p:nvPr/>
        </p:nvSpPr>
        <p:spPr>
          <a:xfrm>
            <a:off x="4792362" y="1601674"/>
            <a:ext cx="260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History of the GitHub repo shows up here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22C98E6-CE34-6996-C4D0-72A956E766DA}"/>
              </a:ext>
            </a:extLst>
          </p:cNvPr>
          <p:cNvCxnSpPr>
            <a:cxnSpLocks/>
          </p:cNvCxnSpPr>
          <p:nvPr/>
        </p:nvCxnSpPr>
        <p:spPr>
          <a:xfrm flipV="1">
            <a:off x="6610865" y="778476"/>
            <a:ext cx="0" cy="907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8961986-4205-5845-8AFA-708EB80C247B}"/>
              </a:ext>
            </a:extLst>
          </p:cNvPr>
          <p:cNvSpPr/>
          <p:nvPr/>
        </p:nvSpPr>
        <p:spPr>
          <a:xfrm>
            <a:off x="8231063" y="251967"/>
            <a:ext cx="1073575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1D06F4-E3D7-BFFA-1998-E0E114974750}"/>
              </a:ext>
            </a:extLst>
          </p:cNvPr>
          <p:cNvSpPr txBox="1"/>
          <p:nvPr/>
        </p:nvSpPr>
        <p:spPr>
          <a:xfrm>
            <a:off x="8669874" y="475373"/>
            <a:ext cx="284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Fetch/pull will show up here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DF5021-69A5-81F2-B633-D634B06F987F}"/>
              </a:ext>
            </a:extLst>
          </p:cNvPr>
          <p:cNvSpPr txBox="1"/>
          <p:nvPr/>
        </p:nvSpPr>
        <p:spPr>
          <a:xfrm>
            <a:off x="9281532" y="1929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1E42C9-ED29-AAF0-1323-47549EEA4597}"/>
              </a:ext>
            </a:extLst>
          </p:cNvPr>
          <p:cNvGrpSpPr/>
          <p:nvPr/>
        </p:nvGrpSpPr>
        <p:grpSpPr>
          <a:xfrm>
            <a:off x="7286291" y="1554827"/>
            <a:ext cx="2963117" cy="2159339"/>
            <a:chOff x="7286291" y="1554827"/>
            <a:chExt cx="2963117" cy="215933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DE99017-647F-FF5D-8726-E90AD849306C}"/>
                </a:ext>
              </a:extLst>
            </p:cNvPr>
            <p:cNvGrpSpPr/>
            <p:nvPr/>
          </p:nvGrpSpPr>
          <p:grpSpPr>
            <a:xfrm>
              <a:off x="7286291" y="2780895"/>
              <a:ext cx="2963117" cy="933271"/>
              <a:chOff x="8014762" y="2795958"/>
              <a:chExt cx="2963117" cy="93327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FEDC758-D4A8-5096-8FEA-505F9BC6FAFB}"/>
                  </a:ext>
                </a:extLst>
              </p:cNvPr>
              <p:cNvSpPr txBox="1"/>
              <p:nvPr/>
            </p:nvSpPr>
            <p:spPr>
              <a:xfrm>
                <a:off x="8231063" y="2805899"/>
                <a:ext cx="27468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Open the repository locally in VS code to make changes and add files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BE5580E-539E-2BC1-BF68-B93FB7840BBD}"/>
                  </a:ext>
                </a:extLst>
              </p:cNvPr>
              <p:cNvSpPr txBox="1"/>
              <p:nvPr/>
            </p:nvSpPr>
            <p:spPr>
              <a:xfrm>
                <a:off x="8014762" y="279595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/>
                    </a:solidFill>
                  </a:rPr>
                  <a:t>2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A9FEBF9-658D-FFEB-CFC6-EF9DAF55A1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6608" y="1554827"/>
              <a:ext cx="596495" cy="12727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51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5" grpId="0"/>
      <p:bldP spid="29" grpId="0" animBg="1"/>
      <p:bldP spid="31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792BA-C133-2DAD-1331-953A7D12B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99C00A2-9498-E5AE-AF8D-40BA541C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84" y="142102"/>
            <a:ext cx="7004224" cy="5043673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6CD6D23-7CCE-DB42-F416-538A40992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602" y="142102"/>
            <a:ext cx="7004224" cy="5036922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04F696B-8B26-DFFC-788D-90AD73477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50" y="142102"/>
            <a:ext cx="7004224" cy="5053614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182856-4C54-5BD5-C895-95BDD63A6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193" y="142102"/>
            <a:ext cx="7004224" cy="5030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9BC6A-61DB-BAFE-F04B-3323EEAFF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set up with GitHub Desktop &amp; git on command line</a:t>
            </a:r>
          </a:p>
        </p:txBody>
      </p:sp>
      <p:pic>
        <p:nvPicPr>
          <p:cNvPr id="11" name="Picture 2" descr="Learning Series: Get started with GitHub in Visual Studio -">
            <a:extLst>
              <a:ext uri="{FF2B5EF4-FFF2-40B4-BE49-F238E27FC236}">
                <a16:creationId xmlns:a16="http://schemas.microsoft.com/office/drawing/2014/main" id="{0E2D1729-0D76-3E2D-84D4-0F4C5664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0" y="215319"/>
            <a:ext cx="3521874" cy="20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5883006-FFDF-517A-9592-68289F5CE7FC}"/>
              </a:ext>
            </a:extLst>
          </p:cNvPr>
          <p:cNvSpPr txBox="1"/>
          <p:nvPr/>
        </p:nvSpPr>
        <p:spPr>
          <a:xfrm>
            <a:off x="8669874" y="2395710"/>
            <a:ext cx="29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Make sure your local path is putting this new repo INSIDE the folder from last class!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C1C43-213D-620C-D4C6-F8FF1D96A343}"/>
              </a:ext>
            </a:extLst>
          </p:cNvPr>
          <p:cNvSpPr txBox="1"/>
          <p:nvPr/>
        </p:nvSpPr>
        <p:spPr>
          <a:xfrm>
            <a:off x="4747496" y="5313405"/>
            <a:ext cx="73805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Alternative in terminal:</a:t>
            </a:r>
          </a:p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cd /Your/folder/for/this/class</a:t>
            </a:r>
          </a:p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clone 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7"/>
              </a:rPr>
              <a:t>https://github.com/ENG-BME-2315-001/Module-0-LastName.git</a:t>
            </a:r>
            <a:endParaRPr lang="en-US" sz="1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pull origin main</a:t>
            </a:r>
          </a:p>
        </p:txBody>
      </p:sp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B51E90F-196E-723E-0D3E-973D9A860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0602" y="142102"/>
            <a:ext cx="7098657" cy="5053614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24CFF6B-02E2-BCD2-044F-F3E6E67C98D4}"/>
              </a:ext>
            </a:extLst>
          </p:cNvPr>
          <p:cNvSpPr/>
          <p:nvPr/>
        </p:nvSpPr>
        <p:spPr>
          <a:xfrm>
            <a:off x="4824193" y="271849"/>
            <a:ext cx="2398331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A75A33-EB4B-4229-AAE4-A3A9D0DE1FF6}"/>
              </a:ext>
            </a:extLst>
          </p:cNvPr>
          <p:cNvSpPr/>
          <p:nvPr/>
        </p:nvSpPr>
        <p:spPr>
          <a:xfrm>
            <a:off x="7222524" y="261908"/>
            <a:ext cx="1008539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444EDF-B221-57FB-6160-9866588130E9}"/>
              </a:ext>
            </a:extLst>
          </p:cNvPr>
          <p:cNvSpPr txBox="1"/>
          <p:nvPr/>
        </p:nvSpPr>
        <p:spPr>
          <a:xfrm>
            <a:off x="4814827" y="908496"/>
            <a:ext cx="194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changes will show up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D058CD-5EBA-ED25-88E8-0498FC7B9AEE}"/>
              </a:ext>
            </a:extLst>
          </p:cNvPr>
          <p:cNvSpPr txBox="1"/>
          <p:nvPr/>
        </p:nvSpPr>
        <p:spPr>
          <a:xfrm>
            <a:off x="4792362" y="1601674"/>
            <a:ext cx="260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History of the GitHub repo shows up here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B49C09-92DD-4E29-6D8D-A6852C64E24A}"/>
              </a:ext>
            </a:extLst>
          </p:cNvPr>
          <p:cNvCxnSpPr>
            <a:cxnSpLocks/>
          </p:cNvCxnSpPr>
          <p:nvPr/>
        </p:nvCxnSpPr>
        <p:spPr>
          <a:xfrm flipV="1">
            <a:off x="6610865" y="778476"/>
            <a:ext cx="0" cy="907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5ADD55B-A50A-59FF-4EE2-F3B73957998D}"/>
              </a:ext>
            </a:extLst>
          </p:cNvPr>
          <p:cNvSpPr/>
          <p:nvPr/>
        </p:nvSpPr>
        <p:spPr>
          <a:xfrm>
            <a:off x="8231063" y="251967"/>
            <a:ext cx="1073575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BEADAA-1113-0AE6-73F6-5DB2347D6B17}"/>
              </a:ext>
            </a:extLst>
          </p:cNvPr>
          <p:cNvSpPr txBox="1"/>
          <p:nvPr/>
        </p:nvSpPr>
        <p:spPr>
          <a:xfrm>
            <a:off x="8669874" y="475373"/>
            <a:ext cx="284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Fetch/pull will show up here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E54118C-65FA-D2BB-83D7-8B1A9B0D7CBD}"/>
              </a:ext>
            </a:extLst>
          </p:cNvPr>
          <p:cNvSpPr txBox="1"/>
          <p:nvPr/>
        </p:nvSpPr>
        <p:spPr>
          <a:xfrm>
            <a:off x="9281532" y="1929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F6AA6F2-3873-BEFA-AB00-B830AD4C4F1B}"/>
              </a:ext>
            </a:extLst>
          </p:cNvPr>
          <p:cNvGrpSpPr/>
          <p:nvPr/>
        </p:nvGrpSpPr>
        <p:grpSpPr>
          <a:xfrm>
            <a:off x="7286291" y="1554827"/>
            <a:ext cx="2963117" cy="2159339"/>
            <a:chOff x="7286291" y="1554827"/>
            <a:chExt cx="2963117" cy="215933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CFB00E5-48D7-A00A-4EE7-B608B1FAE850}"/>
                </a:ext>
              </a:extLst>
            </p:cNvPr>
            <p:cNvGrpSpPr/>
            <p:nvPr/>
          </p:nvGrpSpPr>
          <p:grpSpPr>
            <a:xfrm>
              <a:off x="7286291" y="2780895"/>
              <a:ext cx="2963117" cy="933271"/>
              <a:chOff x="8014762" y="2795958"/>
              <a:chExt cx="2963117" cy="93327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47279D2-822C-B9DB-FE59-DD421CDF4578}"/>
                  </a:ext>
                </a:extLst>
              </p:cNvPr>
              <p:cNvSpPr txBox="1"/>
              <p:nvPr/>
            </p:nvSpPr>
            <p:spPr>
              <a:xfrm>
                <a:off x="8231063" y="2805899"/>
                <a:ext cx="27468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Open the repository locally in VS code to make changes and add files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03A7031-CFEF-25FB-0960-18E313408AFB}"/>
                  </a:ext>
                </a:extLst>
              </p:cNvPr>
              <p:cNvSpPr txBox="1"/>
              <p:nvPr/>
            </p:nvSpPr>
            <p:spPr>
              <a:xfrm>
                <a:off x="8014762" y="279595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/>
                    </a:solidFill>
                  </a:rPr>
                  <a:t>2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4BF962C-2498-379B-A43B-92C4B08ED4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6608" y="1554827"/>
              <a:ext cx="596495" cy="12727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33A00A-1AE0-6D1C-2E1F-D791C23CA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4193" y="142102"/>
            <a:ext cx="7122345" cy="5053614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B5509B6-CFAB-9A08-90AF-0F6550A6527C}"/>
              </a:ext>
            </a:extLst>
          </p:cNvPr>
          <p:cNvSpPr/>
          <p:nvPr/>
        </p:nvSpPr>
        <p:spPr>
          <a:xfrm>
            <a:off x="4814827" y="4176941"/>
            <a:ext cx="2407697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F282D0-4B39-E59F-1D7F-079BFEC37290}"/>
              </a:ext>
            </a:extLst>
          </p:cNvPr>
          <p:cNvSpPr txBox="1"/>
          <p:nvPr/>
        </p:nvSpPr>
        <p:spPr>
          <a:xfrm>
            <a:off x="5103341" y="3855307"/>
            <a:ext cx="279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Commit message (required)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52A953A-E21D-7F75-ED83-D974CE8C92E2}"/>
              </a:ext>
            </a:extLst>
          </p:cNvPr>
          <p:cNvSpPr/>
          <p:nvPr/>
        </p:nvSpPr>
        <p:spPr>
          <a:xfrm>
            <a:off x="5519088" y="4925528"/>
            <a:ext cx="1008539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F9D704-B93A-876A-2A20-226BEF700B90}"/>
              </a:ext>
            </a:extLst>
          </p:cNvPr>
          <p:cNvSpPr txBox="1"/>
          <p:nvPr/>
        </p:nvSpPr>
        <p:spPr>
          <a:xfrm>
            <a:off x="4791060" y="4594627"/>
            <a:ext cx="262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Commit to current branch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B79F99-9385-28D6-F101-44674363A62A}"/>
              </a:ext>
            </a:extLst>
          </p:cNvPr>
          <p:cNvSpPr txBox="1"/>
          <p:nvPr/>
        </p:nvSpPr>
        <p:spPr>
          <a:xfrm>
            <a:off x="5217402" y="4430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5230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  <p:bldP spid="33" grpId="0" animBg="1"/>
      <p:bldP spid="34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AFC2C-93F2-9A61-BF67-DE27F2559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E22CC0A-0A59-FD7F-19E6-DB9810E9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84" y="142102"/>
            <a:ext cx="7004224" cy="5043673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65D56D6-CE67-73B4-8CDF-FFDF5060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602" y="142102"/>
            <a:ext cx="7004224" cy="5036922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FC7A20-4D67-E163-B99D-DE60849D9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50" y="142102"/>
            <a:ext cx="7004224" cy="5053614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7E7AA1-F0C1-6A56-D531-4E123A5C7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193" y="142102"/>
            <a:ext cx="7004224" cy="5030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79923C-43C8-1579-A506-24C1A7343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set up with GitHub Desktop &amp; git on command line</a:t>
            </a:r>
          </a:p>
        </p:txBody>
      </p:sp>
      <p:pic>
        <p:nvPicPr>
          <p:cNvPr id="11" name="Picture 2" descr="Learning Series: Get started with GitHub in Visual Studio -">
            <a:extLst>
              <a:ext uri="{FF2B5EF4-FFF2-40B4-BE49-F238E27FC236}">
                <a16:creationId xmlns:a16="http://schemas.microsoft.com/office/drawing/2014/main" id="{1F46C5C7-2558-E686-E0CA-EFCE9C84D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80" y="215319"/>
            <a:ext cx="3521874" cy="20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C73B09E-7AE7-00D4-AD15-108186378404}"/>
              </a:ext>
            </a:extLst>
          </p:cNvPr>
          <p:cNvSpPr txBox="1"/>
          <p:nvPr/>
        </p:nvSpPr>
        <p:spPr>
          <a:xfrm>
            <a:off x="8669874" y="2395710"/>
            <a:ext cx="29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Make sure your local path is putting this new repo INSIDE the folder from last class!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8762C-60C6-729A-932B-3CF96024F056}"/>
              </a:ext>
            </a:extLst>
          </p:cNvPr>
          <p:cNvSpPr txBox="1"/>
          <p:nvPr/>
        </p:nvSpPr>
        <p:spPr>
          <a:xfrm>
            <a:off x="4747496" y="5313405"/>
            <a:ext cx="641393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Alternative in terminal:</a:t>
            </a:r>
          </a:p>
          <a:p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cd /Your/folder/for/this/class</a:t>
            </a:r>
          </a:p>
          <a:p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clone </a:t>
            </a:r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7"/>
              </a:rPr>
              <a:t>https://github.com/ENG-BME-2315-001/Module-0-LastName.git</a:t>
            </a:r>
            <a:endParaRPr lang="en-US" sz="12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pull origin main</a:t>
            </a:r>
          </a:p>
          <a:p>
            <a:r>
              <a:rPr lang="en-US" sz="12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 your code in VS code &amp; save</a:t>
            </a:r>
          </a:p>
          <a:p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add .</a:t>
            </a:r>
          </a:p>
          <a:p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commit –m “message for commit”</a:t>
            </a:r>
          </a:p>
          <a:p>
            <a:r>
              <a:rPr lang="en-US" sz="1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 push origin main</a:t>
            </a:r>
          </a:p>
        </p:txBody>
      </p:sp>
      <p:pic>
        <p:nvPicPr>
          <p:cNvPr id="20" name="Picture 1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1C514A9-BE51-26D0-17F1-1B3D5410BD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0602" y="142102"/>
            <a:ext cx="7098657" cy="5053614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068D181-4DF6-6A91-146E-381486CB6827}"/>
              </a:ext>
            </a:extLst>
          </p:cNvPr>
          <p:cNvSpPr/>
          <p:nvPr/>
        </p:nvSpPr>
        <p:spPr>
          <a:xfrm>
            <a:off x="4824193" y="271849"/>
            <a:ext cx="2398331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6E88235-0E02-A29B-5EA1-15F0CC52639B}"/>
              </a:ext>
            </a:extLst>
          </p:cNvPr>
          <p:cNvSpPr/>
          <p:nvPr/>
        </p:nvSpPr>
        <p:spPr>
          <a:xfrm>
            <a:off x="7222524" y="261908"/>
            <a:ext cx="1008539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DD38FF-E4D3-D400-25F2-753D4229A8BF}"/>
              </a:ext>
            </a:extLst>
          </p:cNvPr>
          <p:cNvSpPr txBox="1"/>
          <p:nvPr/>
        </p:nvSpPr>
        <p:spPr>
          <a:xfrm>
            <a:off x="4814827" y="908496"/>
            <a:ext cx="194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changes will show up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337A1B-3918-53FF-2CDE-78611E7360AF}"/>
              </a:ext>
            </a:extLst>
          </p:cNvPr>
          <p:cNvSpPr txBox="1"/>
          <p:nvPr/>
        </p:nvSpPr>
        <p:spPr>
          <a:xfrm>
            <a:off x="4792362" y="1601674"/>
            <a:ext cx="260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History of the GitHub repo shows up here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2B35E46-B1EB-BD89-372E-DACD07DAC847}"/>
              </a:ext>
            </a:extLst>
          </p:cNvPr>
          <p:cNvCxnSpPr>
            <a:cxnSpLocks/>
          </p:cNvCxnSpPr>
          <p:nvPr/>
        </p:nvCxnSpPr>
        <p:spPr>
          <a:xfrm flipV="1">
            <a:off x="6610865" y="778476"/>
            <a:ext cx="0" cy="907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E82EE83-AE22-B8E8-AE65-D8FF32EE9948}"/>
              </a:ext>
            </a:extLst>
          </p:cNvPr>
          <p:cNvSpPr/>
          <p:nvPr/>
        </p:nvSpPr>
        <p:spPr>
          <a:xfrm>
            <a:off x="8231063" y="251967"/>
            <a:ext cx="1073575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745863-D5FF-A54E-3018-E89380892817}"/>
              </a:ext>
            </a:extLst>
          </p:cNvPr>
          <p:cNvSpPr txBox="1"/>
          <p:nvPr/>
        </p:nvSpPr>
        <p:spPr>
          <a:xfrm>
            <a:off x="8669874" y="475373"/>
            <a:ext cx="284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Fetch/pull will show up here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ED0824-6407-EB58-74F6-4C5966742CEA}"/>
              </a:ext>
            </a:extLst>
          </p:cNvPr>
          <p:cNvSpPr txBox="1"/>
          <p:nvPr/>
        </p:nvSpPr>
        <p:spPr>
          <a:xfrm>
            <a:off x="9281532" y="1929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E0495BD-95C3-FF09-664A-B95D003162BE}"/>
              </a:ext>
            </a:extLst>
          </p:cNvPr>
          <p:cNvGrpSpPr/>
          <p:nvPr/>
        </p:nvGrpSpPr>
        <p:grpSpPr>
          <a:xfrm>
            <a:off x="7286291" y="1554827"/>
            <a:ext cx="2963117" cy="2159339"/>
            <a:chOff x="7286291" y="1554827"/>
            <a:chExt cx="2963117" cy="215933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86B8574-198D-17D6-20A5-C690474B18AE}"/>
                </a:ext>
              </a:extLst>
            </p:cNvPr>
            <p:cNvGrpSpPr/>
            <p:nvPr/>
          </p:nvGrpSpPr>
          <p:grpSpPr>
            <a:xfrm>
              <a:off x="7286291" y="2780895"/>
              <a:ext cx="2963117" cy="933271"/>
              <a:chOff x="8014762" y="2795958"/>
              <a:chExt cx="2963117" cy="93327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0FAC04-2C25-53ED-EAF9-B22BE315CCD6}"/>
                  </a:ext>
                </a:extLst>
              </p:cNvPr>
              <p:cNvSpPr txBox="1"/>
              <p:nvPr/>
            </p:nvSpPr>
            <p:spPr>
              <a:xfrm>
                <a:off x="8231063" y="2805899"/>
                <a:ext cx="27468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Open the repository locally in VS code to make changes and add files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A174E33-5D9E-CADD-7E99-820F79479D9B}"/>
                  </a:ext>
                </a:extLst>
              </p:cNvPr>
              <p:cNvSpPr txBox="1"/>
              <p:nvPr/>
            </p:nvSpPr>
            <p:spPr>
              <a:xfrm>
                <a:off x="8014762" y="279595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/>
                    </a:solidFill>
                  </a:rPr>
                  <a:t>2</a:t>
                </a:r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1D5617F-07BD-94A6-D656-31DC32D4E2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6608" y="1554827"/>
              <a:ext cx="596495" cy="12727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137CFE7-BD21-51DA-1A84-8BE387E2B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4193" y="142102"/>
            <a:ext cx="7122345" cy="5053614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386C6C5-26F1-6DC8-1652-E7A412F1D637}"/>
              </a:ext>
            </a:extLst>
          </p:cNvPr>
          <p:cNvSpPr/>
          <p:nvPr/>
        </p:nvSpPr>
        <p:spPr>
          <a:xfrm>
            <a:off x="4814827" y="4176941"/>
            <a:ext cx="2407697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E7A2BF-C49E-1E85-CDC4-52EFB1CB04E7}"/>
              </a:ext>
            </a:extLst>
          </p:cNvPr>
          <p:cNvSpPr txBox="1"/>
          <p:nvPr/>
        </p:nvSpPr>
        <p:spPr>
          <a:xfrm>
            <a:off x="5103341" y="3855307"/>
            <a:ext cx="279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Commit message (required)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E3A9A36-A1F8-FF49-8FA0-4200F4BB1A50}"/>
              </a:ext>
            </a:extLst>
          </p:cNvPr>
          <p:cNvSpPr/>
          <p:nvPr/>
        </p:nvSpPr>
        <p:spPr>
          <a:xfrm>
            <a:off x="5519088" y="4925528"/>
            <a:ext cx="1008539" cy="29038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8057DE-ACBE-73F0-8E85-4175ADAF14EC}"/>
              </a:ext>
            </a:extLst>
          </p:cNvPr>
          <p:cNvSpPr txBox="1"/>
          <p:nvPr/>
        </p:nvSpPr>
        <p:spPr>
          <a:xfrm>
            <a:off x="4791060" y="4594627"/>
            <a:ext cx="262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Commit to current branch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16CA6C-8790-76EB-96CE-82B4AD483613}"/>
              </a:ext>
            </a:extLst>
          </p:cNvPr>
          <p:cNvSpPr txBox="1"/>
          <p:nvPr/>
        </p:nvSpPr>
        <p:spPr>
          <a:xfrm>
            <a:off x="5217402" y="4430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3</a:t>
            </a:r>
          </a:p>
        </p:txBody>
      </p:sp>
      <p:pic>
        <p:nvPicPr>
          <p:cNvPr id="50" name="Picture 4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F1A9EB-D558-454B-8B6C-B6B5272FAA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0228" y="127033"/>
            <a:ext cx="7137983" cy="507380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116A4BE0-3FF7-9207-E050-16C7BD351F84}"/>
              </a:ext>
            </a:extLst>
          </p:cNvPr>
          <p:cNvGrpSpPr/>
          <p:nvPr/>
        </p:nvGrpSpPr>
        <p:grpSpPr>
          <a:xfrm>
            <a:off x="8296099" y="102538"/>
            <a:ext cx="1599102" cy="384028"/>
            <a:chOff x="8296099" y="102538"/>
            <a:chExt cx="1599102" cy="38402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03A99C6-3679-591C-2C26-22B300D988EC}"/>
                </a:ext>
              </a:extLst>
            </p:cNvPr>
            <p:cNvSpPr txBox="1"/>
            <p:nvPr/>
          </p:nvSpPr>
          <p:spPr>
            <a:xfrm>
              <a:off x="9593515" y="10253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4</a:t>
              </a: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E3FBBA9-5057-02B1-DC0A-814530320B84}"/>
                </a:ext>
              </a:extLst>
            </p:cNvPr>
            <p:cNvSpPr/>
            <p:nvPr/>
          </p:nvSpPr>
          <p:spPr>
            <a:xfrm>
              <a:off x="8296099" y="196183"/>
              <a:ext cx="1287119" cy="290383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183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AC74-F6D1-113F-5FA8-73C2E7B64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Coding Collaboratively with GitHub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7FD25-1DB5-D50B-32F1-6FA495154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Dr. Groves</a:t>
            </a:r>
          </a:p>
          <a:p>
            <a:r>
              <a:rPr lang="en-US" dirty="0">
                <a:solidFill>
                  <a:schemeClr val="tx2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Dr. Peirce-</a:t>
            </a:r>
            <a:r>
              <a:rPr lang="en-US" dirty="0" err="1">
                <a:solidFill>
                  <a:schemeClr val="tx2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Cottler</a:t>
            </a:r>
            <a:endParaRPr lang="en-US" dirty="0">
              <a:solidFill>
                <a:schemeClr val="tx2"/>
              </a:solidFill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  <a:p>
            <a:r>
              <a:rPr lang="en-US" dirty="0">
                <a:solidFill>
                  <a:schemeClr val="tx2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Module 0 Lecture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725F1D-3C36-8C55-3B71-068725A4ACEA}"/>
              </a:ext>
            </a:extLst>
          </p:cNvPr>
          <p:cNvSpPr txBox="1"/>
          <p:nvPr/>
        </p:nvSpPr>
        <p:spPr>
          <a:xfrm>
            <a:off x="0" y="5920636"/>
            <a:ext cx="5096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SF PRO LIGHT" pitchFamily="2" charset="0"/>
                <a:ea typeface="SF PRO LIGHT" pitchFamily="2" charset="0"/>
                <a:cs typeface="SF PRO LIGHT" pitchFamily="2" charset="0"/>
              </a:rPr>
              <a:t>Learning objective: I know how to upload my code to GitHub, pull code from my partner, comment my code for future use, and write code reproducibly. </a:t>
            </a:r>
            <a:endParaRPr lang="en-US" i="1" dirty="0"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8CBA7-2DAA-9AAB-4590-5C4D367322A6}"/>
              </a:ext>
            </a:extLst>
          </p:cNvPr>
          <p:cNvSpPr txBox="1"/>
          <p:nvPr/>
        </p:nvSpPr>
        <p:spPr>
          <a:xfrm>
            <a:off x="0" y="-3985"/>
            <a:ext cx="3304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"/>
              </a:rPr>
              <a:t>Things needed today:</a:t>
            </a:r>
          </a:p>
          <a:p>
            <a:r>
              <a:rPr lang="en-US" sz="1400" dirty="0" err="1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python_practice.py</a:t>
            </a:r>
            <a:r>
              <a:rPr lang="en-US" sz="14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"/>
              </a:rPr>
              <a:t>[last class]</a:t>
            </a:r>
          </a:p>
          <a:p>
            <a:r>
              <a:rPr lang="en-US" sz="1600" dirty="0">
                <a:solidFill>
                  <a:schemeClr val="tx2"/>
                </a:solidFill>
                <a:latin typeface=""/>
              </a:rPr>
              <a:t>Open </a:t>
            </a:r>
            <a:r>
              <a:rPr lang="en-US" sz="1600" dirty="0" err="1">
                <a:solidFill>
                  <a:schemeClr val="tx2"/>
                </a:solidFill>
                <a:latin typeface=""/>
              </a:rPr>
              <a:t>github.com</a:t>
            </a:r>
            <a:r>
              <a:rPr lang="en-US" sz="1600" dirty="0">
                <a:solidFill>
                  <a:schemeClr val="tx2"/>
                </a:solidFill>
                <a:latin typeface=""/>
              </a:rPr>
              <a:t> &amp; log 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24C984-FAF5-1248-020A-49A89BC694E5}"/>
              </a:ext>
            </a:extLst>
          </p:cNvPr>
          <p:cNvSpPr txBox="1"/>
          <p:nvPr/>
        </p:nvSpPr>
        <p:spPr>
          <a:xfrm>
            <a:off x="10089245" y="42181"/>
            <a:ext cx="210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Thursday January 22</a:t>
            </a:r>
          </a:p>
        </p:txBody>
      </p:sp>
    </p:spTree>
    <p:extLst>
      <p:ext uri="{BB962C8B-B14F-4D97-AF65-F5344CB8AC3E}">
        <p14:creationId xmlns:p14="http://schemas.microsoft.com/office/powerpoint/2010/main" val="49381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300039-2741-8F21-45EC-E81EE990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599" y="69487"/>
            <a:ext cx="6438900" cy="6388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DC9B91-0179-E2D6-D2B2-5098804DE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from last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DA5057-363C-2CF9-917C-5BCC6AFB20B3}"/>
              </a:ext>
            </a:extLst>
          </p:cNvPr>
          <p:cNvSpPr txBox="1"/>
          <p:nvPr/>
        </p:nvSpPr>
        <p:spPr>
          <a:xfrm>
            <a:off x="5631791" y="3639514"/>
            <a:ext cx="5927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Make sure the local path INCLUDES the repo name</a:t>
            </a:r>
          </a:p>
          <a:p>
            <a:r>
              <a:rPr lang="en-US" dirty="0">
                <a:solidFill>
                  <a:schemeClr val="accent6"/>
                </a:solidFill>
              </a:rPr>
              <a:t>Otherwise you will get an error that the location is not empty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5C4D1A-E0EE-067B-DB1A-0CDFC35D17A6}"/>
              </a:ext>
            </a:extLst>
          </p:cNvPr>
          <p:cNvSpPr txBox="1"/>
          <p:nvPr/>
        </p:nvSpPr>
        <p:spPr>
          <a:xfrm>
            <a:off x="6737309" y="4455220"/>
            <a:ext cx="230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 folder for this class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327A93-B2A7-DF02-F80A-A8144523722D}"/>
              </a:ext>
            </a:extLst>
          </p:cNvPr>
          <p:cNvSpPr txBox="1"/>
          <p:nvPr/>
        </p:nvSpPr>
        <p:spPr>
          <a:xfrm>
            <a:off x="9096541" y="4455220"/>
            <a:ext cx="1575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repository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F3E8F9F4-3A94-B79C-2B30-D384574F9172}"/>
              </a:ext>
            </a:extLst>
          </p:cNvPr>
          <p:cNvSpPr/>
          <p:nvPr/>
        </p:nvSpPr>
        <p:spPr>
          <a:xfrm rot="5400000">
            <a:off x="8036414" y="4324176"/>
            <a:ext cx="215324" cy="1216076"/>
          </a:xfrm>
          <a:prstGeom prst="leftBrace">
            <a:avLst>
              <a:gd name="adj1" fmla="val 43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88A3BE60-65B4-5920-B48B-71DC97E4814F}"/>
              </a:ext>
            </a:extLst>
          </p:cNvPr>
          <p:cNvSpPr/>
          <p:nvPr/>
        </p:nvSpPr>
        <p:spPr>
          <a:xfrm rot="5400000">
            <a:off x="9485961" y="4143594"/>
            <a:ext cx="215324" cy="1575175"/>
          </a:xfrm>
          <a:prstGeom prst="leftBrace">
            <a:avLst>
              <a:gd name="adj1" fmla="val 43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893EFC-BBBF-A764-2AEB-150C06BC052F}"/>
              </a:ext>
            </a:extLst>
          </p:cNvPr>
          <p:cNvSpPr txBox="1"/>
          <p:nvPr/>
        </p:nvSpPr>
        <p:spPr>
          <a:xfrm>
            <a:off x="6096000" y="2582760"/>
            <a:ext cx="388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your repo doesn’t show up in GitHub Desktop, log out and log back in</a:t>
            </a:r>
          </a:p>
        </p:txBody>
      </p:sp>
    </p:spTree>
    <p:extLst>
      <p:ext uri="{BB962C8B-B14F-4D97-AF65-F5344CB8AC3E}">
        <p14:creationId xmlns:p14="http://schemas.microsoft.com/office/powerpoint/2010/main" val="1273321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86FB-BC32-3142-80E1-9BBF5D742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D1983-0EF0-8E07-6881-921819A7E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PRACTICE!</a:t>
            </a:r>
            <a:br>
              <a:rPr lang="en-US" dirty="0"/>
            </a:br>
            <a:r>
              <a:rPr lang="en-US" dirty="0"/>
              <a:t>Getting set up with GitHub Classroom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80205-5B1F-8613-CA75-051FF3CF3883}"/>
              </a:ext>
            </a:extLst>
          </p:cNvPr>
          <p:cNvSpPr txBox="1"/>
          <p:nvPr/>
        </p:nvSpPr>
        <p:spPr>
          <a:xfrm>
            <a:off x="55606" y="5801497"/>
            <a:ext cx="5244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 your name card on its edge when you are done.</a:t>
            </a:r>
          </a:p>
          <a:p>
            <a:r>
              <a:rPr lang="en-US" dirty="0"/>
              <a:t>Help your neighbors!</a:t>
            </a:r>
          </a:p>
          <a:p>
            <a:r>
              <a:rPr lang="en-US" dirty="0"/>
              <a:t>If you need a TA/instructor, raise your hand!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FA219D-B184-A895-57E0-1005C1003F0A}"/>
              </a:ext>
            </a:extLst>
          </p:cNvPr>
          <p:cNvSpPr txBox="1">
            <a:spLocks/>
          </p:cNvSpPr>
          <p:nvPr/>
        </p:nvSpPr>
        <p:spPr>
          <a:xfrm>
            <a:off x="5554361" y="281165"/>
            <a:ext cx="4347285" cy="6443662"/>
          </a:xfrm>
          <a:prstGeom prst="rect">
            <a:avLst/>
          </a:prstGeom>
          <a:solidFill>
            <a:schemeClr val="bg1">
              <a:alpha val="80497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"/>
                <a:ea typeface="SF Pro Semibold" pitchFamily="2" charset="0"/>
                <a:cs typeface="SF Pro Semibold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You should have a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github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account.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Join ENG-BME-2315-001 organization (from email). This will show up on your page under “Organizations”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Go to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https://classroom.github.com/a/PHAtZR-G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&amp; find your name in the roster.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Accept Module_0 assignment (it should add your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github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username)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Find your repository by going to the ENG-BME-2315-001 organization (on your homepage) and click on the repository named “Module_0_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YourUserName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” corresponding to your name.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accent6"/>
                </a:solidFill>
              </a:rPr>
              <a:t>Clone</a:t>
            </a:r>
            <a:r>
              <a:rPr lang="en-US" sz="2400" dirty="0"/>
              <a:t> the repo to your local computer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accent6"/>
                </a:solidFill>
              </a:rPr>
              <a:t>Fetch</a:t>
            </a:r>
            <a:r>
              <a:rPr lang="en-US" sz="2400" dirty="0"/>
              <a:t> origin/main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/>
              <a:t>Open in VS Code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/>
              <a:t>Update README, save, and </a:t>
            </a:r>
            <a:r>
              <a:rPr lang="en-US" sz="2400" dirty="0">
                <a:solidFill>
                  <a:schemeClr val="accent6"/>
                </a:solidFill>
              </a:rPr>
              <a:t>push</a:t>
            </a:r>
            <a:r>
              <a:rPr lang="en-US" sz="2400" dirty="0"/>
              <a:t> changes to the main branch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1CB40C-08BB-2DFB-0C38-D8BE4DE4C857}"/>
              </a:ext>
            </a:extLst>
          </p:cNvPr>
          <p:cNvSpPr txBox="1"/>
          <p:nvPr/>
        </p:nvSpPr>
        <p:spPr>
          <a:xfrm>
            <a:off x="10067108" y="4970501"/>
            <a:ext cx="2290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  <a:p>
            <a:r>
              <a:rPr lang="en-US" dirty="0"/>
              <a:t>- Add README.MD with your name/date in VS code &amp; save</a:t>
            </a:r>
          </a:p>
          <a:p>
            <a:r>
              <a:rPr lang="en-US" dirty="0">
                <a:solidFill>
                  <a:schemeClr val="accent6"/>
                </a:solidFill>
              </a:rPr>
              <a:t>- Commit</a:t>
            </a:r>
            <a:r>
              <a:rPr lang="en-US" dirty="0"/>
              <a:t> changes</a:t>
            </a:r>
          </a:p>
          <a:p>
            <a:r>
              <a:rPr lang="en-US" dirty="0">
                <a:solidFill>
                  <a:schemeClr val="accent6"/>
                </a:solidFill>
              </a:rPr>
              <a:t>- Publish branch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B98AF7F-DEBE-938D-516E-4152E5B39AFC}"/>
              </a:ext>
            </a:extLst>
          </p:cNvPr>
          <p:cNvSpPr/>
          <p:nvPr/>
        </p:nvSpPr>
        <p:spPr>
          <a:xfrm>
            <a:off x="9605554" y="5268686"/>
            <a:ext cx="461554" cy="1245325"/>
          </a:xfrm>
          <a:prstGeom prst="rightBrace">
            <a:avLst>
              <a:gd name="adj1" fmla="val 40408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26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D648-44D4-95C9-F89C-CA174145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46" y="2248005"/>
            <a:ext cx="4305924" cy="2872635"/>
          </a:xfrm>
        </p:spPr>
        <p:txBody>
          <a:bodyPr/>
          <a:lstStyle/>
          <a:p>
            <a:r>
              <a:rPr lang="en-US" dirty="0"/>
              <a:t>Pull Requests (PRs) and Merging: Recipe testing on a different </a:t>
            </a:r>
            <a:r>
              <a:rPr lang="en-US" dirty="0">
                <a:solidFill>
                  <a:schemeClr val="accent6"/>
                </a:solidFill>
              </a:rPr>
              <a:t>branch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D8446-C412-5AB4-2EAE-4F2C99135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354" y="2829696"/>
            <a:ext cx="3295630" cy="393885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91E42"/>
                </a:solidFill>
                <a:latin typeface="Charlie Text"/>
              </a:rPr>
              <a:t>Whichever branch is “</a:t>
            </a:r>
            <a:r>
              <a:rPr lang="en-US" dirty="0">
                <a:solidFill>
                  <a:schemeClr val="accent6"/>
                </a:solidFill>
                <a:latin typeface="Charlie Text"/>
              </a:rPr>
              <a:t>checked out</a:t>
            </a:r>
            <a:r>
              <a:rPr lang="en-US" dirty="0">
                <a:solidFill>
                  <a:srgbClr val="091E42"/>
                </a:solidFill>
                <a:latin typeface="Charlie Text"/>
              </a:rPr>
              <a:t>” (showing in GitHub Desktop) is where your edited code will go</a:t>
            </a:r>
          </a:p>
          <a:p>
            <a:r>
              <a:rPr lang="en-US" b="1" u="sng" dirty="0">
                <a:solidFill>
                  <a:srgbClr val="FF0000"/>
                </a:solidFill>
                <a:latin typeface="Charlie Text"/>
              </a:rPr>
              <a:t>Once done pushing to this branch</a:t>
            </a:r>
            <a:r>
              <a:rPr lang="en-US" dirty="0">
                <a:solidFill>
                  <a:srgbClr val="091E42"/>
                </a:solidFill>
                <a:latin typeface="Charlie Text"/>
              </a:rPr>
              <a:t>, you will make a “</a:t>
            </a:r>
            <a:r>
              <a:rPr lang="en-US" dirty="0">
                <a:solidFill>
                  <a:schemeClr val="accent6"/>
                </a:solidFill>
                <a:latin typeface="Charlie Text"/>
              </a:rPr>
              <a:t>pull request</a:t>
            </a:r>
            <a:r>
              <a:rPr lang="en-US" dirty="0">
                <a:solidFill>
                  <a:srgbClr val="091E42"/>
                </a:solidFill>
                <a:latin typeface="Charlie Text"/>
              </a:rPr>
              <a:t>” to merge with the main branch</a:t>
            </a:r>
          </a:p>
          <a:p>
            <a:pPr lvl="1"/>
            <a:r>
              <a:rPr lang="en-US" dirty="0">
                <a:solidFill>
                  <a:srgbClr val="091E42"/>
                </a:solidFill>
                <a:latin typeface="Charlie Text"/>
              </a:rPr>
              <a:t>Only merge when code is “done”</a:t>
            </a:r>
          </a:p>
          <a:p>
            <a:pPr lvl="1"/>
            <a:r>
              <a:rPr lang="en-US" dirty="0">
                <a:solidFill>
                  <a:srgbClr val="091E42"/>
                </a:solidFill>
                <a:latin typeface="Charlie Text"/>
              </a:rPr>
              <a:t>Don’t delete your personal branch!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E1029-74BA-4A23-F03C-E1096E53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102" y="284480"/>
            <a:ext cx="6672650" cy="2445631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698DA17-9D58-D1A0-F47D-3D3A6FB30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918" y="5225657"/>
            <a:ext cx="3295630" cy="728959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08B1AE-E76A-491E-7A73-A639C6A0A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047" y="3087937"/>
            <a:ext cx="3100807" cy="1663236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C6F3ACE-4D0B-B94C-A2BF-FAE0C7554E40}"/>
              </a:ext>
            </a:extLst>
          </p:cNvPr>
          <p:cNvSpPr/>
          <p:nvPr/>
        </p:nvSpPr>
        <p:spPr>
          <a:xfrm>
            <a:off x="10923373" y="3626708"/>
            <a:ext cx="965481" cy="58076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EC6C803-FB5B-0D70-FF25-30D484C40406}"/>
              </a:ext>
            </a:extLst>
          </p:cNvPr>
          <p:cNvSpPr/>
          <p:nvPr/>
        </p:nvSpPr>
        <p:spPr>
          <a:xfrm>
            <a:off x="10229335" y="5188586"/>
            <a:ext cx="1718417" cy="58076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9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ECEDB1A-640B-BBB5-22C3-A140EFB88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91" y="201573"/>
            <a:ext cx="10904838" cy="6133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A2D433-9451-D934-3C45-CEA560AC3DF6}"/>
              </a:ext>
            </a:extLst>
          </p:cNvPr>
          <p:cNvSpPr/>
          <p:nvPr/>
        </p:nvSpPr>
        <p:spPr>
          <a:xfrm>
            <a:off x="2999232" y="369514"/>
            <a:ext cx="1179576" cy="338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9DC63A-4284-208D-1A53-D3CEA4DC7142}"/>
              </a:ext>
            </a:extLst>
          </p:cNvPr>
          <p:cNvSpPr/>
          <p:nvPr/>
        </p:nvSpPr>
        <p:spPr>
          <a:xfrm>
            <a:off x="1350264" y="6007607"/>
            <a:ext cx="1179576" cy="338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B7C5E-3E58-4828-7994-A37742316E58}"/>
              </a:ext>
            </a:extLst>
          </p:cNvPr>
          <p:cNvSpPr txBox="1"/>
          <p:nvPr/>
        </p:nvSpPr>
        <p:spPr>
          <a:xfrm>
            <a:off x="3918096" y="6471761"/>
            <a:ext cx="478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THIS (PULL REQUEST) WHEN CODE IS “DONE”</a:t>
            </a:r>
          </a:p>
        </p:txBody>
      </p:sp>
    </p:spTree>
    <p:extLst>
      <p:ext uri="{BB962C8B-B14F-4D97-AF65-F5344CB8AC3E}">
        <p14:creationId xmlns:p14="http://schemas.microsoft.com/office/powerpoint/2010/main" val="199866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2F1F6E3-8FDF-8672-B691-A12B66837347}"/>
              </a:ext>
            </a:extLst>
          </p:cNvPr>
          <p:cNvGrpSpPr/>
          <p:nvPr/>
        </p:nvGrpSpPr>
        <p:grpSpPr>
          <a:xfrm>
            <a:off x="2527151" y="1308487"/>
            <a:ext cx="9248065" cy="5064604"/>
            <a:chOff x="2527151" y="1308487"/>
            <a:chExt cx="9248065" cy="5064604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5128EAAB-84AB-A586-00F4-FE987E549AEF}"/>
                </a:ext>
              </a:extLst>
            </p:cNvPr>
            <p:cNvSpPr/>
            <p:nvPr/>
          </p:nvSpPr>
          <p:spPr>
            <a:xfrm>
              <a:off x="6456218" y="2486891"/>
              <a:ext cx="1766455" cy="3886200"/>
            </a:xfrm>
            <a:prstGeom prst="roundRect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D267E46-D7EA-8C7F-5221-A18FBF7DEA55}"/>
                </a:ext>
              </a:extLst>
            </p:cNvPr>
            <p:cNvSpPr/>
            <p:nvPr/>
          </p:nvSpPr>
          <p:spPr>
            <a:xfrm>
              <a:off x="10008761" y="2486891"/>
              <a:ext cx="1766455" cy="3886200"/>
            </a:xfrm>
            <a:prstGeom prst="roundRect">
              <a:avLst/>
            </a:prstGeom>
            <a:solidFill>
              <a:schemeClr val="accent2">
                <a:alpha val="2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3CAF318-86E3-7D88-A4BA-28A24F3C948C}"/>
                </a:ext>
              </a:extLst>
            </p:cNvPr>
            <p:cNvSpPr/>
            <p:nvPr/>
          </p:nvSpPr>
          <p:spPr>
            <a:xfrm>
              <a:off x="8232489" y="2486891"/>
              <a:ext cx="1766455" cy="3886200"/>
            </a:xfrm>
            <a:prstGeom prst="roundRect">
              <a:avLst/>
            </a:prstGeom>
            <a:solidFill>
              <a:schemeClr val="accent6">
                <a:alpha val="2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Bent-Up Arrow 27">
              <a:extLst>
                <a:ext uri="{FF2B5EF4-FFF2-40B4-BE49-F238E27FC236}">
                  <a16:creationId xmlns:a16="http://schemas.microsoft.com/office/drawing/2014/main" id="{2C660C4B-5476-BF40-F357-232FAB4B6F5C}"/>
                </a:ext>
              </a:extLst>
            </p:cNvPr>
            <p:cNvSpPr/>
            <p:nvPr/>
          </p:nvSpPr>
          <p:spPr>
            <a:xfrm flipV="1">
              <a:off x="2527151" y="1641017"/>
              <a:ext cx="4995867" cy="639763"/>
            </a:xfrm>
            <a:prstGeom prst="bentUpArrow">
              <a:avLst>
                <a:gd name="adj1" fmla="val 9841"/>
                <a:gd name="adj2" fmla="val 19323"/>
                <a:gd name="adj3" fmla="val 2271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Bent-Up Arrow 28">
              <a:extLst>
                <a:ext uri="{FF2B5EF4-FFF2-40B4-BE49-F238E27FC236}">
                  <a16:creationId xmlns:a16="http://schemas.microsoft.com/office/drawing/2014/main" id="{FBF93CFA-E455-ED2F-0908-D1B82E3BD3E4}"/>
                </a:ext>
              </a:extLst>
            </p:cNvPr>
            <p:cNvSpPr/>
            <p:nvPr/>
          </p:nvSpPr>
          <p:spPr>
            <a:xfrm flipV="1">
              <a:off x="2527151" y="1473533"/>
              <a:ext cx="6936519" cy="807245"/>
            </a:xfrm>
            <a:prstGeom prst="bentUpArrow">
              <a:avLst>
                <a:gd name="adj1" fmla="val 7267"/>
                <a:gd name="adj2" fmla="val 15032"/>
                <a:gd name="adj3" fmla="val 1842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Bent-Up Arrow 29">
              <a:extLst>
                <a:ext uri="{FF2B5EF4-FFF2-40B4-BE49-F238E27FC236}">
                  <a16:creationId xmlns:a16="http://schemas.microsoft.com/office/drawing/2014/main" id="{BF373BC7-7729-981B-5DBA-FB36003A8683}"/>
                </a:ext>
              </a:extLst>
            </p:cNvPr>
            <p:cNvSpPr/>
            <p:nvPr/>
          </p:nvSpPr>
          <p:spPr>
            <a:xfrm flipV="1">
              <a:off x="2527151" y="1308487"/>
              <a:ext cx="8791981" cy="972291"/>
            </a:xfrm>
            <a:prstGeom prst="bentUpArrow">
              <a:avLst>
                <a:gd name="adj1" fmla="val 6279"/>
                <a:gd name="adj2" fmla="val 12198"/>
                <a:gd name="adj3" fmla="val 1488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56DED9-AB66-7367-B947-491FF7D14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Restaurant: The Big Picture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C46679-2A34-3AE7-D8F5-93A416BCACB0}"/>
              </a:ext>
            </a:extLst>
          </p:cNvPr>
          <p:cNvGrpSpPr/>
          <p:nvPr/>
        </p:nvGrpSpPr>
        <p:grpSpPr>
          <a:xfrm>
            <a:off x="649167" y="4805690"/>
            <a:ext cx="1350290" cy="1350289"/>
            <a:chOff x="658368" y="2370483"/>
            <a:chExt cx="1755648" cy="17556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2EF8E8-4316-4F9C-26EB-4444A928E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368" y="2370483"/>
              <a:ext cx="1146048" cy="11460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8581BD-7F29-7DE6-8344-10F3210C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768" y="2522883"/>
              <a:ext cx="1146048" cy="11460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3ACD8B-8A05-C877-02E4-774286166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168" y="2675283"/>
              <a:ext cx="1146048" cy="11460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7ECE6A-56AA-D54F-ECAE-539A8F123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568" y="2827683"/>
              <a:ext cx="1146048" cy="11460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514B59-21DD-7349-9F8C-471F2B42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968" y="2980083"/>
              <a:ext cx="1146048" cy="114604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CF3A63-01F5-22AE-87C2-ED9343A00578}"/>
              </a:ext>
            </a:extLst>
          </p:cNvPr>
          <p:cNvGrpSpPr/>
          <p:nvPr/>
        </p:nvGrpSpPr>
        <p:grpSpPr>
          <a:xfrm>
            <a:off x="1958605" y="4783562"/>
            <a:ext cx="1984228" cy="1415682"/>
            <a:chOff x="2624582" y="2294283"/>
            <a:chExt cx="2579897" cy="18406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D4AA80-AB33-F7E6-F776-C711E49F9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3807" y="2294283"/>
              <a:ext cx="1840672" cy="1840672"/>
            </a:xfrm>
            <a:prstGeom prst="rect">
              <a:avLst/>
            </a:prstGeom>
          </p:spPr>
        </p:pic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3E47DFAB-EA4B-992C-CFBB-9F32EA9FC6A9}"/>
                </a:ext>
              </a:extLst>
            </p:cNvPr>
            <p:cNvSpPr/>
            <p:nvPr/>
          </p:nvSpPr>
          <p:spPr>
            <a:xfrm>
              <a:off x="2624582" y="2294283"/>
              <a:ext cx="512064" cy="1831848"/>
            </a:xfrm>
            <a:prstGeom prst="rightBrace">
              <a:avLst>
                <a:gd name="adj1" fmla="val 44047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5217A5B-CDC2-785A-57E6-EBC6B96D6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566" y="4627143"/>
            <a:ext cx="1663134" cy="16631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5884BF-A75D-6027-7005-8DA2B30B4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969" y="4698459"/>
            <a:ext cx="1457390" cy="14573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71BB6C0-4D89-A4F9-FC8C-8C60F8B07F19}"/>
              </a:ext>
            </a:extLst>
          </p:cNvPr>
          <p:cNvGrpSpPr/>
          <p:nvPr/>
        </p:nvGrpSpPr>
        <p:grpSpPr>
          <a:xfrm>
            <a:off x="271272" y="2297967"/>
            <a:ext cx="11723504" cy="4523026"/>
            <a:chOff x="210312" y="1328148"/>
            <a:chExt cx="11723504" cy="4523026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746E81DE-D90B-2A26-36DC-7EB4879CC48E}"/>
                </a:ext>
              </a:extLst>
            </p:cNvPr>
            <p:cNvSpPr/>
            <p:nvPr/>
          </p:nvSpPr>
          <p:spPr>
            <a:xfrm>
              <a:off x="210312" y="1328148"/>
              <a:ext cx="11723504" cy="4185959"/>
            </a:xfrm>
            <a:prstGeom prst="roundRect">
              <a:avLst>
                <a:gd name="adj" fmla="val 12298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5CB4E9-5619-B8DC-8451-AB2B5531D6A0}"/>
                </a:ext>
              </a:extLst>
            </p:cNvPr>
            <p:cNvSpPr txBox="1"/>
            <p:nvPr/>
          </p:nvSpPr>
          <p:spPr>
            <a:xfrm>
              <a:off x="521396" y="5481842"/>
              <a:ext cx="3480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"/>
                </a:rPr>
                <a:t>The Restaurant (VS Code/</a:t>
              </a:r>
              <a:r>
                <a:rPr lang="en-US" b="1" dirty="0">
                  <a:solidFill>
                    <a:schemeClr val="accent6"/>
                  </a:solidFill>
                  <a:latin typeface=""/>
                </a:rPr>
                <a:t>IDE</a:t>
              </a:r>
              <a:r>
                <a:rPr lang="en-US" b="1" dirty="0">
                  <a:latin typeface=""/>
                </a:rPr>
                <a:t>)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06D6995-A117-D67A-272F-2E9822FD9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868" y="736649"/>
            <a:ext cx="1415683" cy="14156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0D63F8-92D7-03A9-292C-03EF25AFE8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70479" y="2596946"/>
            <a:ext cx="1284877" cy="12848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EC26CC-5812-5559-6B13-77C0996046D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21592" y="2643653"/>
            <a:ext cx="1284877" cy="12848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5CE7DEB-43A4-094F-E7BB-E141EF7BFF5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8517076" y="2643652"/>
            <a:ext cx="1284877" cy="128487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7E6B0CC-246B-2F02-7E5D-C7E5E6A80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4222" y="4661125"/>
            <a:ext cx="1457390" cy="14573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2A2FF5-29ED-2FFC-B6C4-532815ECE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075" y="4698459"/>
            <a:ext cx="1457390" cy="14573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B2E8EE-5CEB-95DA-1DA2-7D04DEF83358}"/>
              </a:ext>
            </a:extLst>
          </p:cNvPr>
          <p:cNvSpPr txBox="1"/>
          <p:nvPr/>
        </p:nvSpPr>
        <p:spPr>
          <a:xfrm>
            <a:off x="1000805" y="4464336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00309-0A58-9BC4-593E-1CB197B3DE4E}"/>
              </a:ext>
            </a:extLst>
          </p:cNvPr>
          <p:cNvSpPr txBox="1"/>
          <p:nvPr/>
        </p:nvSpPr>
        <p:spPr>
          <a:xfrm>
            <a:off x="2631512" y="4407432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 Folder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D8CA7E-9E58-2FFB-31A0-624D6DC915E4}"/>
              </a:ext>
            </a:extLst>
          </p:cNvPr>
          <p:cNvSpPr txBox="1"/>
          <p:nvPr/>
        </p:nvSpPr>
        <p:spPr>
          <a:xfrm>
            <a:off x="1765031" y="784722"/>
            <a:ext cx="111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Anaconda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E08D0-0759-09B9-3AD1-6DF5C9663C7E}"/>
              </a:ext>
            </a:extLst>
          </p:cNvPr>
          <p:cNvSpPr txBox="1"/>
          <p:nvPr/>
        </p:nvSpPr>
        <p:spPr>
          <a:xfrm>
            <a:off x="8035150" y="6499559"/>
            <a:ext cx="2097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Conda environments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EFC154-93FE-7BC3-C811-BFEE5CEAC434}"/>
              </a:ext>
            </a:extLst>
          </p:cNvPr>
          <p:cNvSpPr txBox="1"/>
          <p:nvPr/>
        </p:nvSpPr>
        <p:spPr>
          <a:xfrm>
            <a:off x="7478869" y="4922903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Python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284877-D251-3B6E-900C-5C90C615514C}"/>
              </a:ext>
            </a:extLst>
          </p:cNvPr>
          <p:cNvSpPr txBox="1"/>
          <p:nvPr/>
        </p:nvSpPr>
        <p:spPr>
          <a:xfrm>
            <a:off x="6840861" y="3874623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Packages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5EFB9F-5AC0-6144-7484-DAE4CE86BAA1}"/>
              </a:ext>
            </a:extLst>
          </p:cNvPr>
          <p:cNvSpPr txBox="1"/>
          <p:nvPr/>
        </p:nvSpPr>
        <p:spPr>
          <a:xfrm>
            <a:off x="5194854" y="4548106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Terminal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445214-A3D1-C1FC-E160-06D0A5421150}"/>
              </a:ext>
            </a:extLst>
          </p:cNvPr>
          <p:cNvSpPr txBox="1"/>
          <p:nvPr/>
        </p:nvSpPr>
        <p:spPr>
          <a:xfrm>
            <a:off x="582356" y="2967677"/>
            <a:ext cx="5263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could we share recipes with other restaurants?</a:t>
            </a:r>
          </a:p>
        </p:txBody>
      </p:sp>
    </p:spTree>
    <p:extLst>
      <p:ext uri="{BB962C8B-B14F-4D97-AF65-F5344CB8AC3E}">
        <p14:creationId xmlns:p14="http://schemas.microsoft.com/office/powerpoint/2010/main" val="37155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5BEB4B-49C0-FCEC-B85A-58A8D6AAF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9" y="211964"/>
            <a:ext cx="10904838" cy="61339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1B3F63-81D8-7343-A88A-4FEACA076CEC}"/>
              </a:ext>
            </a:extLst>
          </p:cNvPr>
          <p:cNvSpPr/>
          <p:nvPr/>
        </p:nvSpPr>
        <p:spPr>
          <a:xfrm>
            <a:off x="7751064" y="1710634"/>
            <a:ext cx="1179576" cy="338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48938-AFC6-9CBF-A500-3EB3DF31BEFF}"/>
              </a:ext>
            </a:extLst>
          </p:cNvPr>
          <p:cNvSpPr txBox="1"/>
          <p:nvPr/>
        </p:nvSpPr>
        <p:spPr>
          <a:xfrm>
            <a:off x="3918096" y="6471761"/>
            <a:ext cx="478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THIS (PULL REQUEST) WHEN CODE IS “DONE”</a:t>
            </a:r>
          </a:p>
        </p:txBody>
      </p:sp>
    </p:spTree>
    <p:extLst>
      <p:ext uri="{BB962C8B-B14F-4D97-AF65-F5344CB8AC3E}">
        <p14:creationId xmlns:p14="http://schemas.microsoft.com/office/powerpoint/2010/main" val="23793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screen with a green screen&#10;&#10;AI-generated content may be incorrect.">
            <a:extLst>
              <a:ext uri="{FF2B5EF4-FFF2-40B4-BE49-F238E27FC236}">
                <a16:creationId xmlns:a16="http://schemas.microsoft.com/office/drawing/2014/main" id="{3CF29E4B-7F9F-E205-0CB7-46CF664ED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9" y="185351"/>
            <a:ext cx="10904838" cy="6133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E403B3-00C2-A0A1-C867-8EC736F98395}"/>
              </a:ext>
            </a:extLst>
          </p:cNvPr>
          <p:cNvSpPr/>
          <p:nvPr/>
        </p:nvSpPr>
        <p:spPr>
          <a:xfrm>
            <a:off x="10528451" y="5735982"/>
            <a:ext cx="1179576" cy="338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0F095-3BE6-17A1-F6F1-B19E0B233865}"/>
              </a:ext>
            </a:extLst>
          </p:cNvPr>
          <p:cNvSpPr txBox="1"/>
          <p:nvPr/>
        </p:nvSpPr>
        <p:spPr>
          <a:xfrm>
            <a:off x="3918096" y="6471761"/>
            <a:ext cx="478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THIS (PULL REQUEST) WHEN CODE IS “DONE”</a:t>
            </a:r>
          </a:p>
        </p:txBody>
      </p:sp>
    </p:spTree>
    <p:extLst>
      <p:ext uri="{BB962C8B-B14F-4D97-AF65-F5344CB8AC3E}">
        <p14:creationId xmlns:p14="http://schemas.microsoft.com/office/powerpoint/2010/main" val="87891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2C420B6-5CC8-9292-28E1-CAF197A9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9" y="185351"/>
            <a:ext cx="10904838" cy="61339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01675C-1801-FB3F-3A54-67CFE9EF830F}"/>
              </a:ext>
            </a:extLst>
          </p:cNvPr>
          <p:cNvSpPr/>
          <p:nvPr/>
        </p:nvSpPr>
        <p:spPr>
          <a:xfrm>
            <a:off x="6518612" y="4404138"/>
            <a:ext cx="1179576" cy="338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0FB39-445C-64F4-525D-BFD267B43C7E}"/>
              </a:ext>
            </a:extLst>
          </p:cNvPr>
          <p:cNvSpPr txBox="1"/>
          <p:nvPr/>
        </p:nvSpPr>
        <p:spPr>
          <a:xfrm>
            <a:off x="3786809" y="3252336"/>
            <a:ext cx="264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Explain what the pull request is adding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C0BB8-566E-8EAD-EF82-3FD2FA0C2F29}"/>
              </a:ext>
            </a:extLst>
          </p:cNvPr>
          <p:cNvSpPr txBox="1"/>
          <p:nvPr/>
        </p:nvSpPr>
        <p:spPr>
          <a:xfrm>
            <a:off x="3918096" y="6471761"/>
            <a:ext cx="478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THIS (PULL REQUEST) WHEN CODE IS “DONE”</a:t>
            </a:r>
          </a:p>
        </p:txBody>
      </p:sp>
    </p:spTree>
    <p:extLst>
      <p:ext uri="{BB962C8B-B14F-4D97-AF65-F5344CB8AC3E}">
        <p14:creationId xmlns:p14="http://schemas.microsoft.com/office/powerpoint/2010/main" val="29953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7DB217-0E12-8D70-D7C2-2BB3956B2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89" y="185351"/>
            <a:ext cx="10904838" cy="61339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32EF19-CEB4-C888-3728-B8155CD5ED31}"/>
              </a:ext>
            </a:extLst>
          </p:cNvPr>
          <p:cNvSpPr/>
          <p:nvPr/>
        </p:nvSpPr>
        <p:spPr>
          <a:xfrm>
            <a:off x="3497116" y="3688521"/>
            <a:ext cx="1179576" cy="338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F5ED1-272E-6A16-2FC0-AC2666846422}"/>
              </a:ext>
            </a:extLst>
          </p:cNvPr>
          <p:cNvSpPr txBox="1"/>
          <p:nvPr/>
        </p:nvSpPr>
        <p:spPr>
          <a:xfrm>
            <a:off x="3497116" y="4526754"/>
            <a:ext cx="407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partner can comment on your PR here if everything looks good!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6102DE-6C4E-7524-F3DA-927766CECE36}"/>
              </a:ext>
            </a:extLst>
          </p:cNvPr>
          <p:cNvSpPr txBox="1"/>
          <p:nvPr/>
        </p:nvSpPr>
        <p:spPr>
          <a:xfrm>
            <a:off x="1331843" y="3396020"/>
            <a:ext cx="2094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your partner approves, merge with main branch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6E392-C762-8E78-B7CA-67D5BABB194D}"/>
              </a:ext>
            </a:extLst>
          </p:cNvPr>
          <p:cNvSpPr txBox="1"/>
          <p:nvPr/>
        </p:nvSpPr>
        <p:spPr>
          <a:xfrm>
            <a:off x="3918096" y="6471761"/>
            <a:ext cx="478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THIS (PULL REQUEST) WHEN CODE IS “DONE”</a:t>
            </a:r>
          </a:p>
        </p:txBody>
      </p:sp>
    </p:spTree>
    <p:extLst>
      <p:ext uri="{BB962C8B-B14F-4D97-AF65-F5344CB8AC3E}">
        <p14:creationId xmlns:p14="http://schemas.microsoft.com/office/powerpoint/2010/main" val="372939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3B0E2-0715-5461-2506-5858C45D1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578" y="-174773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How will we use GitHub in this class?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2AD5D-AF66-707F-B7EF-A7E9E9474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465" y="1618735"/>
            <a:ext cx="7512908" cy="46955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Each partner should code in their own python files (.</a:t>
            </a:r>
            <a:r>
              <a:rPr lang="en-US" sz="2400" dirty="0" err="1">
                <a:solidFill>
                  <a:schemeClr val="tx2"/>
                </a:solidFill>
              </a:rPr>
              <a:t>py</a:t>
            </a:r>
            <a:r>
              <a:rPr lang="en-US" sz="2400" dirty="0">
                <a:solidFill>
                  <a:schemeClr val="tx2"/>
                </a:solidFill>
              </a:rPr>
              <a:t>) that are pushed to GitHub regularly. </a:t>
            </a:r>
          </a:p>
          <a:p>
            <a:r>
              <a:rPr lang="en-US" sz="2400" dirty="0" err="1"/>
              <a:t>Jupyter</a:t>
            </a:r>
            <a:r>
              <a:rPr lang="en-US" sz="2400" dirty="0"/>
              <a:t> Notebooks for final report can be worked on throughout the Module, but only final code should go there.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</a:rPr>
              <a:t>Notebooks should import functions from .</a:t>
            </a:r>
            <a:r>
              <a:rPr lang="en-US" sz="2000" dirty="0" err="1">
                <a:solidFill>
                  <a:schemeClr val="tx2"/>
                </a:solidFill>
              </a:rPr>
              <a:t>py</a:t>
            </a:r>
            <a:r>
              <a:rPr lang="en-US" sz="2000" dirty="0">
                <a:solidFill>
                  <a:schemeClr val="tx2"/>
                </a:solidFill>
              </a:rPr>
              <a:t> files</a:t>
            </a:r>
          </a:p>
          <a:p>
            <a:r>
              <a:rPr lang="en-US" sz="2400" dirty="0">
                <a:solidFill>
                  <a:schemeClr val="tx2"/>
                </a:solidFill>
              </a:rPr>
              <a:t>GitHub repository structure: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One </a:t>
            </a:r>
            <a:r>
              <a:rPr lang="en-US" dirty="0">
                <a:solidFill>
                  <a:schemeClr val="accent6"/>
                </a:solidFill>
              </a:rPr>
              <a:t>repo</a:t>
            </a:r>
            <a:r>
              <a:rPr lang="en-US" dirty="0">
                <a:solidFill>
                  <a:schemeClr val="tx2"/>
                </a:solidFill>
              </a:rPr>
              <a:t> for each project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Shared with your partner for that module</a:t>
            </a:r>
          </a:p>
          <a:p>
            <a:pPr lvl="1"/>
            <a:r>
              <a:rPr lang="en-US" dirty="0"/>
              <a:t>Each partner should have their own </a:t>
            </a:r>
            <a:r>
              <a:rPr lang="en-US" dirty="0">
                <a:solidFill>
                  <a:schemeClr val="accent6"/>
                </a:solidFill>
              </a:rPr>
              <a:t>branch </a:t>
            </a:r>
            <a:r>
              <a:rPr lang="en-US" dirty="0"/>
              <a:t>and regularly make </a:t>
            </a:r>
            <a:r>
              <a:rPr lang="en-US" dirty="0">
                <a:solidFill>
                  <a:schemeClr val="accent6"/>
                </a:solidFill>
              </a:rPr>
              <a:t>pull requests </a:t>
            </a:r>
            <a:r>
              <a:rPr lang="en-US" dirty="0"/>
              <a:t>that </a:t>
            </a:r>
            <a:r>
              <a:rPr lang="en-US" dirty="0">
                <a:solidFill>
                  <a:schemeClr val="accent6"/>
                </a:solidFill>
              </a:rPr>
              <a:t>merge</a:t>
            </a:r>
            <a:r>
              <a:rPr lang="en-US" dirty="0"/>
              <a:t> the code in their branch with the main branch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865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B774A-5D58-EDEE-0C16-341D0041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Practice!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D11B7-C52E-2904-0820-85B3CC9BA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3567" y="3429000"/>
            <a:ext cx="5964866" cy="270197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Make a new </a:t>
            </a:r>
            <a:r>
              <a:rPr lang="en-US" dirty="0">
                <a:solidFill>
                  <a:schemeClr val="accent6"/>
                </a:solidFill>
              </a:rPr>
              <a:t>branch</a:t>
            </a:r>
            <a:r>
              <a:rPr lang="en-US" dirty="0"/>
              <a:t> in GitHub Desktop and switch to this branch.</a:t>
            </a:r>
          </a:p>
          <a:p>
            <a:r>
              <a:rPr lang="en-US" dirty="0"/>
              <a:t>Add your </a:t>
            </a:r>
            <a:r>
              <a:rPr lang="en-US" dirty="0">
                <a:solidFill>
                  <a:schemeClr val="accent6"/>
                </a:solidFill>
              </a:rPr>
              <a:t>file from last class </a:t>
            </a:r>
            <a:r>
              <a:rPr lang="en-US" dirty="0"/>
              <a:t>to your repo folder (locally) on your own branch.</a:t>
            </a:r>
            <a:endParaRPr lang="en-US" dirty="0">
              <a:solidFill>
                <a:schemeClr val="accent6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/>
              <a:t>Then commit &amp; </a:t>
            </a:r>
            <a:r>
              <a:rPr lang="en-US" dirty="0">
                <a:solidFill>
                  <a:schemeClr val="accent6"/>
                </a:solidFill>
              </a:rPr>
              <a:t>push</a:t>
            </a:r>
            <a:r>
              <a:rPr lang="en-US" dirty="0"/>
              <a:t>, make a </a:t>
            </a:r>
            <a:r>
              <a:rPr lang="en-US" dirty="0">
                <a:solidFill>
                  <a:schemeClr val="accent6"/>
                </a:solidFill>
              </a:rPr>
              <a:t>pull request</a:t>
            </a:r>
            <a:r>
              <a:rPr lang="en-US" dirty="0"/>
              <a:t>, and merge changes to the main branch.</a:t>
            </a:r>
          </a:p>
          <a:p>
            <a:r>
              <a:rPr lang="en-US" b="1" dirty="0"/>
              <a:t>Stand</a:t>
            </a:r>
            <a:r>
              <a:rPr lang="en-US" dirty="0"/>
              <a:t> </a:t>
            </a:r>
            <a:r>
              <a:rPr lang="en-US" b="1" dirty="0"/>
              <a:t>your name card on its edge </a:t>
            </a:r>
            <a:r>
              <a:rPr lang="en-US" dirty="0"/>
              <a:t>when you are done. Help your neighbors! If you need a TA/instructor, raise your hand!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460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B09DC2C-B583-FF2C-C477-20323DD9E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52FB-15D2-1F9E-B81A-BB4550A15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set up with GitHub Classroom for Pair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2709F-9E8E-BEBA-2E53-A5EF45F87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414338"/>
            <a:ext cx="6554854" cy="644366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sz="2400" dirty="0"/>
              <a:t>You should have a </a:t>
            </a:r>
            <a:r>
              <a:rPr lang="en-US" sz="2400" dirty="0" err="1"/>
              <a:t>github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6"/>
                </a:solidFill>
              </a:rPr>
              <a:t>account</a:t>
            </a:r>
            <a:r>
              <a:rPr lang="en-US" sz="2400" dirty="0"/>
              <a:t>.</a:t>
            </a:r>
          </a:p>
          <a:p>
            <a:pPr marL="514350" indent="-514350">
              <a:buAutoNum type="arabicPeriod"/>
            </a:pPr>
            <a:r>
              <a:rPr lang="en-US" sz="2400" dirty="0"/>
              <a:t>Join </a:t>
            </a:r>
            <a:r>
              <a:rPr lang="en-US" sz="2400" dirty="0">
                <a:solidFill>
                  <a:schemeClr val="accent6"/>
                </a:solidFill>
              </a:rPr>
              <a:t>ENG-BME-2315-001</a:t>
            </a:r>
            <a:r>
              <a:rPr lang="en-US" sz="2400" dirty="0"/>
              <a:t> organization. This will show up on your page under “Organizations”</a:t>
            </a:r>
          </a:p>
          <a:p>
            <a:pPr marL="514350" indent="-514350">
              <a:buAutoNum type="arabicPeriod"/>
            </a:pPr>
            <a:r>
              <a:rPr lang="en-US" sz="2400" dirty="0"/>
              <a:t>Accept </a:t>
            </a:r>
            <a:r>
              <a:rPr lang="en-US" sz="2400" dirty="0">
                <a:solidFill>
                  <a:schemeClr val="accent6"/>
                </a:solidFill>
              </a:rPr>
              <a:t>Module_0 </a:t>
            </a:r>
            <a:r>
              <a:rPr lang="en-US" sz="2400" dirty="0"/>
              <a:t>assignment and set the assignment repo name by making a team (</a:t>
            </a:r>
            <a:r>
              <a:rPr lang="en-US" sz="2400" dirty="0">
                <a:solidFill>
                  <a:schemeClr val="accent6"/>
                </a:solidFill>
              </a:rPr>
              <a:t>LastName1_LastName2_Company</a:t>
            </a:r>
            <a:r>
              <a:rPr lang="en-US" sz="2400" dirty="0"/>
              <a:t>) or joining your partner’s team. </a:t>
            </a:r>
          </a:p>
          <a:p>
            <a:pPr marL="514350" indent="-514350">
              <a:buAutoNum type="arabicPeriod"/>
            </a:pPr>
            <a:r>
              <a:rPr lang="en-US" sz="2400" dirty="0"/>
              <a:t>Find your repository by going to the ENG-BME-2315-001 organization (on your homepage) and click on the repository named “</a:t>
            </a:r>
            <a:r>
              <a:rPr lang="en-US" sz="2400" dirty="0">
                <a:solidFill>
                  <a:schemeClr val="accent6"/>
                </a:solidFill>
              </a:rPr>
              <a:t>Module_0_LastName1_LastName2 _Company</a:t>
            </a:r>
            <a:r>
              <a:rPr lang="en-US" sz="2400" dirty="0"/>
              <a:t>” corresponding to your pair. 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accent6"/>
                </a:solidFill>
              </a:rPr>
              <a:t>Clone</a:t>
            </a:r>
            <a:r>
              <a:rPr lang="en-US" sz="2400" dirty="0"/>
              <a:t> the repo to your local computer</a:t>
            </a:r>
          </a:p>
          <a:p>
            <a:pPr marL="514350" indent="-514350">
              <a:buAutoNum type="arabicPeriod"/>
            </a:pPr>
            <a:r>
              <a:rPr lang="en-US" sz="2400" dirty="0"/>
              <a:t>Make your own </a:t>
            </a:r>
            <a:r>
              <a:rPr lang="en-US" sz="2400" dirty="0">
                <a:solidFill>
                  <a:schemeClr val="accent6"/>
                </a:solidFill>
              </a:rPr>
              <a:t>LastName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6"/>
                </a:solidFill>
              </a:rPr>
              <a:t>branch</a:t>
            </a:r>
            <a:r>
              <a:rPr lang="en-US" sz="2400" dirty="0"/>
              <a:t> of the repo</a:t>
            </a:r>
          </a:p>
          <a:p>
            <a:pPr marL="514350" indent="-514350">
              <a:buAutoNum type="arabicPeriod"/>
            </a:pPr>
            <a:r>
              <a:rPr lang="en-US" sz="2400" dirty="0"/>
              <a:t>Update README, save, and </a:t>
            </a:r>
            <a:r>
              <a:rPr lang="en-US" sz="2400" dirty="0">
                <a:solidFill>
                  <a:schemeClr val="accent6"/>
                </a:solidFill>
              </a:rPr>
              <a:t>push</a:t>
            </a:r>
            <a:r>
              <a:rPr lang="en-US" sz="2400" dirty="0"/>
              <a:t> changes to your branch</a:t>
            </a:r>
          </a:p>
          <a:p>
            <a:pPr marL="514350" indent="-514350">
              <a:buAutoNum type="arabicPeriod"/>
            </a:pPr>
            <a:r>
              <a:rPr lang="en-US" sz="2400" dirty="0"/>
              <a:t>Make a </a:t>
            </a:r>
            <a:r>
              <a:rPr lang="en-US" sz="2400" dirty="0">
                <a:solidFill>
                  <a:schemeClr val="accent6"/>
                </a:solidFill>
              </a:rPr>
              <a:t>pull request </a:t>
            </a:r>
            <a:r>
              <a:rPr lang="en-US" sz="2400" dirty="0"/>
              <a:t>to the main branch and merge</a:t>
            </a:r>
          </a:p>
        </p:txBody>
      </p:sp>
    </p:spTree>
    <p:extLst>
      <p:ext uri="{BB962C8B-B14F-4D97-AF65-F5344CB8AC3E}">
        <p14:creationId xmlns:p14="http://schemas.microsoft.com/office/powerpoint/2010/main" val="1910456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35A61A-9D8F-7F2D-26A9-2A7B7FC22269}"/>
              </a:ext>
            </a:extLst>
          </p:cNvPr>
          <p:cNvSpPr txBox="1"/>
          <p:nvPr/>
        </p:nvSpPr>
        <p:spPr>
          <a:xfrm>
            <a:off x="4770794" y="0"/>
            <a:ext cx="5367480" cy="591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"/>
                <a:ea typeface="SF Pro Semibold" pitchFamily="2" charset="0"/>
                <a:cs typeface="SF Pro Semibold" pitchFamily="2" charset="0"/>
              </a:rPr>
              <a:t>PULL FROM REMOTE </a:t>
            </a:r>
            <a:endParaRPr lang="en-US" sz="3200" dirty="0">
              <a:latin typeface=""/>
              <a:ea typeface="SF Pro Semibold" pitchFamily="2" charset="0"/>
              <a:cs typeface="SF Pro Semibold" pitchFamily="2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"/>
                <a:ea typeface="SF Pro Semibold" pitchFamily="2" charset="0"/>
                <a:cs typeface="SF Pro Semibold" pitchFamily="2" charset="0"/>
                <a:sym typeface="Wingdings" pitchFamily="2" charset="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"/>
                <a:ea typeface="SF Pro Semibold" pitchFamily="2" charset="0"/>
                <a:cs typeface="SF Pro Semibold" pitchFamily="2" charset="0"/>
                <a:sym typeface="Wingdings" pitchFamily="2" charset="2"/>
              </a:rPr>
              <a:t>OPEN FOLDER LOCALLY </a:t>
            </a:r>
          </a:p>
          <a:p>
            <a:pPr algn="ctr">
              <a:lnSpc>
                <a:spcPct val="150000"/>
              </a:lnSpc>
            </a:pPr>
            <a:endParaRPr lang="en-US" sz="3200" dirty="0">
              <a:latin typeface=""/>
              <a:ea typeface="SF Pro Semibold" pitchFamily="2" charset="0"/>
              <a:cs typeface="SF Pro Semibold" pitchFamily="2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"/>
                <a:ea typeface="SF Pro Semibold" pitchFamily="2" charset="0"/>
                <a:cs typeface="SF Pro Semibold" pitchFamily="2" charset="0"/>
                <a:sym typeface="Wingdings" pitchFamily="2" charset="2"/>
              </a:rPr>
              <a:t>CODE &amp; SAVE </a:t>
            </a:r>
          </a:p>
          <a:p>
            <a:pPr algn="ctr">
              <a:lnSpc>
                <a:spcPct val="150000"/>
              </a:lnSpc>
            </a:pPr>
            <a:endParaRPr lang="en-US" sz="3200" dirty="0">
              <a:latin typeface=""/>
              <a:ea typeface="SF Pro Semibold" pitchFamily="2" charset="0"/>
              <a:cs typeface="SF Pro Semibold" pitchFamily="2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"/>
                <a:ea typeface="SF Pro Semibold" pitchFamily="2" charset="0"/>
                <a:cs typeface="SF Pro Semibold" pitchFamily="2" charset="0"/>
                <a:sym typeface="Wingdings" pitchFamily="2" charset="2"/>
              </a:rPr>
              <a:t> COMMIT CHANGES, PUSH TO REMOTE</a:t>
            </a:r>
            <a:endParaRPr lang="en-US" sz="3200" dirty="0">
              <a:latin typeface="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EBC13C8-C2F2-D601-DE0A-423090BAC59E}"/>
              </a:ext>
            </a:extLst>
          </p:cNvPr>
          <p:cNvSpPr/>
          <p:nvPr/>
        </p:nvSpPr>
        <p:spPr>
          <a:xfrm>
            <a:off x="7303252" y="686489"/>
            <a:ext cx="316523" cy="891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02D08B88-1364-2D89-61B0-6AA10A834D2C}"/>
              </a:ext>
            </a:extLst>
          </p:cNvPr>
          <p:cNvSpPr/>
          <p:nvPr/>
        </p:nvSpPr>
        <p:spPr>
          <a:xfrm>
            <a:off x="7303252" y="3707605"/>
            <a:ext cx="316523" cy="891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7087232-2A35-0963-4CB1-B8D59C4B109B}"/>
              </a:ext>
            </a:extLst>
          </p:cNvPr>
          <p:cNvSpPr/>
          <p:nvPr/>
        </p:nvSpPr>
        <p:spPr>
          <a:xfrm>
            <a:off x="7296273" y="2264176"/>
            <a:ext cx="316523" cy="891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5341766-6755-D634-FCCA-B4C02A52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General protocol for EVERY coding session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E4EC8-B80D-7766-F702-FC2742B97530}"/>
              </a:ext>
            </a:extLst>
          </p:cNvPr>
          <p:cNvSpPr txBox="1"/>
          <p:nvPr/>
        </p:nvSpPr>
        <p:spPr>
          <a:xfrm>
            <a:off x="5368973" y="6027003"/>
            <a:ext cx="417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When you’re happy with your code, open a PULL REQUEST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4B165075-C7CA-ED1D-9B89-938A3D272E41}"/>
              </a:ext>
            </a:extLst>
          </p:cNvPr>
          <p:cNvSpPr/>
          <p:nvPr/>
        </p:nvSpPr>
        <p:spPr>
          <a:xfrm>
            <a:off x="7303252" y="5837523"/>
            <a:ext cx="316523" cy="33398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"/>
              <a:ea typeface="SF Pro Semibold" pitchFamily="2" charset="0"/>
              <a:cs typeface="SF Pro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6" grpId="0" animBg="1"/>
      <p:bldP spid="7" grpId="0" animBg="1"/>
      <p:bldP spid="2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8907-528A-89D1-1CAF-90022880C2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6033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When can GitHub be problematic?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B61CB21-11D6-4F47-1B38-C40F5D497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3261"/>
              </p:ext>
            </p:extLst>
          </p:nvPr>
        </p:nvGraphicFramePr>
        <p:xfrm>
          <a:off x="162910" y="1099845"/>
          <a:ext cx="11866179" cy="5077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353">
                  <a:extLst>
                    <a:ext uri="{9D8B030D-6E8A-4147-A177-3AD203B41FA5}">
                      <a16:colId xmlns:a16="http://schemas.microsoft.com/office/drawing/2014/main" val="1917176809"/>
                    </a:ext>
                  </a:extLst>
                </a:gridCol>
                <a:gridCol w="8460826">
                  <a:extLst>
                    <a:ext uri="{9D8B030D-6E8A-4147-A177-3AD203B41FA5}">
                      <a16:colId xmlns:a16="http://schemas.microsoft.com/office/drawing/2014/main" val="4239334021"/>
                    </a:ext>
                  </a:extLst>
                </a:gridCol>
              </a:tblGrid>
              <a:tr h="433463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Advice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582064"/>
                  </a:ext>
                </a:extLst>
              </a:tr>
              <a:tr h="766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When you work on the same code in the same file at the same time as another 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As a general rule, do not work on the same file at the same time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Alternatively, always work on different files and push and pull back and forth to share code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TALK TO YOUR PARTNER WHEN YOU/THEY ARE CODING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908783"/>
                  </a:ext>
                </a:extLst>
              </a:tr>
              <a:tr h="6154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When you delete a file some one else is working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Don’t delete files without talking to your partner first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Don’t move files around without talking to your partner first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316058"/>
                  </a:ext>
                </a:extLst>
              </a:tr>
              <a:tr h="7929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When you add a file with the same name that someone else has, and try to push them both to the remote branch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Include your first or last name in your own file names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For shared files (like your final notebook), do not try to make duplicates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Add clear indications to the file name for when code should be used or if it is test code or unused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335208"/>
                  </a:ext>
                </a:extLst>
              </a:tr>
              <a:tr h="567559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When you forget to ignore certain files that you really don’t care about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Add things to .</a:t>
                      </a:r>
                      <a:r>
                        <a:rPr lang="en-US" sz="1400" b="0" i="0" dirty="0" err="1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gitignore</a:t>
                      </a: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 to automatically “lose track” of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341328"/>
                  </a:ext>
                </a:extLst>
              </a:tr>
              <a:tr h="742618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When you are trying to commit a file &gt; GitHub’s file size limit (100Mb)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These files must remain locally on each partner’s computer to be used. You can share them through box.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Add these files to .</a:t>
                      </a:r>
                      <a:r>
                        <a:rPr lang="en-US" sz="1400" b="0" i="0" dirty="0" err="1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gitignore</a:t>
                      </a: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 so you never accidentally push them.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630247"/>
                  </a:ext>
                </a:extLst>
              </a:tr>
              <a:tr h="637784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When you test code that doesn’t work, but now you can’t get back to what was 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Work on the outside of the </a:t>
                      </a:r>
                      <a:r>
                        <a:rPr lang="en-US" sz="1400" b="0" i="0" dirty="0" err="1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github</a:t>
                      </a: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 repo then copy/paste working code into the repo 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Make a brand-new file (e.g. </a:t>
                      </a:r>
                      <a:r>
                        <a:rPr lang="en-US" sz="1400" b="0" i="0" dirty="0" err="1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test_lastname.py</a:t>
                      </a: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) and only change code in that file, then copy/paste when it’s working into the repo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Make a branch in your repository for test code 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Worst case scenario: git reset (</a:t>
                      </a:r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advanced</a:t>
                      </a:r>
                      <a:r>
                        <a:rPr lang="en-US" sz="1400" b="0" i="0" dirty="0">
                          <a:latin typeface="SF Pro Semibold" pitchFamily="2" charset="0"/>
                          <a:ea typeface="SF Pro Semibold" pitchFamily="2" charset="0"/>
                          <a:cs typeface="SF Pro Semibold" pitchFamily="2" charset="0"/>
                        </a:rPr>
                        <a:t>, ask for help if you haven’t done this before)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980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607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A7D70-EBB7-0FBB-B2FC-0BB99AD05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3" y="85911"/>
            <a:ext cx="10363200" cy="668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16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5B192-0FF4-D454-6BFB-E835BDC9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could share recipes by…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7D70B-2B80-52BB-5A84-80D9CF535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7280"/>
            <a:ext cx="4074886" cy="54762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Telling them face to face</a:t>
            </a:r>
          </a:p>
          <a:p>
            <a:pPr lvl="1"/>
            <a:r>
              <a:rPr lang="en-US" dirty="0"/>
              <a:t>Good when you don’t want to share a secret recipe</a:t>
            </a:r>
          </a:p>
          <a:p>
            <a:pPr lvl="1"/>
            <a:r>
              <a:rPr lang="en-US" dirty="0"/>
              <a:t>Bad for coding</a:t>
            </a:r>
          </a:p>
          <a:p>
            <a:r>
              <a:rPr lang="en-US" dirty="0"/>
              <a:t>Handing them a copy or a picture </a:t>
            </a:r>
          </a:p>
          <a:p>
            <a:pPr lvl="1"/>
            <a:r>
              <a:rPr lang="en-US" dirty="0"/>
              <a:t>What if it’s hard to read?</a:t>
            </a:r>
          </a:p>
          <a:p>
            <a:pPr lvl="1"/>
            <a:r>
              <a:rPr lang="en-US" dirty="0"/>
              <a:t>What if they want to update the recipe and send it back?</a:t>
            </a:r>
          </a:p>
          <a:p>
            <a:pPr lvl="1"/>
            <a:r>
              <a:rPr lang="en-US" dirty="0"/>
              <a:t>What if they want to see multiple iterations of the recipe (did they recipe-test?)</a:t>
            </a:r>
          </a:p>
          <a:p>
            <a:r>
              <a:rPr lang="en-US" dirty="0"/>
              <a:t>Typing up the recipe and sending them the most recent version and past versions with notes about why things changed </a:t>
            </a:r>
          </a:p>
        </p:txBody>
      </p:sp>
      <p:pic>
        <p:nvPicPr>
          <p:cNvPr id="5" name="Picture 4" descr="A recipe on a piece of paper&#10;&#10;AI-generated content may be incorrect.">
            <a:extLst>
              <a:ext uri="{FF2B5EF4-FFF2-40B4-BE49-F238E27FC236}">
                <a16:creationId xmlns:a16="http://schemas.microsoft.com/office/drawing/2014/main" id="{233AD544-ABE3-1FB3-29DB-42BC7BB3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115" y="1438729"/>
            <a:ext cx="5776685" cy="4332514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0D977BF-039E-E09B-442A-543D750656F5}"/>
              </a:ext>
            </a:extLst>
          </p:cNvPr>
          <p:cNvSpPr/>
          <p:nvPr/>
        </p:nvSpPr>
        <p:spPr>
          <a:xfrm>
            <a:off x="9862457" y="2271486"/>
            <a:ext cx="1436914" cy="943428"/>
          </a:xfrm>
          <a:prstGeom prst="wedgeRoundRectCallout">
            <a:avLst>
              <a:gd name="adj1" fmla="val -143056"/>
              <a:gd name="adj2" fmla="val -3673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Does the butter have to be completely melted?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03137F9-4B72-126B-8A68-B96F28A039AB}"/>
              </a:ext>
            </a:extLst>
          </p:cNvPr>
          <p:cNvSpPr/>
          <p:nvPr/>
        </p:nvSpPr>
        <p:spPr>
          <a:xfrm>
            <a:off x="9223830" y="3429000"/>
            <a:ext cx="1146628" cy="743857"/>
          </a:xfrm>
          <a:prstGeom prst="wedgeRoundRectCallout">
            <a:avLst>
              <a:gd name="adj1" fmla="val -136702"/>
              <a:gd name="adj2" fmla="val 420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I add more vanilla?</a:t>
            </a:r>
          </a:p>
        </p:txBody>
      </p:sp>
    </p:spTree>
    <p:extLst>
      <p:ext uri="{BB962C8B-B14F-4D97-AF65-F5344CB8AC3E}">
        <p14:creationId xmlns:p14="http://schemas.microsoft.com/office/powerpoint/2010/main" val="5242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E480F4-ADBE-668C-914F-84C8306BB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80" y="1040487"/>
            <a:ext cx="10913240" cy="47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35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80CCB-92F9-C476-8B6A-FEFC6FC31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ent Arrow 70">
            <a:extLst>
              <a:ext uri="{FF2B5EF4-FFF2-40B4-BE49-F238E27FC236}">
                <a16:creationId xmlns:a16="http://schemas.microsoft.com/office/drawing/2014/main" id="{F3ACB405-CE01-628C-65DD-F97CD896EB7E}"/>
              </a:ext>
            </a:extLst>
          </p:cNvPr>
          <p:cNvSpPr/>
          <p:nvPr/>
        </p:nvSpPr>
        <p:spPr>
          <a:xfrm flipH="1">
            <a:off x="6534258" y="2220686"/>
            <a:ext cx="1290695" cy="2562876"/>
          </a:xfrm>
          <a:prstGeom prst="bentArrow">
            <a:avLst>
              <a:gd name="adj1" fmla="val 12690"/>
              <a:gd name="adj2" fmla="val 21923"/>
              <a:gd name="adj3" fmla="val 25000"/>
              <a:gd name="adj4" fmla="val 3267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Bent Arrow 71">
            <a:extLst>
              <a:ext uri="{FF2B5EF4-FFF2-40B4-BE49-F238E27FC236}">
                <a16:creationId xmlns:a16="http://schemas.microsoft.com/office/drawing/2014/main" id="{5E2C5843-D42A-DDD6-FB3B-F6C6BF0CBC97}"/>
              </a:ext>
            </a:extLst>
          </p:cNvPr>
          <p:cNvSpPr/>
          <p:nvPr/>
        </p:nvSpPr>
        <p:spPr>
          <a:xfrm>
            <a:off x="3133923" y="2198889"/>
            <a:ext cx="1290695" cy="2562876"/>
          </a:xfrm>
          <a:prstGeom prst="bentArrow">
            <a:avLst>
              <a:gd name="adj1" fmla="val 12690"/>
              <a:gd name="adj2" fmla="val 21923"/>
              <a:gd name="adj3" fmla="val 25000"/>
              <a:gd name="adj4" fmla="val 3267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ADC2AD-9C55-B802-E0D9-C2FC2D9FEB99}"/>
              </a:ext>
            </a:extLst>
          </p:cNvPr>
          <p:cNvGrpSpPr/>
          <p:nvPr/>
        </p:nvGrpSpPr>
        <p:grpSpPr>
          <a:xfrm>
            <a:off x="271272" y="4230914"/>
            <a:ext cx="4068499" cy="2590079"/>
            <a:chOff x="210312" y="3261095"/>
            <a:chExt cx="4068499" cy="2590079"/>
          </a:xfrm>
          <a:solidFill>
            <a:schemeClr val="bg1"/>
          </a:solidFill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EF68245-E8FA-8A4A-9FFD-FC8F4EB93B90}"/>
                </a:ext>
              </a:extLst>
            </p:cNvPr>
            <p:cNvSpPr/>
            <p:nvPr/>
          </p:nvSpPr>
          <p:spPr>
            <a:xfrm>
              <a:off x="210312" y="3261095"/>
              <a:ext cx="4068499" cy="2253012"/>
            </a:xfrm>
            <a:prstGeom prst="roundRect">
              <a:avLst>
                <a:gd name="adj" fmla="val 12298"/>
              </a:avLst>
            </a:prstGeom>
            <a:grp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E5E18B-6274-65C8-0130-703E2FB0038F}"/>
                </a:ext>
              </a:extLst>
            </p:cNvPr>
            <p:cNvSpPr txBox="1"/>
            <p:nvPr/>
          </p:nvSpPr>
          <p:spPr>
            <a:xfrm>
              <a:off x="521396" y="5481842"/>
              <a:ext cx="348044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"/>
                </a:rPr>
                <a:t>The Restaurant (VS Code/</a:t>
              </a:r>
              <a:r>
                <a:rPr lang="en-US" b="1" dirty="0">
                  <a:solidFill>
                    <a:schemeClr val="accent6"/>
                  </a:solidFill>
                  <a:latin typeface=""/>
                </a:rPr>
                <a:t>IDE</a:t>
              </a:r>
              <a:r>
                <a:rPr lang="en-US" b="1" dirty="0">
                  <a:latin typeface=""/>
                </a:rPr>
                <a:t>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AC7BE8-4653-7A39-4E2F-E765EF7F1537}"/>
              </a:ext>
            </a:extLst>
          </p:cNvPr>
          <p:cNvGrpSpPr/>
          <p:nvPr/>
        </p:nvGrpSpPr>
        <p:grpSpPr>
          <a:xfrm>
            <a:off x="4792329" y="4230914"/>
            <a:ext cx="4068499" cy="2600709"/>
            <a:chOff x="210312" y="3261095"/>
            <a:chExt cx="4068499" cy="2600709"/>
          </a:xfrm>
          <a:solidFill>
            <a:schemeClr val="bg1"/>
          </a:solidFill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5DBC6D39-4F10-1C00-B259-F5E3782CCDC2}"/>
                </a:ext>
              </a:extLst>
            </p:cNvPr>
            <p:cNvSpPr/>
            <p:nvPr/>
          </p:nvSpPr>
          <p:spPr>
            <a:xfrm>
              <a:off x="210312" y="3261095"/>
              <a:ext cx="4068499" cy="2253012"/>
            </a:xfrm>
            <a:prstGeom prst="roundRect">
              <a:avLst>
                <a:gd name="adj" fmla="val 12298"/>
              </a:avLst>
            </a:prstGeom>
            <a:grp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34387F2-30D2-36AD-813C-B3B0C111672C}"/>
                </a:ext>
              </a:extLst>
            </p:cNvPr>
            <p:cNvSpPr txBox="1"/>
            <p:nvPr/>
          </p:nvSpPr>
          <p:spPr>
            <a:xfrm>
              <a:off x="1057058" y="5492472"/>
              <a:ext cx="233910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"/>
                </a:rPr>
                <a:t>Another Restaurant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CA84076-B867-B17B-8696-CDE594A83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the restaurant: </a:t>
            </a:r>
            <a:r>
              <a:rPr lang="en-US" dirty="0">
                <a:solidFill>
                  <a:schemeClr val="accent6"/>
                </a:solidFill>
              </a:rPr>
              <a:t>sharing recipes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D0A295-25B7-734E-27D7-8998051F541E}"/>
              </a:ext>
            </a:extLst>
          </p:cNvPr>
          <p:cNvGrpSpPr/>
          <p:nvPr/>
        </p:nvGrpSpPr>
        <p:grpSpPr>
          <a:xfrm>
            <a:off x="649167" y="4805690"/>
            <a:ext cx="1350290" cy="1350289"/>
            <a:chOff x="658368" y="2370483"/>
            <a:chExt cx="1755648" cy="17556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748BBB-F19F-4128-9894-EEAE42E2F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368" y="2370483"/>
              <a:ext cx="1146048" cy="11460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7B383B-FD8B-1703-375C-51671A89D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768" y="2522883"/>
              <a:ext cx="1146048" cy="11460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0D110A-B3B2-172F-2EE8-1F59CAFE0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168" y="2675283"/>
              <a:ext cx="1146048" cy="11460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98E205-5025-11C4-DC4A-0BE935C84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568" y="2827683"/>
              <a:ext cx="1146048" cy="11460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161D5C-94B4-CB6A-A4F5-AE053970E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968" y="2980083"/>
              <a:ext cx="1146048" cy="114604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AA4051-0C19-0DFC-4583-E0A4D5499345}"/>
              </a:ext>
            </a:extLst>
          </p:cNvPr>
          <p:cNvGrpSpPr/>
          <p:nvPr/>
        </p:nvGrpSpPr>
        <p:grpSpPr>
          <a:xfrm>
            <a:off x="1958605" y="4783562"/>
            <a:ext cx="1984228" cy="1415682"/>
            <a:chOff x="2624582" y="2294283"/>
            <a:chExt cx="2579897" cy="184067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8A36A5-AFE2-7AA9-24C2-56D6E826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63807" y="2294283"/>
              <a:ext cx="1840672" cy="1840672"/>
            </a:xfrm>
            <a:prstGeom prst="rect">
              <a:avLst/>
            </a:prstGeom>
          </p:spPr>
        </p:pic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701D5903-FB19-CBF7-7481-9818352B3A8D}"/>
                </a:ext>
              </a:extLst>
            </p:cNvPr>
            <p:cNvSpPr/>
            <p:nvPr/>
          </p:nvSpPr>
          <p:spPr>
            <a:xfrm>
              <a:off x="2624582" y="2294283"/>
              <a:ext cx="512064" cy="1831848"/>
            </a:xfrm>
            <a:prstGeom prst="rightBrace">
              <a:avLst>
                <a:gd name="adj1" fmla="val 44047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2644A7-DE0F-4095-856A-C395DD8875F1}"/>
              </a:ext>
            </a:extLst>
          </p:cNvPr>
          <p:cNvSpPr txBox="1"/>
          <p:nvPr/>
        </p:nvSpPr>
        <p:spPr>
          <a:xfrm>
            <a:off x="1000805" y="4464336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7685F-8920-A13C-42D6-998A0F1094FC}"/>
              </a:ext>
            </a:extLst>
          </p:cNvPr>
          <p:cNvSpPr txBox="1"/>
          <p:nvPr/>
        </p:nvSpPr>
        <p:spPr>
          <a:xfrm>
            <a:off x="2631512" y="4407432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 Folder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1FC6E3-3F92-8510-7087-F207698B3EDD}"/>
              </a:ext>
            </a:extLst>
          </p:cNvPr>
          <p:cNvGrpSpPr/>
          <p:nvPr/>
        </p:nvGrpSpPr>
        <p:grpSpPr>
          <a:xfrm>
            <a:off x="5170224" y="4805690"/>
            <a:ext cx="1350290" cy="1350289"/>
            <a:chOff x="658368" y="2370483"/>
            <a:chExt cx="1755648" cy="175564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A09F415-9BF0-726A-64E7-06F5DCC1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368" y="2370483"/>
              <a:ext cx="1146048" cy="114604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64E7AEF-0006-1349-3F1A-459C3580E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768" y="2522883"/>
              <a:ext cx="1146048" cy="114604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55B7857-7AB4-0F03-B0D2-87EC51C02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3168" y="2675283"/>
              <a:ext cx="1146048" cy="114604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AAE7CA1-F5A0-1F08-02BB-3F472FD78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568" y="2827683"/>
              <a:ext cx="1146048" cy="114604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D317428-325E-A814-C11C-374456012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968" y="2980083"/>
              <a:ext cx="1146048" cy="1146048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2E32544-9556-1705-00E2-7EE73FB99ABE}"/>
              </a:ext>
            </a:extLst>
          </p:cNvPr>
          <p:cNvGrpSpPr/>
          <p:nvPr/>
        </p:nvGrpSpPr>
        <p:grpSpPr>
          <a:xfrm>
            <a:off x="6479662" y="4783562"/>
            <a:ext cx="1984228" cy="1415682"/>
            <a:chOff x="2624582" y="2294283"/>
            <a:chExt cx="2579897" cy="184067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8589F09-FB86-E76A-5FD0-149EAA4DF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363807" y="2294283"/>
              <a:ext cx="1840672" cy="1840672"/>
            </a:xfrm>
            <a:prstGeom prst="rect">
              <a:avLst/>
            </a:prstGeom>
          </p:spPr>
        </p:pic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6F534756-B733-A18A-A310-8BE5E9798D01}"/>
                </a:ext>
              </a:extLst>
            </p:cNvPr>
            <p:cNvSpPr/>
            <p:nvPr/>
          </p:nvSpPr>
          <p:spPr>
            <a:xfrm>
              <a:off x="2624582" y="2294283"/>
              <a:ext cx="512064" cy="1831848"/>
            </a:xfrm>
            <a:prstGeom prst="rightBrace">
              <a:avLst>
                <a:gd name="adj1" fmla="val 44047"/>
                <a:gd name="adj2" fmla="val 50000"/>
              </a:avLst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9044F81-C989-D9E4-02E3-EE3A1A9FB744}"/>
              </a:ext>
            </a:extLst>
          </p:cNvPr>
          <p:cNvSpPr txBox="1"/>
          <p:nvPr/>
        </p:nvSpPr>
        <p:spPr>
          <a:xfrm>
            <a:off x="5521862" y="4464336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647AD7-C4A9-3404-A4B6-E71D92ADB39F}"/>
              </a:ext>
            </a:extLst>
          </p:cNvPr>
          <p:cNvSpPr txBox="1"/>
          <p:nvPr/>
        </p:nvSpPr>
        <p:spPr>
          <a:xfrm>
            <a:off x="7152569" y="4407432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 Folder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E3E8CD84-FD47-443F-0B03-1ED7483CF3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3920" y="1462366"/>
            <a:ext cx="2002723" cy="200272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2E9553B-9746-805B-13AD-09623732E148}"/>
              </a:ext>
            </a:extLst>
          </p:cNvPr>
          <p:cNvSpPr txBox="1"/>
          <p:nvPr/>
        </p:nvSpPr>
        <p:spPr>
          <a:xfrm>
            <a:off x="4146837" y="3479775"/>
            <a:ext cx="2750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Shared recipe book online (“</a:t>
            </a:r>
            <a:r>
              <a:rPr lang="en-US" dirty="0">
                <a:solidFill>
                  <a:schemeClr val="accent6"/>
                </a:solidFill>
              </a:rPr>
              <a:t>remote</a:t>
            </a:r>
            <a:r>
              <a:rPr lang="en-US" dirty="0"/>
              <a:t>”)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581B646-30E8-D4D1-7B44-54EE4966E921}"/>
              </a:ext>
            </a:extLst>
          </p:cNvPr>
          <p:cNvSpPr txBox="1"/>
          <p:nvPr/>
        </p:nvSpPr>
        <p:spPr>
          <a:xfrm>
            <a:off x="8541171" y="911425"/>
            <a:ext cx="365082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we contribute to the shared recipe book online?</a:t>
            </a:r>
          </a:p>
          <a:p>
            <a:pPr marL="514350" indent="-514350"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Get a local copy of the shared recipe book (“</a:t>
            </a:r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clone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”)</a:t>
            </a:r>
          </a:p>
          <a:p>
            <a:pPr marL="514350" indent="-514350"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changes (“</a:t>
            </a:r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commit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”)</a:t>
            </a:r>
          </a:p>
          <a:p>
            <a:pPr marL="514350" indent="-514350"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 these changes back to the remote book (“</a:t>
            </a:r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push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”)</a:t>
            </a:r>
          </a:p>
          <a:p>
            <a:pPr marL="514350" indent="-514350"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Regularly check if anyone else made changes to the shared book (“</a:t>
            </a:r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pull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”)</a:t>
            </a:r>
          </a:p>
          <a:p>
            <a:pPr marL="514350" indent="-514350"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someone made conflicting changes, figure out how to combine them (“</a:t>
            </a:r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merge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15737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1" animBg="1"/>
      <p:bldP spid="72" grpId="1" animBg="1"/>
      <p:bldP spid="64" grpId="0"/>
      <p:bldP spid="65" grpId="0"/>
      <p:bldP spid="69" grpId="0"/>
      <p:bldP spid="7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A20B-F31B-7A2C-DC18-FB80134B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782" y="215827"/>
            <a:ext cx="6842460" cy="739511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is how GitHub works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1026" name="Picture 2" descr="Learning Series: Get started with GitHub in Visual Studio -">
            <a:extLst>
              <a:ext uri="{FF2B5EF4-FFF2-40B4-BE49-F238E27FC236}">
                <a16:creationId xmlns:a16="http://schemas.microsoft.com/office/drawing/2014/main" id="{16BE2AAB-51F2-F623-3925-9B96CE5A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7" y="2709820"/>
            <a:ext cx="5891944" cy="34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t, GitHub, &amp; Workflow Fundamentals - DEV Community">
            <a:extLst>
              <a:ext uri="{FF2B5EF4-FFF2-40B4-BE49-F238E27FC236}">
                <a16:creationId xmlns:a16="http://schemas.microsoft.com/office/drawing/2014/main" id="{F0078044-83E2-8191-E77A-220A917CC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61"/>
          <a:stretch>
            <a:fillRect/>
          </a:stretch>
        </p:blipFill>
        <p:spPr bwMode="auto">
          <a:xfrm>
            <a:off x="6312558" y="3552256"/>
            <a:ext cx="5366673" cy="256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CFD19-5067-52D9-A74A-A6F180B82D1D}"/>
              </a:ext>
            </a:extLst>
          </p:cNvPr>
          <p:cNvSpPr txBox="1"/>
          <p:nvPr/>
        </p:nvSpPr>
        <p:spPr>
          <a:xfrm>
            <a:off x="0" y="6590724"/>
            <a:ext cx="7090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https://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livablesoftware.com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/development-process-in-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github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-basic-infographic/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F7C4-034A-4477-FAD3-F77C536FE0CD}"/>
              </a:ext>
            </a:extLst>
          </p:cNvPr>
          <p:cNvSpPr txBox="1"/>
          <p:nvPr/>
        </p:nvSpPr>
        <p:spPr>
          <a:xfrm>
            <a:off x="434008" y="2603240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Remote, shared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63019-0D2A-4BDF-BFFE-6D5C856281C6}"/>
              </a:ext>
            </a:extLst>
          </p:cNvPr>
          <p:cNvSpPr txBox="1"/>
          <p:nvPr/>
        </p:nvSpPr>
        <p:spPr>
          <a:xfrm>
            <a:off x="4533105" y="4730556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Local, individual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147F44-6348-06B7-D718-A1E9C3ABB79D}"/>
              </a:ext>
            </a:extLst>
          </p:cNvPr>
          <p:cNvGrpSpPr/>
          <p:nvPr/>
        </p:nvGrpSpPr>
        <p:grpSpPr>
          <a:xfrm>
            <a:off x="458600" y="3771437"/>
            <a:ext cx="2011649" cy="2140856"/>
            <a:chOff x="434007" y="3664857"/>
            <a:chExt cx="2011649" cy="2140856"/>
          </a:xfrm>
          <a:solidFill>
            <a:schemeClr val="bg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1B92FC-10E5-DF9B-BEEC-5879DA7BB231}"/>
                </a:ext>
              </a:extLst>
            </p:cNvPr>
            <p:cNvSpPr/>
            <p:nvPr/>
          </p:nvSpPr>
          <p:spPr>
            <a:xfrm>
              <a:off x="434008" y="3664857"/>
              <a:ext cx="1155306" cy="8493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A19E3F-996C-03D2-0427-C10A3B46E7CD}"/>
                </a:ext>
              </a:extLst>
            </p:cNvPr>
            <p:cNvSpPr/>
            <p:nvPr/>
          </p:nvSpPr>
          <p:spPr>
            <a:xfrm>
              <a:off x="434007" y="4514186"/>
              <a:ext cx="2011649" cy="1291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D4FC624-0F29-E24A-0F57-33EABC14D7AD}"/>
              </a:ext>
            </a:extLst>
          </p:cNvPr>
          <p:cNvGrpSpPr/>
          <p:nvPr/>
        </p:nvGrpSpPr>
        <p:grpSpPr>
          <a:xfrm>
            <a:off x="2445655" y="5014439"/>
            <a:ext cx="3308632" cy="897854"/>
            <a:chOff x="2445655" y="5014439"/>
            <a:chExt cx="3308632" cy="897854"/>
          </a:xfrm>
          <a:solidFill>
            <a:schemeClr val="bg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96B5C9-D4CA-5C1B-4784-6FE49F056BE9}"/>
                </a:ext>
              </a:extLst>
            </p:cNvPr>
            <p:cNvSpPr/>
            <p:nvPr/>
          </p:nvSpPr>
          <p:spPr>
            <a:xfrm>
              <a:off x="2445655" y="5261087"/>
              <a:ext cx="1280387" cy="6512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33722C-91C9-5F8F-F3A1-3ED3E96C9B9A}"/>
                </a:ext>
              </a:extLst>
            </p:cNvPr>
            <p:cNvSpPr/>
            <p:nvPr/>
          </p:nvSpPr>
          <p:spPr>
            <a:xfrm>
              <a:off x="3742638" y="5014439"/>
              <a:ext cx="2011649" cy="8978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833ADD2-C165-F360-FBA8-4593C9EE3690}"/>
              </a:ext>
            </a:extLst>
          </p:cNvPr>
          <p:cNvSpPr/>
          <p:nvPr/>
        </p:nvSpPr>
        <p:spPr>
          <a:xfrm>
            <a:off x="2429636" y="4609880"/>
            <a:ext cx="1280387" cy="651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FA6518-81BD-5678-0088-2AEBE1401A66}"/>
              </a:ext>
            </a:extLst>
          </p:cNvPr>
          <p:cNvSpPr/>
          <p:nvPr/>
        </p:nvSpPr>
        <p:spPr>
          <a:xfrm>
            <a:off x="1639169" y="3684959"/>
            <a:ext cx="1280387" cy="935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BFAC94F-F667-711A-FC8B-3F9BD216F0CA}"/>
              </a:ext>
            </a:extLst>
          </p:cNvPr>
          <p:cNvSpPr/>
          <p:nvPr/>
        </p:nvSpPr>
        <p:spPr>
          <a:xfrm>
            <a:off x="2358571" y="4630057"/>
            <a:ext cx="1280388" cy="346429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19056AEE-5F5B-AD15-B844-AA450BAE6E3E}"/>
              </a:ext>
            </a:extLst>
          </p:cNvPr>
          <p:cNvCxnSpPr>
            <a:stCxn id="25" idx="0"/>
          </p:cNvCxnSpPr>
          <p:nvPr/>
        </p:nvCxnSpPr>
        <p:spPr>
          <a:xfrm rot="5400000" flipH="1" flipV="1">
            <a:off x="4484305" y="2781627"/>
            <a:ext cx="413778" cy="324272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2B33808-7EA5-54D1-30E3-B2A83FE18E96}"/>
              </a:ext>
            </a:extLst>
          </p:cNvPr>
          <p:cNvSpPr txBox="1"/>
          <p:nvPr/>
        </p:nvSpPr>
        <p:spPr>
          <a:xfrm>
            <a:off x="7708326" y="2858387"/>
            <a:ext cx="3225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“commit” process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E9C61C4-BCB0-28E0-09F9-13F0018F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767" y="1097280"/>
            <a:ext cx="8647888" cy="1738350"/>
          </a:xfrm>
        </p:spPr>
        <p:txBody>
          <a:bodyPr>
            <a:normAutofit fontScale="92500"/>
          </a:bodyPr>
          <a:lstStyle/>
          <a:p>
            <a:r>
              <a:rPr lang="en-US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Github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hosts your code, </a:t>
            </a:r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the version control system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this class, we will use GitHub to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 code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(with partners and instructors), code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collaboratively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and track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changes</a:t>
            </a:r>
          </a:p>
        </p:txBody>
      </p:sp>
    </p:spTree>
    <p:extLst>
      <p:ext uri="{BB962C8B-B14F-4D97-AF65-F5344CB8AC3E}">
        <p14:creationId xmlns:p14="http://schemas.microsoft.com/office/powerpoint/2010/main" val="285458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5" grpId="0" animBg="1"/>
      <p:bldP spid="26" grpId="0" animBg="1"/>
      <p:bldP spid="6" grpId="0" animBg="1"/>
      <p:bldP spid="27" grpId="0"/>
      <p:bldP spid="28" grpId="0" uiExpand="1" build="p" bldLvl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EC747-97AC-1058-FDA3-14B998CD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GitHub Repositories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822D6F-38C6-F5CE-F1BE-8E3432424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233464"/>
            <a:ext cx="6554854" cy="13189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Entirely different recipe books</a:t>
            </a:r>
          </a:p>
          <a:p>
            <a:r>
              <a:rPr lang="en-US" dirty="0"/>
              <a:t>In this class, we will use (shared) repositories for each project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DCC0B6E-ED0C-8DBF-A0F2-7955501E81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8404797" y="2063339"/>
            <a:ext cx="2002723" cy="20027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6C0CD2-6023-0AB7-AA96-F74AA5B492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8385586" y="4302601"/>
            <a:ext cx="2002723" cy="20027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E9784E-451E-0171-0DC0-75F07EF3A6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48614" y="2077782"/>
            <a:ext cx="2002723" cy="20027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E2712C-81A4-00B3-AABD-69F078A4E4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6535263" y="4261386"/>
            <a:ext cx="2002723" cy="200272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E4DABE1-2C84-3C82-CA73-AEB0CB795219}"/>
              </a:ext>
            </a:extLst>
          </p:cNvPr>
          <p:cNvSpPr txBox="1"/>
          <p:nvPr/>
        </p:nvSpPr>
        <p:spPr>
          <a:xfrm>
            <a:off x="7070150" y="1694007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Module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E3ECEF-D71E-0C7E-9DD5-3C7714BC2787}"/>
              </a:ext>
            </a:extLst>
          </p:cNvPr>
          <p:cNvSpPr txBox="1"/>
          <p:nvPr/>
        </p:nvSpPr>
        <p:spPr>
          <a:xfrm>
            <a:off x="8844170" y="625520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Module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3A7881-B2DB-C586-9F25-4D3ABE92E966}"/>
              </a:ext>
            </a:extLst>
          </p:cNvPr>
          <p:cNvSpPr txBox="1"/>
          <p:nvPr/>
        </p:nvSpPr>
        <p:spPr>
          <a:xfrm>
            <a:off x="6993847" y="625520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Module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368705-2FED-B53D-C112-6CC522082B06}"/>
              </a:ext>
            </a:extLst>
          </p:cNvPr>
          <p:cNvSpPr txBox="1"/>
          <p:nvPr/>
        </p:nvSpPr>
        <p:spPr>
          <a:xfrm>
            <a:off x="8919088" y="1694007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Module 2</a:t>
            </a:r>
          </a:p>
        </p:txBody>
      </p:sp>
    </p:spTree>
    <p:extLst>
      <p:ext uri="{BB962C8B-B14F-4D97-AF65-F5344CB8AC3E}">
        <p14:creationId xmlns:p14="http://schemas.microsoft.com/office/powerpoint/2010/main" val="34221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EC747-97AC-1058-FDA3-14B998CD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GitHub Branches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96EE8-A6C8-05C7-E3E5-E0C944BD2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719" y="233464"/>
            <a:ext cx="7521135" cy="131895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Different remote versions of the same shared book</a:t>
            </a:r>
          </a:p>
          <a:p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this class, we will use branches for individual work within a shared project (starting with Module 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D0DD52-6353-3F87-1F4E-EB57F483823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37279" y="4747473"/>
            <a:ext cx="1415682" cy="14156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C55BAF-B24E-E5A4-0C20-D98F6227E254}"/>
              </a:ext>
            </a:extLst>
          </p:cNvPr>
          <p:cNvGrpSpPr/>
          <p:nvPr/>
        </p:nvGrpSpPr>
        <p:grpSpPr>
          <a:xfrm>
            <a:off x="5545279" y="4194825"/>
            <a:ext cx="2004620" cy="2581711"/>
            <a:chOff x="2274191" y="3261095"/>
            <a:chExt cx="2004620" cy="2581711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7B9FA9D-6A45-6306-05BE-5051C1A183D5}"/>
                </a:ext>
              </a:extLst>
            </p:cNvPr>
            <p:cNvSpPr/>
            <p:nvPr/>
          </p:nvSpPr>
          <p:spPr>
            <a:xfrm>
              <a:off x="2372414" y="3261095"/>
              <a:ext cx="1906397" cy="2253012"/>
            </a:xfrm>
            <a:prstGeom prst="roundRect">
              <a:avLst>
                <a:gd name="adj" fmla="val 12298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3E98E7-4B46-10D2-9A88-72F85C92074B}"/>
                </a:ext>
              </a:extLst>
            </p:cNvPr>
            <p:cNvSpPr txBox="1"/>
            <p:nvPr/>
          </p:nvSpPr>
          <p:spPr>
            <a:xfrm>
              <a:off x="2274191" y="5504252"/>
              <a:ext cx="16017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The Restaurant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AB406C1-EEBF-3B17-B9A4-80DC30FA1B9F}"/>
              </a:ext>
            </a:extLst>
          </p:cNvPr>
          <p:cNvSpPr txBox="1"/>
          <p:nvPr/>
        </p:nvSpPr>
        <p:spPr>
          <a:xfrm>
            <a:off x="5841640" y="4371343"/>
            <a:ext cx="1317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 Folder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B29B9E6-1A96-BC4B-AB84-96EE860E3E0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58336" y="4747473"/>
            <a:ext cx="1415682" cy="141568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7F1823E-074E-3BED-7983-DAF6C60243A4}"/>
              </a:ext>
            </a:extLst>
          </p:cNvPr>
          <p:cNvGrpSpPr/>
          <p:nvPr/>
        </p:nvGrpSpPr>
        <p:grpSpPr>
          <a:xfrm>
            <a:off x="9884280" y="4194825"/>
            <a:ext cx="2186676" cy="2581711"/>
            <a:chOff x="2092135" y="3261095"/>
            <a:chExt cx="2186676" cy="2581711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A435E09-3776-5754-02D2-1F763340B4ED}"/>
                </a:ext>
              </a:extLst>
            </p:cNvPr>
            <p:cNvSpPr/>
            <p:nvPr/>
          </p:nvSpPr>
          <p:spPr>
            <a:xfrm>
              <a:off x="2244561" y="3261095"/>
              <a:ext cx="2034250" cy="2253012"/>
            </a:xfrm>
            <a:prstGeom prst="roundRect">
              <a:avLst>
                <a:gd name="adj" fmla="val 12298"/>
              </a:avLst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A03170-BB01-4FE3-DCCB-493CEAE15739}"/>
                </a:ext>
              </a:extLst>
            </p:cNvPr>
            <p:cNvSpPr txBox="1"/>
            <p:nvPr/>
          </p:nvSpPr>
          <p:spPr>
            <a:xfrm>
              <a:off x="2092135" y="5504252"/>
              <a:ext cx="19880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Another Restaurant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FF26C6E-D5DF-8F27-38A7-E3DE252502BA}"/>
              </a:ext>
            </a:extLst>
          </p:cNvPr>
          <p:cNvSpPr txBox="1"/>
          <p:nvPr/>
        </p:nvSpPr>
        <p:spPr>
          <a:xfrm>
            <a:off x="10362697" y="4371343"/>
            <a:ext cx="1317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Local Folder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ACC9D2-96BD-FA56-2FFB-7790897BE708}"/>
              </a:ext>
            </a:extLst>
          </p:cNvPr>
          <p:cNvSpPr txBox="1"/>
          <p:nvPr/>
        </p:nvSpPr>
        <p:spPr>
          <a:xfrm>
            <a:off x="7356965" y="4017619"/>
            <a:ext cx="275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Shared recipe book online (“</a:t>
            </a:r>
            <a:r>
              <a:rPr lang="en-US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remote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”)</a:t>
            </a:r>
          </a:p>
        </p:txBody>
      </p:sp>
      <p:sp>
        <p:nvSpPr>
          <p:cNvPr id="34" name="Bent Arrow 33">
            <a:extLst>
              <a:ext uri="{FF2B5EF4-FFF2-40B4-BE49-F238E27FC236}">
                <a16:creationId xmlns:a16="http://schemas.microsoft.com/office/drawing/2014/main" id="{E9DE25F4-EE2C-20BF-446A-6827158B389D}"/>
              </a:ext>
            </a:extLst>
          </p:cNvPr>
          <p:cNvSpPr/>
          <p:nvPr/>
        </p:nvSpPr>
        <p:spPr>
          <a:xfrm flipH="1">
            <a:off x="9744383" y="3078113"/>
            <a:ext cx="1290695" cy="1116711"/>
          </a:xfrm>
          <a:prstGeom prst="bentArrow">
            <a:avLst>
              <a:gd name="adj1" fmla="val 12690"/>
              <a:gd name="adj2" fmla="val 21923"/>
              <a:gd name="adj3" fmla="val 25000"/>
              <a:gd name="adj4" fmla="val 3267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Bent Arrow 34">
            <a:extLst>
              <a:ext uri="{FF2B5EF4-FFF2-40B4-BE49-F238E27FC236}">
                <a16:creationId xmlns:a16="http://schemas.microsoft.com/office/drawing/2014/main" id="{9B364473-80CD-2D69-F6F1-851C878B42F8}"/>
              </a:ext>
            </a:extLst>
          </p:cNvPr>
          <p:cNvSpPr/>
          <p:nvPr/>
        </p:nvSpPr>
        <p:spPr>
          <a:xfrm>
            <a:off x="6344051" y="3077997"/>
            <a:ext cx="1290695" cy="1116828"/>
          </a:xfrm>
          <a:prstGeom prst="bentArrow">
            <a:avLst>
              <a:gd name="adj1" fmla="val 12690"/>
              <a:gd name="adj2" fmla="val 21923"/>
              <a:gd name="adj3" fmla="val 25000"/>
              <a:gd name="adj4" fmla="val 3267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8E82E3-6972-613B-FB83-053DA108D36C}"/>
              </a:ext>
            </a:extLst>
          </p:cNvPr>
          <p:cNvSpPr txBox="1"/>
          <p:nvPr/>
        </p:nvSpPr>
        <p:spPr>
          <a:xfrm>
            <a:off x="9724120" y="2081521"/>
            <a:ext cx="2211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Main/master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default branch alias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35E11B-F051-A807-A4A5-E14A7411241E}"/>
              </a:ext>
            </a:extLst>
          </p:cNvPr>
          <p:cNvSpPr txBox="1"/>
          <p:nvPr/>
        </p:nvSpPr>
        <p:spPr>
          <a:xfrm>
            <a:off x="5991727" y="2253473"/>
            <a:ext cx="1665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Origin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“remote” alias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22F25C-9961-3135-9217-F6FF332709FC}"/>
              </a:ext>
            </a:extLst>
          </p:cNvPr>
          <p:cNvSpPr txBox="1"/>
          <p:nvPr/>
        </p:nvSpPr>
        <p:spPr>
          <a:xfrm>
            <a:off x="9503116" y="1731260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branch1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A80A66-3C8A-0DE2-5896-599FAF0B94CE}"/>
              </a:ext>
            </a:extLst>
          </p:cNvPr>
          <p:cNvSpPr txBox="1"/>
          <p:nvPr/>
        </p:nvSpPr>
        <p:spPr>
          <a:xfrm>
            <a:off x="9321014" y="1519149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branch2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2D4599-3BE3-ACC5-BDF9-C57D1818F468}"/>
              </a:ext>
            </a:extLst>
          </p:cNvPr>
          <p:cNvSpPr txBox="1"/>
          <p:nvPr/>
        </p:nvSpPr>
        <p:spPr>
          <a:xfrm>
            <a:off x="9085740" y="1315888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branch3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6D45A2A-C6A5-F38D-751B-391F7C920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412820" y="1557696"/>
            <a:ext cx="2002723" cy="20027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F42EDDB-90CA-9C97-1DFE-A01E2D2F1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565220" y="1710096"/>
            <a:ext cx="2002723" cy="200272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A50957B-9561-FF47-A5EA-11E67A879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717620" y="1862496"/>
            <a:ext cx="2002723" cy="200272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D91471C-6421-BC1D-3CCB-6E8B42A4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0020" y="2014896"/>
            <a:ext cx="2002723" cy="200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AE9B7-94E2-F9C2-485B-F533B272E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0FA0B25-D152-6B8D-E431-97CEEFAC4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D4A4F509-0D3C-F215-7484-2C0E7441CFC4}"/>
              </a:ext>
            </a:extLst>
          </p:cNvPr>
          <p:cNvSpPr/>
          <p:nvPr/>
        </p:nvSpPr>
        <p:spPr>
          <a:xfrm>
            <a:off x="963699" y="1809897"/>
            <a:ext cx="506752" cy="27359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E3762D-1A72-7C3A-E8BC-500D7FC76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2AB28-3C58-967F-1AE8-4102EC84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782" y="215827"/>
            <a:ext cx="6842460" cy="739511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GitHub (remote, online)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2C073B-CD42-CE39-9099-8B8AD2964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9B58B5-C475-6806-5C56-51862DA03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4A5AD68-7C3E-29DE-201D-AFF0899FC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852C2D6-ADA1-D9C1-F73C-CC94DA4E14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DEA0ED-7A15-AC03-D7C3-0E889727C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032B9E-333A-D337-DD4C-6D98D09EE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DEE7565-8C61-12ED-43D0-7A35308B5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289EF16-BA23-D24A-0457-D3CE2C2F9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6CF66D4-0537-A7E4-7BF3-DEE8D0869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E150B4-6BC2-9884-F54A-A1491777A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35" name="Content Placeholder 3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33E1225-1B46-7C34-A520-B92A0C7B4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32"/>
          <a:stretch>
            <a:fillRect/>
          </a:stretch>
        </p:blipFill>
        <p:spPr>
          <a:xfrm>
            <a:off x="908097" y="991358"/>
            <a:ext cx="10645922" cy="5866640"/>
          </a:xfr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573A705-0EE5-0051-B778-BC42C74A5854}"/>
              </a:ext>
            </a:extLst>
          </p:cNvPr>
          <p:cNvSpPr txBox="1"/>
          <p:nvPr/>
        </p:nvSpPr>
        <p:spPr>
          <a:xfrm>
            <a:off x="1241854" y="5497310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Organizations you have joined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2F748F-7D8F-0AB7-B212-970FA0926A28}"/>
              </a:ext>
            </a:extLst>
          </p:cNvPr>
          <p:cNvSpPr txBox="1"/>
          <p:nvPr/>
        </p:nvSpPr>
        <p:spPr>
          <a:xfrm>
            <a:off x="1050324" y="2167998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 list of your repos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0FA819-66CD-7CF9-9896-6FA1FBD9FD68}"/>
              </a:ext>
            </a:extLst>
          </p:cNvPr>
          <p:cNvSpPr txBox="1"/>
          <p:nvPr/>
        </p:nvSpPr>
        <p:spPr>
          <a:xfrm>
            <a:off x="10196318" y="2012926"/>
            <a:ext cx="163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Settings is in this menu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38C419-F89D-DD3D-80C1-FDFE662D4586}"/>
              </a:ext>
            </a:extLst>
          </p:cNvPr>
          <p:cNvSpPr txBox="1"/>
          <p:nvPr/>
        </p:nvSpPr>
        <p:spPr>
          <a:xfrm>
            <a:off x="5724387" y="1946694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Pinned repositories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B35FC05-DB17-DC42-938A-8D0F8CBAE2EB}"/>
              </a:ext>
            </a:extLst>
          </p:cNvPr>
          <p:cNvCxnSpPr>
            <a:cxnSpLocks/>
          </p:cNvCxnSpPr>
          <p:nvPr/>
        </p:nvCxnSpPr>
        <p:spPr>
          <a:xfrm flipV="1">
            <a:off x="1890584" y="1946694"/>
            <a:ext cx="55605" cy="306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F0D2574-6CFD-CE21-DB5D-21E38CF05D2E}"/>
              </a:ext>
            </a:extLst>
          </p:cNvPr>
          <p:cNvCxnSpPr>
            <a:cxnSpLocks/>
          </p:cNvCxnSpPr>
          <p:nvPr/>
        </p:nvCxnSpPr>
        <p:spPr>
          <a:xfrm flipV="1">
            <a:off x="2742553" y="5296072"/>
            <a:ext cx="588801" cy="320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1C43156-6DB8-D10D-784F-8C385C68E69E}"/>
              </a:ext>
            </a:extLst>
          </p:cNvPr>
          <p:cNvCxnSpPr>
            <a:cxnSpLocks/>
          </p:cNvCxnSpPr>
          <p:nvPr/>
        </p:nvCxnSpPr>
        <p:spPr>
          <a:xfrm flipV="1">
            <a:off x="11351800" y="1809897"/>
            <a:ext cx="0" cy="273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FB3A04-1610-2DD3-1DB4-BCBB3D5649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92"/>
          <a:stretch>
            <a:fillRect/>
          </a:stretch>
        </p:blipFill>
        <p:spPr>
          <a:xfrm>
            <a:off x="903350" y="991358"/>
            <a:ext cx="10650359" cy="587152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29B9141-38F3-F315-5A44-AB90269423DA}"/>
              </a:ext>
            </a:extLst>
          </p:cNvPr>
          <p:cNvSpPr txBox="1"/>
          <p:nvPr/>
        </p:nvSpPr>
        <p:spPr>
          <a:xfrm>
            <a:off x="6017740" y="225348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 list of repos</a:t>
            </a:r>
          </a:p>
        </p:txBody>
      </p:sp>
      <p:pic>
        <p:nvPicPr>
          <p:cNvPr id="48" name="Picture 4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A60FC1-2F2A-DE79-6AE0-BA1E66CD30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37"/>
          <a:stretch>
            <a:fillRect/>
          </a:stretch>
        </p:blipFill>
        <p:spPr>
          <a:xfrm>
            <a:off x="898602" y="955338"/>
            <a:ext cx="10668251" cy="590266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439629-3054-A7C6-4907-CCABBD8D064B}"/>
              </a:ext>
            </a:extLst>
          </p:cNvPr>
          <p:cNvSpPr txBox="1"/>
          <p:nvPr/>
        </p:nvSpPr>
        <p:spPr>
          <a:xfrm>
            <a:off x="1430805" y="3618074"/>
            <a:ext cx="1915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Looks like the folder structure on your local computer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B9D270-5434-13C0-7713-5FD47B0A0B0A}"/>
              </a:ext>
            </a:extLst>
          </p:cNvPr>
          <p:cNvSpPr txBox="1"/>
          <p:nvPr/>
        </p:nvSpPr>
        <p:spPr>
          <a:xfrm>
            <a:off x="1460201" y="2328643"/>
            <a:ext cx="191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Current branch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89D89C6-DD0F-6401-CEB7-8F1BCE04ADCF}"/>
              </a:ext>
            </a:extLst>
          </p:cNvPr>
          <p:cNvSpPr txBox="1"/>
          <p:nvPr/>
        </p:nvSpPr>
        <p:spPr>
          <a:xfrm>
            <a:off x="7596075" y="2174754"/>
            <a:ext cx="29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Download the code or clone repo</a:t>
            </a:r>
          </a:p>
        </p:txBody>
      </p: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ED3621D4-1DDC-7B22-5302-8DD219D0E605}"/>
              </a:ext>
            </a:extLst>
          </p:cNvPr>
          <p:cNvCxnSpPr>
            <a:cxnSpLocks/>
            <a:stCxn id="59" idx="1"/>
          </p:cNvCxnSpPr>
          <p:nvPr/>
        </p:nvCxnSpPr>
        <p:spPr>
          <a:xfrm rot="10800000" flipV="1">
            <a:off x="7253035" y="2328642"/>
            <a:ext cx="343041" cy="107909"/>
          </a:xfrm>
          <a:prstGeom prst="bentConnector3">
            <a:avLst>
              <a:gd name="adj1" fmla="val 1004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TextBox 1030">
            <a:extLst>
              <a:ext uri="{FF2B5EF4-FFF2-40B4-BE49-F238E27FC236}">
                <a16:creationId xmlns:a16="http://schemas.microsoft.com/office/drawing/2014/main" id="{5CD01BA1-DF92-B069-BC16-E9C2A4A571A6}"/>
              </a:ext>
            </a:extLst>
          </p:cNvPr>
          <p:cNvSpPr txBox="1"/>
          <p:nvPr/>
        </p:nvSpPr>
        <p:spPr>
          <a:xfrm>
            <a:off x="1309949" y="2607685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recent commit</a:t>
            </a:r>
          </a:p>
        </p:txBody>
      </p:sp>
    </p:spTree>
    <p:extLst>
      <p:ext uri="{BB962C8B-B14F-4D97-AF65-F5344CB8AC3E}">
        <p14:creationId xmlns:p14="http://schemas.microsoft.com/office/powerpoint/2010/main" val="221812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53" grpId="0"/>
      <p:bldP spid="56" grpId="0"/>
      <p:bldP spid="58" grpId="0"/>
      <p:bldP spid="59" grpId="0"/>
      <p:bldP spid="10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2EE7C3C-EEC8-9821-4C5B-8908BD2D4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427" y="0"/>
            <a:ext cx="7053146" cy="685800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A63739F-8C4E-E1B4-622F-173DA2C6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57129"/>
            <a:ext cx="7772400" cy="4143742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6C7280-C9AB-F41B-0BD4-F1A95A203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034321"/>
            <a:ext cx="7772400" cy="4789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4CB290-07A7-4893-4130-5357C2717D25}"/>
              </a:ext>
            </a:extLst>
          </p:cNvPr>
          <p:cNvSpPr txBox="1"/>
          <p:nvPr/>
        </p:nvSpPr>
        <p:spPr>
          <a:xfrm>
            <a:off x="-2058" y="6465406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5"/>
              </a:rPr>
              <a:t>https://classroom.github.com/a/PHAtZR-G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5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16668</TotalTime>
  <Words>2221</Words>
  <Application>Microsoft Macintosh PowerPoint</Application>
  <PresentationFormat>Widescreen</PresentationFormat>
  <Paragraphs>262</Paragraphs>
  <Slides>30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Charlie Text</vt:lpstr>
      <vt:lpstr>Menlo</vt:lpstr>
      <vt:lpstr>Roboto</vt:lpstr>
      <vt:lpstr>SF PRO LIGHT</vt:lpstr>
      <vt:lpstr>SF Pro Semibold</vt:lpstr>
      <vt:lpstr>Office Theme</vt:lpstr>
      <vt:lpstr>Coding Collaboratively with GitHub</vt:lpstr>
      <vt:lpstr>The Restaurant: The Big Picture</vt:lpstr>
      <vt:lpstr>We could share recipes by…</vt:lpstr>
      <vt:lpstr>Outside the restaurant: sharing recipes</vt:lpstr>
      <vt:lpstr>This is how GitHub works </vt:lpstr>
      <vt:lpstr>GitHub Repositories</vt:lpstr>
      <vt:lpstr>GitHub Branches</vt:lpstr>
      <vt:lpstr>GitHub (remote, online)</vt:lpstr>
      <vt:lpstr>PowerPoint Presentation</vt:lpstr>
      <vt:lpstr>LET’S PRACTICE! Getting set up with GitHub Classroom</vt:lpstr>
      <vt:lpstr>Getting set up with GitHub Desktop &amp; git on command line</vt:lpstr>
      <vt:lpstr>Getting set up with GitHub Desktop &amp; git on command line</vt:lpstr>
      <vt:lpstr>Getting set up with GitHub Desktop &amp; git on command line</vt:lpstr>
      <vt:lpstr>Getting set up with GitHub Desktop &amp; git on command line</vt:lpstr>
      <vt:lpstr>Coding Collaboratively with GitHub</vt:lpstr>
      <vt:lpstr>Notes from last class</vt:lpstr>
      <vt:lpstr>LET’S PRACTICE! Getting set up with GitHub Classroom</vt:lpstr>
      <vt:lpstr>Pull Requests (PRs) and Merging: Recipe testing on a different branch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will we use GitHub in this class?</vt:lpstr>
      <vt:lpstr>Let’s Practice!</vt:lpstr>
      <vt:lpstr>Getting set up with GitHub Classroom for Pair work</vt:lpstr>
      <vt:lpstr>General protocol for EVERY coding session</vt:lpstr>
      <vt:lpstr>When can GitHub be problematic?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Coding with Python</dc:title>
  <dc:creator>Microsoft Office User</dc:creator>
  <cp:lastModifiedBy>Microsoft Office User</cp:lastModifiedBy>
  <cp:revision>358</cp:revision>
  <dcterms:created xsi:type="dcterms:W3CDTF">2025-12-30T19:01:21Z</dcterms:created>
  <dcterms:modified xsi:type="dcterms:W3CDTF">2026-01-22T02:30:16Z</dcterms:modified>
</cp:coreProperties>
</file>