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6"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4701"/>
    <p:restoredTop sz="94703"/>
  </p:normalViewPr>
  <p:slideViewPr>
    <p:cSldViewPr snapToGrid="0" snapToObjects="1">
      <p:cViewPr>
        <p:scale>
          <a:sx n="36" d="100"/>
          <a:sy n="36" d="100"/>
        </p:scale>
        <p:origin x="160" y="-53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160FB6-387F-D045-B51D-DB66E637CB95}" type="datetimeFigureOut">
              <a:rPr lang="en-US" smtClean="0"/>
              <a:t>7/2/26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04D345-36FE-BC4B-88AD-139F86E543E1}" type="slidenum">
              <a:rPr lang="en-US" smtClean="0"/>
              <a:t>‹#›</a:t>
            </a:fld>
            <a:endParaRPr lang="en-US"/>
          </a:p>
        </p:txBody>
      </p:sp>
    </p:spTree>
    <p:extLst>
      <p:ext uri="{BB962C8B-B14F-4D97-AF65-F5344CB8AC3E}">
        <p14:creationId xmlns:p14="http://schemas.microsoft.com/office/powerpoint/2010/main" val="1177762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04D345-36FE-BC4B-88AD-139F86E543E1}" type="slidenum">
              <a:rPr lang="en-US" smtClean="0"/>
              <a:t>1</a:t>
            </a:fld>
            <a:endParaRPr lang="en-US"/>
          </a:p>
        </p:txBody>
      </p:sp>
    </p:spTree>
    <p:extLst>
      <p:ext uri="{BB962C8B-B14F-4D97-AF65-F5344CB8AC3E}">
        <p14:creationId xmlns:p14="http://schemas.microsoft.com/office/powerpoint/2010/main" val="1736244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7/2/26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7/2/26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7/2/26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jpeg"/><Relationship Id="rId3" Type="http://schemas.openxmlformats.org/officeDocument/2006/relationships/image" Target="../media/image1.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jpe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jpe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jpe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43891200" cy="32918400"/>
          </a:xfrm>
          <a:prstGeom prst="rect">
            <a:avLst/>
          </a:prstGeom>
          <a:solidFill>
            <a:srgbClr val="ECF0F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365760" y="365760"/>
            <a:ext cx="43159680" cy="3931920"/>
          </a:xfrm>
          <a:prstGeom prst="rect">
            <a:avLst/>
          </a:prstGeom>
          <a:solidFill>
            <a:srgbClr val="0030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2971800" y="735313"/>
            <a:ext cx="37947600" cy="2123658"/>
          </a:xfrm>
          <a:prstGeom prst="rect">
            <a:avLst/>
          </a:prstGeom>
          <a:noFill/>
        </p:spPr>
        <p:txBody>
          <a:bodyPr wrap="square">
            <a:spAutoFit/>
          </a:bodyPr>
          <a:lstStyle/>
          <a:p>
            <a:pPr algn="ctr"/>
            <a:r>
              <a:rPr lang="en-US" sz="6600" dirty="0">
                <a:solidFill>
                  <a:schemeClr val="bg1"/>
                </a:solidFill>
                <a:effectLst/>
                <a:latin typeface="Helvetica" pitchFamily="2" charset="0"/>
              </a:rPr>
              <a:t>Cell-specific Cahn-Hilliard models predict condensed fates </a:t>
            </a:r>
          </a:p>
          <a:p>
            <a:pPr algn="ctr"/>
            <a:r>
              <a:rPr lang="en-US" sz="6600" dirty="0">
                <a:solidFill>
                  <a:schemeClr val="bg1"/>
                </a:solidFill>
                <a:effectLst/>
                <a:latin typeface="Helvetica" pitchFamily="2" charset="0"/>
              </a:rPr>
              <a:t>of the chromosomal passenger complex</a:t>
            </a:r>
          </a:p>
        </p:txBody>
      </p:sp>
      <p:sp>
        <p:nvSpPr>
          <p:cNvPr id="7" name="TextBox 6"/>
          <p:cNvSpPr txBox="1"/>
          <p:nvPr/>
        </p:nvSpPr>
        <p:spPr>
          <a:xfrm>
            <a:off x="2971800" y="2880088"/>
            <a:ext cx="37947600" cy="606320"/>
          </a:xfrm>
          <a:prstGeom prst="rect">
            <a:avLst/>
          </a:prstGeom>
          <a:noFill/>
        </p:spPr>
        <p:txBody>
          <a:bodyPr wrap="square" tIns="36576">
            <a:spAutoFit/>
          </a:bodyPr>
          <a:lstStyle/>
          <a:p>
            <a:pPr algn="ctr"/>
            <a:r>
              <a:rPr lang="en-US" sz="3400" dirty="0">
                <a:solidFill>
                  <a:srgbClr val="D6E8F5"/>
                </a:solidFill>
              </a:rPr>
              <a:t>Sarah Groves</a:t>
            </a:r>
            <a:r>
              <a:rPr lang="en-US" sz="3400" b="0" i="0" dirty="0">
                <a:solidFill>
                  <a:srgbClr val="D6E8F5"/>
                </a:solidFill>
              </a:rPr>
              <a:t>¹  </a:t>
            </a:r>
            <a:r>
              <a:rPr sz="3400" b="0" i="0" dirty="0">
                <a:solidFill>
                  <a:srgbClr val="D6E8F5"/>
                </a:solidFill>
              </a:rPr>
              <a:t>·  </a:t>
            </a:r>
            <a:r>
              <a:rPr lang="en-US" sz="3400" b="0" i="0" dirty="0">
                <a:solidFill>
                  <a:srgbClr val="D6E8F5"/>
                </a:solidFill>
              </a:rPr>
              <a:t>Catalina Alvarez¹</a:t>
            </a:r>
            <a:r>
              <a:rPr sz="3400" b="0" i="0" dirty="0">
                <a:solidFill>
                  <a:srgbClr val="D6E8F5"/>
                </a:solidFill>
              </a:rPr>
              <a:t>  ·  </a:t>
            </a:r>
            <a:r>
              <a:rPr lang="en-US" sz="3400" dirty="0">
                <a:solidFill>
                  <a:srgbClr val="D6E8F5"/>
                </a:solidFill>
              </a:rPr>
              <a:t>Min-</a:t>
            </a:r>
            <a:r>
              <a:rPr lang="en-US" sz="3400" dirty="0" err="1">
                <a:solidFill>
                  <a:srgbClr val="D6E8F5"/>
                </a:solidFill>
              </a:rPr>
              <a:t>Jhe</a:t>
            </a:r>
            <a:r>
              <a:rPr lang="en-US" sz="3400" dirty="0">
                <a:solidFill>
                  <a:srgbClr val="D6E8F5"/>
                </a:solidFill>
              </a:rPr>
              <a:t> Liu</a:t>
            </a:r>
            <a:r>
              <a:rPr sz="3400" b="0" i="0" dirty="0">
                <a:solidFill>
                  <a:srgbClr val="D6E8F5"/>
                </a:solidFill>
              </a:rPr>
              <a:t>²  ·  </a:t>
            </a:r>
            <a:r>
              <a:rPr lang="en-US" sz="3400" dirty="0">
                <a:solidFill>
                  <a:srgbClr val="D6E8F5"/>
                </a:solidFill>
              </a:rPr>
              <a:t>Montserrat Gerardo</a:t>
            </a:r>
            <a:r>
              <a:rPr sz="3400" b="0" i="0" dirty="0">
                <a:solidFill>
                  <a:srgbClr val="D6E8F5"/>
                </a:solidFill>
              </a:rPr>
              <a:t>¹</a:t>
            </a:r>
            <a:r>
              <a:rPr lang="en-US" sz="3400" b="0" i="0" dirty="0">
                <a:solidFill>
                  <a:srgbClr val="D6E8F5"/>
                </a:solidFill>
              </a:rPr>
              <a:t> ·  John Lowengrub²  · Todd Stukenberg¹ · </a:t>
            </a:r>
            <a:r>
              <a:rPr lang="en-US" sz="3400" dirty="0">
                <a:solidFill>
                  <a:srgbClr val="D6E8F5"/>
                </a:solidFill>
              </a:rPr>
              <a:t>Kevin Janes</a:t>
            </a:r>
            <a:r>
              <a:rPr lang="en-US" sz="3400" b="0" i="0" dirty="0">
                <a:solidFill>
                  <a:srgbClr val="D6E8F5"/>
                </a:solidFill>
              </a:rPr>
              <a:t>¹</a:t>
            </a:r>
            <a:endParaRPr sz="3400" b="0" i="0" dirty="0">
              <a:solidFill>
                <a:srgbClr val="D6E8F5"/>
              </a:solidFill>
            </a:endParaRPr>
          </a:p>
        </p:txBody>
      </p:sp>
      <p:sp>
        <p:nvSpPr>
          <p:cNvPr id="8" name="TextBox 7"/>
          <p:cNvSpPr txBox="1"/>
          <p:nvPr/>
        </p:nvSpPr>
        <p:spPr>
          <a:xfrm>
            <a:off x="2971800" y="3611879"/>
            <a:ext cx="37947600" cy="483209"/>
          </a:xfrm>
          <a:prstGeom prst="rect">
            <a:avLst/>
          </a:prstGeom>
          <a:noFill/>
        </p:spPr>
        <p:txBody>
          <a:bodyPr wrap="square" tIns="36576">
            <a:spAutoFit/>
          </a:bodyPr>
          <a:lstStyle/>
          <a:p>
            <a:pPr algn="ctr"/>
            <a:r>
              <a:rPr lang="en-US" sz="2600" b="0" i="0" dirty="0">
                <a:solidFill>
                  <a:srgbClr val="FFFFFF"/>
                </a:solidFill>
              </a:rPr>
              <a:t>¹</a:t>
            </a:r>
            <a:r>
              <a:rPr sz="2600" b="0" i="0" dirty="0">
                <a:solidFill>
                  <a:srgbClr val="FFFFFF"/>
                </a:solidFill>
              </a:rPr>
              <a:t>Department </a:t>
            </a:r>
            <a:r>
              <a:rPr lang="en-US" sz="2600" b="0" i="0" dirty="0">
                <a:solidFill>
                  <a:srgbClr val="FFFFFF"/>
                </a:solidFill>
              </a:rPr>
              <a:t>of Biomedical Engineering </a:t>
            </a:r>
            <a:r>
              <a:rPr sz="2600" b="0" i="0" dirty="0">
                <a:solidFill>
                  <a:srgbClr val="FFFFFF"/>
                </a:solidFill>
              </a:rPr>
              <a:t>· </a:t>
            </a:r>
            <a:r>
              <a:rPr lang="en-US" sz="2600" b="0" i="0" dirty="0">
                <a:solidFill>
                  <a:srgbClr val="FFFFFF"/>
                </a:solidFill>
              </a:rPr>
              <a:t>UVA</a:t>
            </a:r>
            <a:r>
              <a:rPr sz="2600" b="0" i="0" dirty="0">
                <a:solidFill>
                  <a:srgbClr val="FFFFFF"/>
                </a:solidFill>
              </a:rPr>
              <a:t>   ²Department</a:t>
            </a:r>
            <a:r>
              <a:rPr lang="en-US" sz="2600" b="0" i="0" dirty="0">
                <a:solidFill>
                  <a:srgbClr val="FFFFFF"/>
                </a:solidFill>
              </a:rPr>
              <a:t> of Mathematics</a:t>
            </a:r>
            <a:r>
              <a:rPr sz="2600" b="0" i="0" dirty="0">
                <a:solidFill>
                  <a:srgbClr val="FFFFFF"/>
                </a:solidFill>
              </a:rPr>
              <a:t> ·</a:t>
            </a:r>
            <a:r>
              <a:rPr lang="en-US" sz="2600" b="0" i="0" dirty="0">
                <a:solidFill>
                  <a:srgbClr val="FFFFFF"/>
                </a:solidFill>
              </a:rPr>
              <a:t>UC Irvine</a:t>
            </a:r>
            <a:r>
              <a:rPr sz="2600" b="0" i="0" dirty="0">
                <a:solidFill>
                  <a:srgbClr val="FFFFFF"/>
                </a:solidFill>
              </a:rPr>
              <a:t>   </a:t>
            </a:r>
          </a:p>
        </p:txBody>
      </p:sp>
      <p:sp>
        <p:nvSpPr>
          <p:cNvPr id="9" name="Rectangle 8"/>
          <p:cNvSpPr/>
          <p:nvPr/>
        </p:nvSpPr>
        <p:spPr>
          <a:xfrm>
            <a:off x="365760" y="4663439"/>
            <a:ext cx="14142720" cy="803359"/>
          </a:xfrm>
          <a:prstGeom prst="rect">
            <a:avLst/>
          </a:prstGeom>
          <a:solidFill>
            <a:srgbClr val="D6E8F5"/>
          </a:solidFill>
          <a:ln>
            <a:noFill/>
          </a:ln>
        </p:spPr>
        <p:style>
          <a:lnRef idx="1">
            <a:schemeClr val="accent1"/>
          </a:lnRef>
          <a:fillRef idx="3">
            <a:schemeClr val="accent1"/>
          </a:fillRef>
          <a:effectRef idx="2">
            <a:schemeClr val="accent1"/>
          </a:effectRef>
          <a:fontRef idx="minor">
            <a:schemeClr val="lt1"/>
          </a:fontRef>
        </p:style>
        <p:txBody>
          <a:bodyPr wrap="square" lIns="137160" tIns="54864" rIns="137160" rtlCol="0" anchor="ctr"/>
          <a:lstStyle/>
          <a:p>
            <a:pPr algn="l"/>
            <a:r>
              <a:rPr sz="4800" b="1" dirty="0">
                <a:solidFill>
                  <a:srgbClr val="00305E"/>
                </a:solidFill>
              </a:rPr>
              <a:t>Abstract</a:t>
            </a:r>
          </a:p>
        </p:txBody>
      </p:sp>
      <p:sp>
        <p:nvSpPr>
          <p:cNvPr id="10" name="Rectangle 9"/>
          <p:cNvSpPr/>
          <p:nvPr/>
        </p:nvSpPr>
        <p:spPr>
          <a:xfrm>
            <a:off x="365760" y="5795893"/>
            <a:ext cx="14142720" cy="7284598"/>
          </a:xfrm>
          <a:prstGeom prst="rect">
            <a:avLst/>
          </a:prstGeom>
          <a:solidFill>
            <a:srgbClr val="F8F9FA"/>
          </a:solidFill>
          <a:ln w="9525">
            <a:solidFill>
              <a:srgbClr val="BBCCDD"/>
            </a:solidFill>
          </a:ln>
        </p:spPr>
        <p:style>
          <a:lnRef idx="1">
            <a:schemeClr val="accent1"/>
          </a:lnRef>
          <a:fillRef idx="3">
            <a:schemeClr val="accent1"/>
          </a:fillRef>
          <a:effectRef idx="2">
            <a:schemeClr val="accent1"/>
          </a:effectRef>
          <a:fontRef idx="minor">
            <a:schemeClr val="lt1"/>
          </a:fontRef>
        </p:style>
        <p:txBody>
          <a:bodyPr wrap="square" lIns="137160" tIns="137160" rIns="137160" rtlCol="0" anchor="t"/>
          <a:lstStyle/>
          <a:p>
            <a:pPr algn="l"/>
            <a:r>
              <a:rPr lang="en-US" sz="2800" dirty="0">
                <a:solidFill>
                  <a:schemeClr val="tx1"/>
                </a:solidFill>
              </a:rPr>
              <a:t>Biomolecular condensates create dynamic subcellular compartments that alter systems-level properties of the networks surrounding them and may become dysregulated in cancer. Standard reaction-diffusion models of systems biology cannot define where these compartments emerge nor track how they evolve. </a:t>
            </a:r>
          </a:p>
          <a:p>
            <a:pPr algn="l"/>
            <a:r>
              <a:rPr lang="en-US" sz="2800" dirty="0">
                <a:solidFill>
                  <a:schemeClr val="tx1"/>
                </a:solidFill>
              </a:rPr>
              <a:t>Here, we use an alternative physiochemical model, the </a:t>
            </a:r>
            <a:r>
              <a:rPr lang="en-US" sz="2800" b="1" dirty="0">
                <a:solidFill>
                  <a:schemeClr val="tx1"/>
                </a:solidFill>
              </a:rPr>
              <a:t>Cahn-Hilliard equation</a:t>
            </a:r>
            <a:r>
              <a:rPr lang="en-US" sz="2800" dirty="0">
                <a:solidFill>
                  <a:schemeClr val="tx1"/>
                </a:solidFill>
              </a:rPr>
              <a:t>, to build solvers in three common systems-biology programming languages. We applied these solvers to the chromosomal passenger complex, a multi-protein assembly that reportedly condenses on mitotic chromosomes to ensure proper chromosomal segregation. </a:t>
            </a:r>
          </a:p>
          <a:p>
            <a:pPr algn="l"/>
            <a:r>
              <a:rPr lang="en-US" sz="2800" dirty="0">
                <a:solidFill>
                  <a:schemeClr val="tx1"/>
                </a:solidFill>
              </a:rPr>
              <a:t>The simulation results suggest how initially variegated recruitment yields robust localization of the chromosomal passenger complex (CPC) to the inner centromere. Cancer can lead to perturbed abundances of proteins in a signaling network centered on CPC. Integration with a reaction-diffusion model using VCell delineates the dysregulation of the CPC signaling network and condensation, and thus chromosomal segregation, in breast cancer. </a:t>
            </a:r>
            <a:endParaRPr sz="2800" dirty="0">
              <a:solidFill>
                <a:schemeClr val="tx1"/>
              </a:solidFill>
            </a:endParaRPr>
          </a:p>
        </p:txBody>
      </p:sp>
      <p:sp>
        <p:nvSpPr>
          <p:cNvPr id="11" name="Rectangle 10"/>
          <p:cNvSpPr/>
          <p:nvPr/>
        </p:nvSpPr>
        <p:spPr>
          <a:xfrm>
            <a:off x="365760" y="13446252"/>
            <a:ext cx="14142720" cy="853090"/>
          </a:xfrm>
          <a:prstGeom prst="rect">
            <a:avLst/>
          </a:prstGeom>
          <a:solidFill>
            <a:srgbClr val="D6E8F5"/>
          </a:solidFill>
          <a:ln>
            <a:noFill/>
          </a:ln>
        </p:spPr>
        <p:style>
          <a:lnRef idx="1">
            <a:schemeClr val="accent1"/>
          </a:lnRef>
          <a:fillRef idx="3">
            <a:schemeClr val="accent1"/>
          </a:fillRef>
          <a:effectRef idx="2">
            <a:schemeClr val="accent1"/>
          </a:effectRef>
          <a:fontRef idx="minor">
            <a:schemeClr val="lt1"/>
          </a:fontRef>
        </p:style>
        <p:txBody>
          <a:bodyPr wrap="square" lIns="137160" tIns="54864" rIns="137160" rtlCol="0" anchor="ctr"/>
          <a:lstStyle/>
          <a:p>
            <a:pPr algn="l"/>
            <a:r>
              <a:rPr sz="4800" b="1" dirty="0">
                <a:solidFill>
                  <a:srgbClr val="00305E"/>
                </a:solidFill>
              </a:rPr>
              <a:t>Introduction / Background</a:t>
            </a:r>
          </a:p>
        </p:txBody>
      </p:sp>
      <p:sp>
        <p:nvSpPr>
          <p:cNvPr id="12" name="Rectangle 11"/>
          <p:cNvSpPr/>
          <p:nvPr/>
        </p:nvSpPr>
        <p:spPr>
          <a:xfrm>
            <a:off x="365760" y="14554116"/>
            <a:ext cx="14142720" cy="14158044"/>
          </a:xfrm>
          <a:prstGeom prst="rect">
            <a:avLst/>
          </a:prstGeom>
          <a:solidFill>
            <a:srgbClr val="F8F9FA"/>
          </a:solidFill>
          <a:ln w="9525">
            <a:solidFill>
              <a:srgbClr val="BBCCDD"/>
            </a:solidFill>
          </a:ln>
        </p:spPr>
        <p:style>
          <a:lnRef idx="1">
            <a:schemeClr val="accent1"/>
          </a:lnRef>
          <a:fillRef idx="3">
            <a:schemeClr val="accent1"/>
          </a:fillRef>
          <a:effectRef idx="2">
            <a:schemeClr val="accent1"/>
          </a:effectRef>
          <a:fontRef idx="minor">
            <a:schemeClr val="lt1"/>
          </a:fontRef>
        </p:style>
        <p:txBody>
          <a:bodyPr wrap="square" lIns="137160" tIns="137160" rIns="137160" rtlCol="0" anchor="ctr"/>
          <a:lstStyle/>
          <a:p>
            <a:pPr algn="l"/>
            <a:endParaRPr lang="en-US" sz="2200" i="1" dirty="0">
              <a:solidFill>
                <a:srgbClr val="8899AA"/>
              </a:solidFill>
            </a:endParaRPr>
          </a:p>
        </p:txBody>
      </p:sp>
      <p:sp>
        <p:nvSpPr>
          <p:cNvPr id="13" name="Rectangle 12"/>
          <p:cNvSpPr/>
          <p:nvPr/>
        </p:nvSpPr>
        <p:spPr>
          <a:xfrm>
            <a:off x="14874240" y="4663440"/>
            <a:ext cx="14142720" cy="803358"/>
          </a:xfrm>
          <a:prstGeom prst="rect">
            <a:avLst/>
          </a:prstGeom>
          <a:solidFill>
            <a:srgbClr val="D6E8F5"/>
          </a:solidFill>
          <a:ln>
            <a:noFill/>
          </a:ln>
        </p:spPr>
        <p:style>
          <a:lnRef idx="1">
            <a:schemeClr val="accent1"/>
          </a:lnRef>
          <a:fillRef idx="3">
            <a:schemeClr val="accent1"/>
          </a:fillRef>
          <a:effectRef idx="2">
            <a:schemeClr val="accent1"/>
          </a:effectRef>
          <a:fontRef idx="minor">
            <a:schemeClr val="lt1"/>
          </a:fontRef>
        </p:style>
        <p:txBody>
          <a:bodyPr wrap="square" lIns="137160" tIns="54864" rIns="137160" rtlCol="0" anchor="ctr"/>
          <a:lstStyle/>
          <a:p>
            <a:pPr algn="l"/>
            <a:r>
              <a:rPr lang="en-US" sz="4800" b="1" dirty="0">
                <a:solidFill>
                  <a:srgbClr val="00305E"/>
                </a:solidFill>
              </a:rPr>
              <a:t>Cahn Hilliard Solver Performance</a:t>
            </a:r>
            <a:endParaRPr sz="4800" b="1" dirty="0">
              <a:solidFill>
                <a:srgbClr val="00305E"/>
              </a:solidFill>
            </a:endParaRPr>
          </a:p>
        </p:txBody>
      </p:sp>
      <p:sp>
        <p:nvSpPr>
          <p:cNvPr id="14" name="Rectangle 13"/>
          <p:cNvSpPr/>
          <p:nvPr/>
        </p:nvSpPr>
        <p:spPr>
          <a:xfrm>
            <a:off x="14874240" y="5795893"/>
            <a:ext cx="14142720" cy="5601188"/>
          </a:xfrm>
          <a:prstGeom prst="rect">
            <a:avLst/>
          </a:prstGeom>
          <a:solidFill>
            <a:srgbClr val="F8F9FA"/>
          </a:solidFill>
          <a:ln w="9525">
            <a:solidFill>
              <a:srgbClr val="BBCCDD"/>
            </a:solidFill>
          </a:ln>
        </p:spPr>
        <p:style>
          <a:lnRef idx="1">
            <a:schemeClr val="accent1"/>
          </a:lnRef>
          <a:fillRef idx="3">
            <a:schemeClr val="accent1"/>
          </a:fillRef>
          <a:effectRef idx="2">
            <a:schemeClr val="accent1"/>
          </a:effectRef>
          <a:fontRef idx="minor">
            <a:schemeClr val="lt1"/>
          </a:fontRef>
        </p:style>
        <p:txBody>
          <a:bodyPr wrap="square" lIns="137160" tIns="137160" rIns="137160" rtlCol="0" anchor="ctr"/>
          <a:lstStyle/>
          <a:p>
            <a:pPr algn="l"/>
            <a:endParaRPr sz="2200" i="1" dirty="0">
              <a:solidFill>
                <a:srgbClr val="8899AA"/>
              </a:solidFill>
            </a:endParaRPr>
          </a:p>
        </p:txBody>
      </p:sp>
      <p:sp>
        <p:nvSpPr>
          <p:cNvPr id="15" name="Rectangle 14"/>
          <p:cNvSpPr/>
          <p:nvPr/>
        </p:nvSpPr>
        <p:spPr>
          <a:xfrm>
            <a:off x="14874240" y="11762840"/>
            <a:ext cx="14142720" cy="1683411"/>
          </a:xfrm>
          <a:prstGeom prst="rect">
            <a:avLst/>
          </a:prstGeom>
          <a:solidFill>
            <a:srgbClr val="D6E8F5"/>
          </a:solidFill>
          <a:ln>
            <a:noFill/>
          </a:ln>
        </p:spPr>
        <p:style>
          <a:lnRef idx="1">
            <a:schemeClr val="accent1"/>
          </a:lnRef>
          <a:fillRef idx="3">
            <a:schemeClr val="accent1"/>
          </a:fillRef>
          <a:effectRef idx="2">
            <a:schemeClr val="accent1"/>
          </a:effectRef>
          <a:fontRef idx="minor">
            <a:schemeClr val="lt1"/>
          </a:fontRef>
        </p:style>
        <p:txBody>
          <a:bodyPr wrap="square" lIns="137160" tIns="54864" rIns="137160" rtlCol="0" anchor="ctr"/>
          <a:lstStyle/>
          <a:p>
            <a:pPr algn="l"/>
            <a:r>
              <a:rPr lang="en-US" sz="4800" b="1" dirty="0">
                <a:solidFill>
                  <a:srgbClr val="002060"/>
                </a:solidFill>
                <a:effectLst/>
                <a:latin typeface="Calibri" panose="020F0502020204030204" pitchFamily="34" charset="0"/>
                <a:cs typeface="Calibri" panose="020F0502020204030204" pitchFamily="34" charset="0"/>
              </a:rPr>
              <a:t>Chromatin-bound CPC behaves as a phase-separated Cahn-Hilliard fluid</a:t>
            </a:r>
            <a:endParaRPr sz="4800" b="1" dirty="0">
              <a:solidFill>
                <a:srgbClr val="002060"/>
              </a:solidFill>
              <a:latin typeface="Calibri" panose="020F0502020204030204" pitchFamily="34" charset="0"/>
              <a:cs typeface="Calibri" panose="020F0502020204030204" pitchFamily="34" charset="0"/>
            </a:endParaRPr>
          </a:p>
        </p:txBody>
      </p:sp>
      <p:sp>
        <p:nvSpPr>
          <p:cNvPr id="16" name="Rectangle 15"/>
          <p:cNvSpPr/>
          <p:nvPr/>
        </p:nvSpPr>
        <p:spPr>
          <a:xfrm>
            <a:off x="14874240" y="13812009"/>
            <a:ext cx="14142720" cy="14900149"/>
          </a:xfrm>
          <a:prstGeom prst="rect">
            <a:avLst/>
          </a:prstGeom>
          <a:solidFill>
            <a:srgbClr val="F8F9FA"/>
          </a:solidFill>
          <a:ln w="9525">
            <a:solidFill>
              <a:srgbClr val="BBCCDD"/>
            </a:solidFill>
          </a:ln>
        </p:spPr>
        <p:style>
          <a:lnRef idx="1">
            <a:schemeClr val="accent1"/>
          </a:lnRef>
          <a:fillRef idx="3">
            <a:schemeClr val="accent1"/>
          </a:fillRef>
          <a:effectRef idx="2">
            <a:schemeClr val="accent1"/>
          </a:effectRef>
          <a:fontRef idx="minor">
            <a:schemeClr val="lt1"/>
          </a:fontRef>
        </p:style>
        <p:txBody>
          <a:bodyPr wrap="square" lIns="137160" tIns="137160" rIns="137160" rtlCol="0" anchor="ctr"/>
          <a:lstStyle/>
          <a:p>
            <a:pPr algn="l"/>
            <a:endParaRPr sz="2200" i="1" dirty="0">
              <a:solidFill>
                <a:srgbClr val="8899AA"/>
              </a:solidFill>
            </a:endParaRPr>
          </a:p>
        </p:txBody>
      </p:sp>
      <p:sp>
        <p:nvSpPr>
          <p:cNvPr id="17" name="Rectangle 16"/>
          <p:cNvSpPr/>
          <p:nvPr/>
        </p:nvSpPr>
        <p:spPr>
          <a:xfrm>
            <a:off x="29382720" y="4663439"/>
            <a:ext cx="14142720" cy="1544147"/>
          </a:xfrm>
          <a:prstGeom prst="rect">
            <a:avLst/>
          </a:prstGeom>
          <a:solidFill>
            <a:srgbClr val="D6E8F5"/>
          </a:solidFill>
          <a:ln>
            <a:noFill/>
          </a:ln>
        </p:spPr>
        <p:style>
          <a:lnRef idx="1">
            <a:schemeClr val="accent1"/>
          </a:lnRef>
          <a:fillRef idx="3">
            <a:schemeClr val="accent1"/>
          </a:fillRef>
          <a:effectRef idx="2">
            <a:schemeClr val="accent1"/>
          </a:effectRef>
          <a:fontRef idx="minor">
            <a:schemeClr val="lt1"/>
          </a:fontRef>
        </p:style>
        <p:txBody>
          <a:bodyPr wrap="square" lIns="137160" tIns="54864" rIns="137160" rtlCol="0" anchor="ctr"/>
          <a:lstStyle/>
          <a:p>
            <a:pPr algn="l"/>
            <a:r>
              <a:rPr lang="en-US" sz="4800" b="1" dirty="0">
                <a:solidFill>
                  <a:srgbClr val="00305E"/>
                </a:solidFill>
              </a:rPr>
              <a:t>Cahn Hilliard condensation phase field: qualitative outcomes of CPC network dynamics</a:t>
            </a:r>
          </a:p>
        </p:txBody>
      </p:sp>
      <p:sp>
        <p:nvSpPr>
          <p:cNvPr id="18" name="Rectangle 17"/>
          <p:cNvSpPr/>
          <p:nvPr/>
        </p:nvSpPr>
        <p:spPr>
          <a:xfrm>
            <a:off x="29382720" y="6573345"/>
            <a:ext cx="14142720" cy="15854240"/>
          </a:xfrm>
          <a:prstGeom prst="rect">
            <a:avLst/>
          </a:prstGeom>
          <a:solidFill>
            <a:srgbClr val="F8F9FA"/>
          </a:solidFill>
          <a:ln w="9525">
            <a:solidFill>
              <a:srgbClr val="BBCCDD"/>
            </a:solidFill>
          </a:ln>
        </p:spPr>
        <p:style>
          <a:lnRef idx="1">
            <a:schemeClr val="accent1"/>
          </a:lnRef>
          <a:fillRef idx="3">
            <a:schemeClr val="accent1"/>
          </a:fillRef>
          <a:effectRef idx="2">
            <a:schemeClr val="accent1"/>
          </a:effectRef>
          <a:fontRef idx="minor">
            <a:schemeClr val="lt1"/>
          </a:fontRef>
        </p:style>
        <p:txBody>
          <a:bodyPr wrap="square" lIns="137160" tIns="137160" rIns="137160" rtlCol="0" anchor="ctr"/>
          <a:lstStyle/>
          <a:p>
            <a:pPr algn="l"/>
            <a:endParaRPr sz="2200" i="1" dirty="0">
              <a:solidFill>
                <a:srgbClr val="8899AA"/>
              </a:solidFill>
            </a:endParaRPr>
          </a:p>
        </p:txBody>
      </p:sp>
      <p:sp>
        <p:nvSpPr>
          <p:cNvPr id="19" name="Rectangle 18"/>
          <p:cNvSpPr/>
          <p:nvPr/>
        </p:nvSpPr>
        <p:spPr>
          <a:xfrm>
            <a:off x="29382720" y="22651007"/>
            <a:ext cx="14142720" cy="809552"/>
          </a:xfrm>
          <a:prstGeom prst="rect">
            <a:avLst/>
          </a:prstGeom>
          <a:solidFill>
            <a:srgbClr val="E86A1A"/>
          </a:solidFill>
          <a:ln>
            <a:noFill/>
          </a:ln>
        </p:spPr>
        <p:style>
          <a:lnRef idx="1">
            <a:schemeClr val="accent1"/>
          </a:lnRef>
          <a:fillRef idx="3">
            <a:schemeClr val="accent1"/>
          </a:fillRef>
          <a:effectRef idx="2">
            <a:schemeClr val="accent1"/>
          </a:effectRef>
          <a:fontRef idx="minor">
            <a:schemeClr val="lt1"/>
          </a:fontRef>
        </p:style>
        <p:txBody>
          <a:bodyPr wrap="square" lIns="137160" tIns="54864" rIns="137160" rtlCol="0" anchor="ctr"/>
          <a:lstStyle/>
          <a:p>
            <a:pPr algn="l"/>
            <a:r>
              <a:rPr sz="4800" b="1" dirty="0">
                <a:solidFill>
                  <a:srgbClr val="FFFFFF"/>
                </a:solidFill>
              </a:rPr>
              <a:t>Conclusions &amp; Future Directions</a:t>
            </a:r>
          </a:p>
        </p:txBody>
      </p:sp>
      <p:sp>
        <p:nvSpPr>
          <p:cNvPr id="20" name="Rectangle 19"/>
          <p:cNvSpPr/>
          <p:nvPr/>
        </p:nvSpPr>
        <p:spPr>
          <a:xfrm>
            <a:off x="29382720" y="23792051"/>
            <a:ext cx="14142720" cy="4920107"/>
          </a:xfrm>
          <a:prstGeom prst="rect">
            <a:avLst/>
          </a:prstGeom>
          <a:solidFill>
            <a:srgbClr val="FFF4EB"/>
          </a:solidFill>
          <a:ln w="9525">
            <a:solidFill>
              <a:srgbClr val="BBCCDD"/>
            </a:solidFill>
          </a:ln>
        </p:spPr>
        <p:style>
          <a:lnRef idx="1">
            <a:schemeClr val="accent1"/>
          </a:lnRef>
          <a:fillRef idx="3">
            <a:schemeClr val="accent1"/>
          </a:fillRef>
          <a:effectRef idx="2">
            <a:schemeClr val="accent1"/>
          </a:effectRef>
          <a:fontRef idx="minor">
            <a:schemeClr val="lt1"/>
          </a:fontRef>
        </p:style>
        <p:txBody>
          <a:bodyPr wrap="square" lIns="137160" tIns="137160" rIns="137160" rtlCol="0" anchor="ctr"/>
          <a:lstStyle/>
          <a:p>
            <a:pPr marL="571500" indent="-571500">
              <a:buFont typeface="Arial" panose="020B0604020202020204" pitchFamily="34" charset="0"/>
              <a:buChar char="•"/>
            </a:pPr>
            <a:r>
              <a:rPr lang="en-US" sz="3600" dirty="0">
                <a:solidFill>
                  <a:srgbClr val="002060"/>
                </a:solidFill>
              </a:rPr>
              <a:t>Advection of deformable kinetochores attached to a compressible elastic mesh of chromatin models biological stretching under tension </a:t>
            </a:r>
          </a:p>
          <a:p>
            <a:pPr marL="571500" indent="-571500">
              <a:buFont typeface="Arial" panose="020B0604020202020204" pitchFamily="34" charset="0"/>
              <a:buChar char="•"/>
            </a:pPr>
            <a:r>
              <a:rPr lang="en-US" sz="3600" dirty="0">
                <a:solidFill>
                  <a:srgbClr val="002060"/>
                </a:solidFill>
              </a:rPr>
              <a:t>Cahn Hilliard simulations provide qualitative outcomes of chromosomes stretched by proper attachments to the spindle</a:t>
            </a:r>
          </a:p>
          <a:p>
            <a:pPr marL="571500" indent="-571500">
              <a:buFont typeface="Arial" panose="020B0604020202020204" pitchFamily="34" charset="0"/>
              <a:buChar char="•"/>
            </a:pPr>
            <a:r>
              <a:rPr lang="en-US" sz="3600" dirty="0">
                <a:solidFill>
                  <a:srgbClr val="002060"/>
                </a:solidFill>
              </a:rPr>
              <a:t>Advection + Cahn Hilliard simulations explain </a:t>
            </a:r>
            <a:r>
              <a:rPr lang="en-US" sz="3600" dirty="0" err="1">
                <a:solidFill>
                  <a:srgbClr val="002060"/>
                </a:solidFill>
              </a:rPr>
              <a:t>tensometer</a:t>
            </a:r>
            <a:r>
              <a:rPr lang="en-US" sz="3600" dirty="0">
                <a:solidFill>
                  <a:srgbClr val="002060"/>
                </a:solidFill>
              </a:rPr>
              <a:t> behavior of CPC condensates</a:t>
            </a:r>
          </a:p>
          <a:p>
            <a:pPr algn="l"/>
            <a:endParaRPr sz="2200" i="1" dirty="0">
              <a:solidFill>
                <a:srgbClr val="8899AA"/>
              </a:solidFill>
            </a:endParaRPr>
          </a:p>
        </p:txBody>
      </p:sp>
      <p:pic>
        <p:nvPicPr>
          <p:cNvPr id="1026" name="Picture 2" descr="University of Virginia School of Engineering and Applied Science,  uvaengineering - Flipsnack">
            <a:extLst>
              <a:ext uri="{FF2B5EF4-FFF2-40B4-BE49-F238E27FC236}">
                <a16:creationId xmlns:a16="http://schemas.microsoft.com/office/drawing/2014/main" id="{413774ED-382D-EA24-8AD8-B802B9C71D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 y="495069"/>
            <a:ext cx="3570316" cy="357031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ASCO – University of Virginia">
            <a:extLst>
              <a:ext uri="{FF2B5EF4-FFF2-40B4-BE49-F238E27FC236}">
                <a16:creationId xmlns:a16="http://schemas.microsoft.com/office/drawing/2014/main" id="{18E12F04-3395-C3F5-B55B-7AC17BFEB0A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46032" b="71049"/>
          <a:stretch/>
        </p:blipFill>
        <p:spPr bwMode="auto">
          <a:xfrm>
            <a:off x="35096335" y="2672960"/>
            <a:ext cx="8429105" cy="1616547"/>
          </a:xfrm>
          <a:prstGeom prst="rect">
            <a:avLst/>
          </a:prstGeom>
          <a:noFill/>
          <a:extLst>
            <a:ext uri="{909E8E84-426E-40DD-AFC4-6F175D3DCCD1}">
              <a14:hiddenFill xmlns:a14="http://schemas.microsoft.com/office/drawing/2010/main">
                <a:solidFill>
                  <a:srgbClr val="FFFFFF"/>
                </a:solidFill>
              </a14:hiddenFill>
            </a:ext>
          </a:extLst>
        </p:spPr>
      </p:pic>
      <p:grpSp>
        <p:nvGrpSpPr>
          <p:cNvPr id="34" name="Group 33">
            <a:extLst>
              <a:ext uri="{FF2B5EF4-FFF2-40B4-BE49-F238E27FC236}">
                <a16:creationId xmlns:a16="http://schemas.microsoft.com/office/drawing/2014/main" id="{A737EFCB-8B59-62A6-82B4-AA2CA1FB74CC}"/>
              </a:ext>
            </a:extLst>
          </p:cNvPr>
          <p:cNvGrpSpPr/>
          <p:nvPr/>
        </p:nvGrpSpPr>
        <p:grpSpPr>
          <a:xfrm>
            <a:off x="795809" y="15128599"/>
            <a:ext cx="9553296" cy="6001877"/>
            <a:chOff x="2640030" y="16480428"/>
            <a:chExt cx="7480708" cy="4747066"/>
          </a:xfrm>
        </p:grpSpPr>
        <p:pic>
          <p:nvPicPr>
            <p:cNvPr id="28" name="Picture 27">
              <a:extLst>
                <a:ext uri="{FF2B5EF4-FFF2-40B4-BE49-F238E27FC236}">
                  <a16:creationId xmlns:a16="http://schemas.microsoft.com/office/drawing/2014/main" id="{5DC554EB-9EE6-0D15-20AD-FFD8CA69631B}"/>
                </a:ext>
              </a:extLst>
            </p:cNvPr>
            <p:cNvPicPr>
              <a:picLocks noChangeAspect="1"/>
            </p:cNvPicPr>
            <p:nvPr/>
          </p:nvPicPr>
          <p:blipFill>
            <a:blip r:embed="rId5"/>
            <a:stretch>
              <a:fillRect/>
            </a:stretch>
          </p:blipFill>
          <p:spPr>
            <a:xfrm>
              <a:off x="2640030" y="16488522"/>
              <a:ext cx="3911771" cy="2631554"/>
            </a:xfrm>
            <a:prstGeom prst="rect">
              <a:avLst/>
            </a:prstGeom>
          </p:spPr>
        </p:pic>
        <p:pic>
          <p:nvPicPr>
            <p:cNvPr id="29" name="Picture 28">
              <a:extLst>
                <a:ext uri="{FF2B5EF4-FFF2-40B4-BE49-F238E27FC236}">
                  <a16:creationId xmlns:a16="http://schemas.microsoft.com/office/drawing/2014/main" id="{671B4546-2543-E54C-B956-FEC573DE9C4F}"/>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p:blipFill>
          <p:spPr>
            <a:xfrm>
              <a:off x="4616792" y="16480428"/>
              <a:ext cx="5503946" cy="2725601"/>
            </a:xfrm>
            <a:prstGeom prst="rect">
              <a:avLst/>
            </a:prstGeom>
          </p:spPr>
        </p:pic>
        <p:pic>
          <p:nvPicPr>
            <p:cNvPr id="30" name="Picture 29">
              <a:extLst>
                <a:ext uri="{FF2B5EF4-FFF2-40B4-BE49-F238E27FC236}">
                  <a16:creationId xmlns:a16="http://schemas.microsoft.com/office/drawing/2014/main" id="{757E245A-8B8C-7FEF-754D-D9505004230B}"/>
                </a:ext>
              </a:extLst>
            </p:cNvPr>
            <p:cNvPicPr>
              <a:picLocks noChangeAspect="1"/>
            </p:cNvPicPr>
            <p:nvPr/>
          </p:nvPicPr>
          <p:blipFill rotWithShape="1">
            <a:blip r:embed="rId7" cstate="hqprint">
              <a:extLst>
                <a:ext uri="{28A0092B-C50C-407E-A947-70E740481C1C}">
                  <a14:useLocalDpi xmlns:a14="http://schemas.microsoft.com/office/drawing/2010/main"/>
                </a:ext>
              </a:extLst>
            </a:blip>
            <a:srcRect/>
            <a:stretch/>
          </p:blipFill>
          <p:spPr>
            <a:xfrm>
              <a:off x="6248436" y="19120076"/>
              <a:ext cx="1417498" cy="1738408"/>
            </a:xfrm>
            <a:prstGeom prst="rect">
              <a:avLst/>
            </a:prstGeom>
          </p:spPr>
        </p:pic>
        <p:pic>
          <p:nvPicPr>
            <p:cNvPr id="31" name="Picture 30">
              <a:extLst>
                <a:ext uri="{FF2B5EF4-FFF2-40B4-BE49-F238E27FC236}">
                  <a16:creationId xmlns:a16="http://schemas.microsoft.com/office/drawing/2014/main" id="{587D5E1C-BBF6-62A8-3C64-ACBCDB35CFF0}"/>
                </a:ext>
              </a:extLst>
            </p:cNvPr>
            <p:cNvPicPr>
              <a:picLocks noChangeAspect="1"/>
            </p:cNvPicPr>
            <p:nvPr/>
          </p:nvPicPr>
          <p:blipFill rotWithShape="1">
            <a:blip r:embed="rId8" cstate="hqprint">
              <a:extLst>
                <a:ext uri="{28A0092B-C50C-407E-A947-70E740481C1C}">
                  <a14:useLocalDpi xmlns:a14="http://schemas.microsoft.com/office/drawing/2010/main"/>
                </a:ext>
              </a:extLst>
            </a:blip>
            <a:srcRect/>
            <a:stretch/>
          </p:blipFill>
          <p:spPr>
            <a:xfrm>
              <a:off x="8023153" y="19237592"/>
              <a:ext cx="2024286" cy="1550399"/>
            </a:xfrm>
            <a:prstGeom prst="rect">
              <a:avLst/>
            </a:prstGeom>
          </p:spPr>
        </p:pic>
        <p:sp>
          <p:nvSpPr>
            <p:cNvPr id="33" name="TextBox 32">
              <a:extLst>
                <a:ext uri="{FF2B5EF4-FFF2-40B4-BE49-F238E27FC236}">
                  <a16:creationId xmlns:a16="http://schemas.microsoft.com/office/drawing/2014/main" id="{B907E9F3-8674-43B3-F70B-69575521A074}"/>
                </a:ext>
              </a:extLst>
            </p:cNvPr>
            <p:cNvSpPr txBox="1"/>
            <p:nvPr/>
          </p:nvSpPr>
          <p:spPr>
            <a:xfrm rot="5400000">
              <a:off x="6755380" y="20081668"/>
              <a:ext cx="2037737" cy="253916"/>
            </a:xfrm>
            <a:prstGeom prst="rect">
              <a:avLst/>
            </a:prstGeom>
            <a:noFill/>
          </p:spPr>
          <p:txBody>
            <a:bodyPr wrap="square" rtlCol="0">
              <a:spAutoFit/>
            </a:bodyPr>
            <a:lstStyle/>
            <a:p>
              <a:pPr algn="l"/>
              <a:r>
                <a:rPr lang="en-US" sz="1050" dirty="0">
                  <a:latin typeface="Arial" panose="020B0604020202020204" pitchFamily="34" charset="0"/>
                  <a:cs typeface="Arial" panose="020B0604020202020204" pitchFamily="34" charset="0"/>
                </a:rPr>
                <a:t>Yamagishi et al. 2010. Science</a:t>
              </a:r>
            </a:p>
          </p:txBody>
        </p:sp>
      </p:grpSp>
      <p:pic>
        <p:nvPicPr>
          <p:cNvPr id="35" name="Picture 34">
            <a:extLst>
              <a:ext uri="{FF2B5EF4-FFF2-40B4-BE49-F238E27FC236}">
                <a16:creationId xmlns:a16="http://schemas.microsoft.com/office/drawing/2014/main" id="{E4C3D830-BD30-F1DB-6D2D-DE2BEB5B8305}"/>
              </a:ext>
            </a:extLst>
          </p:cNvPr>
          <p:cNvPicPr>
            <a:picLocks noChangeAspect="1"/>
          </p:cNvPicPr>
          <p:nvPr/>
        </p:nvPicPr>
        <p:blipFill rotWithShape="1">
          <a:blip r:embed="rId9" cstate="hqprint">
            <a:extLst>
              <a:ext uri="{28A0092B-C50C-407E-A947-70E740481C1C}">
                <a14:useLocalDpi xmlns:a14="http://schemas.microsoft.com/office/drawing/2010/main"/>
              </a:ext>
            </a:extLst>
          </a:blip>
          <a:srcRect/>
          <a:stretch/>
        </p:blipFill>
        <p:spPr>
          <a:xfrm>
            <a:off x="2689258" y="18380300"/>
            <a:ext cx="2441947" cy="2391440"/>
          </a:xfrm>
          <a:prstGeom prst="rect">
            <a:avLst/>
          </a:prstGeom>
        </p:spPr>
      </p:pic>
      <p:sp>
        <p:nvSpPr>
          <p:cNvPr id="36" name="TextBox 35">
            <a:extLst>
              <a:ext uri="{FF2B5EF4-FFF2-40B4-BE49-F238E27FC236}">
                <a16:creationId xmlns:a16="http://schemas.microsoft.com/office/drawing/2014/main" id="{1C019C54-E5ED-2365-F1D3-AE8A3E4B67EA}"/>
              </a:ext>
            </a:extLst>
          </p:cNvPr>
          <p:cNvSpPr txBox="1"/>
          <p:nvPr/>
        </p:nvSpPr>
        <p:spPr>
          <a:xfrm>
            <a:off x="1986933" y="20263582"/>
            <a:ext cx="736099" cy="369332"/>
          </a:xfrm>
          <a:prstGeom prst="rect">
            <a:avLst/>
          </a:prstGeom>
          <a:noFill/>
        </p:spPr>
        <p:txBody>
          <a:bodyPr wrap="none" rtlCol="0">
            <a:spAutoFit/>
          </a:bodyPr>
          <a:lstStyle/>
          <a:p>
            <a:pPr algn="l"/>
            <a:r>
              <a:rPr lang="en-US" dirty="0">
                <a:solidFill>
                  <a:schemeClr val="bg1">
                    <a:lumMod val="50000"/>
                  </a:schemeClr>
                </a:solidFill>
                <a:latin typeface="Arial" panose="020B0604020202020204" pitchFamily="34" charset="0"/>
                <a:cs typeface="Arial" panose="020B0604020202020204" pitchFamily="34" charset="0"/>
              </a:rPr>
              <a:t>HeLa</a:t>
            </a:r>
          </a:p>
        </p:txBody>
      </p:sp>
      <p:pic>
        <p:nvPicPr>
          <p:cNvPr id="43" name="Picture 42">
            <a:extLst>
              <a:ext uri="{FF2B5EF4-FFF2-40B4-BE49-F238E27FC236}">
                <a16:creationId xmlns:a16="http://schemas.microsoft.com/office/drawing/2014/main" id="{71E7CE1E-D15C-869F-883D-707999C9C756}"/>
              </a:ext>
            </a:extLst>
          </p:cNvPr>
          <p:cNvPicPr>
            <a:picLocks noChangeAspect="1"/>
          </p:cNvPicPr>
          <p:nvPr/>
        </p:nvPicPr>
        <p:blipFill>
          <a:blip r:embed="rId10"/>
          <a:stretch>
            <a:fillRect/>
          </a:stretch>
        </p:blipFill>
        <p:spPr>
          <a:xfrm>
            <a:off x="1848714" y="23060491"/>
            <a:ext cx="11180595" cy="3616365"/>
          </a:xfrm>
          <a:prstGeom prst="rect">
            <a:avLst/>
          </a:prstGeom>
        </p:spPr>
      </p:pic>
      <p:pic>
        <p:nvPicPr>
          <p:cNvPr id="45" name="Picture 44">
            <a:extLst>
              <a:ext uri="{FF2B5EF4-FFF2-40B4-BE49-F238E27FC236}">
                <a16:creationId xmlns:a16="http://schemas.microsoft.com/office/drawing/2014/main" id="{137B69BD-8882-92CC-B9A8-92D590892423}"/>
              </a:ext>
            </a:extLst>
          </p:cNvPr>
          <p:cNvPicPr>
            <a:picLocks noChangeAspect="1"/>
          </p:cNvPicPr>
          <p:nvPr/>
        </p:nvPicPr>
        <p:blipFill>
          <a:blip r:embed="rId11"/>
          <a:stretch>
            <a:fillRect/>
          </a:stretch>
        </p:blipFill>
        <p:spPr>
          <a:xfrm>
            <a:off x="15211713" y="5917413"/>
            <a:ext cx="6972330" cy="5396540"/>
          </a:xfrm>
          <a:prstGeom prst="rect">
            <a:avLst/>
          </a:prstGeom>
        </p:spPr>
      </p:pic>
      <p:sp>
        <p:nvSpPr>
          <p:cNvPr id="47" name="TextBox 46">
            <a:extLst>
              <a:ext uri="{FF2B5EF4-FFF2-40B4-BE49-F238E27FC236}">
                <a16:creationId xmlns:a16="http://schemas.microsoft.com/office/drawing/2014/main" id="{5D62D4F7-8D56-CE1C-DB24-FD74EFDCB118}"/>
              </a:ext>
            </a:extLst>
          </p:cNvPr>
          <p:cNvSpPr txBox="1"/>
          <p:nvPr/>
        </p:nvSpPr>
        <p:spPr>
          <a:xfrm>
            <a:off x="795809" y="26859321"/>
            <a:ext cx="13146132" cy="1631216"/>
          </a:xfrm>
          <a:prstGeom prst="rect">
            <a:avLst/>
          </a:prstGeom>
          <a:noFill/>
        </p:spPr>
        <p:txBody>
          <a:bodyPr wrap="square">
            <a:spAutoFit/>
          </a:bodyPr>
          <a:lstStyle/>
          <a:p>
            <a:r>
              <a:rPr lang="en-US" sz="2000" dirty="0">
                <a:effectLst/>
                <a:latin typeface="Helvetica" pitchFamily="2" charset="0"/>
              </a:rPr>
              <a:t>The Cahn-Hilliard double-well free energy function (F) accommodates differences in location and scale. (A) Comparison of a single-well function (yellow, with </a:t>
            </a:r>
            <a:r>
              <a:rPr lang="en-US" sz="2000" dirty="0" err="1">
                <a:effectLst/>
                <a:latin typeface="Helvetica" pitchFamily="2" charset="0"/>
              </a:rPr>
              <a:t>cavg</a:t>
            </a:r>
            <a:r>
              <a:rPr lang="en-US" sz="2000" dirty="0">
                <a:effectLst/>
                <a:latin typeface="Helvetica" pitchFamily="2" charset="0"/>
              </a:rPr>
              <a:t> = 0.5) and a double-well  function (black, stable states at 0 and 1 in green). (B) The double-well function of (A) is made symmetric  about the y-axis with linear shifts and scaling (purple). (C) Any pair of chemical states (</a:t>
            </a:r>
            <a:r>
              <a:rPr lang="el-GR" sz="2000" dirty="0">
                <a:effectLst/>
                <a:latin typeface="Helvetica" pitchFamily="2" charset="0"/>
              </a:rPr>
              <a:t>γ– </a:t>
            </a:r>
            <a:r>
              <a:rPr lang="en-US" sz="2000" dirty="0">
                <a:effectLst/>
                <a:latin typeface="Helvetica" pitchFamily="2" charset="0"/>
              </a:rPr>
              <a:t>and </a:t>
            </a:r>
            <a:r>
              <a:rPr lang="el-GR" sz="2000" dirty="0">
                <a:effectLst/>
                <a:latin typeface="Helvetica" pitchFamily="2" charset="0"/>
              </a:rPr>
              <a:t>γ+ </a:t>
            </a:r>
            <a:r>
              <a:rPr lang="en-US" sz="2000" dirty="0">
                <a:effectLst/>
                <a:latin typeface="Helvetica" pitchFamily="2" charset="0"/>
              </a:rPr>
              <a:t>in green) is similarly shifted and scaled to (B). The spinodal point (magenta) is constrained.</a:t>
            </a:r>
          </a:p>
        </p:txBody>
      </p:sp>
      <p:pic>
        <p:nvPicPr>
          <p:cNvPr id="48" name="Picture 47">
            <a:extLst>
              <a:ext uri="{FF2B5EF4-FFF2-40B4-BE49-F238E27FC236}">
                <a16:creationId xmlns:a16="http://schemas.microsoft.com/office/drawing/2014/main" id="{D0F43BDD-4C1D-64A9-07B7-8E3924F81495}"/>
              </a:ext>
            </a:extLst>
          </p:cNvPr>
          <p:cNvPicPr>
            <a:picLocks noChangeAspect="1"/>
          </p:cNvPicPr>
          <p:nvPr/>
        </p:nvPicPr>
        <p:blipFill>
          <a:blip r:embed="rId12"/>
          <a:stretch>
            <a:fillRect/>
          </a:stretch>
        </p:blipFill>
        <p:spPr>
          <a:xfrm>
            <a:off x="1517752" y="21052032"/>
            <a:ext cx="7772400" cy="1393075"/>
          </a:xfrm>
          <a:prstGeom prst="rect">
            <a:avLst/>
          </a:prstGeom>
        </p:spPr>
      </p:pic>
      <p:sp>
        <p:nvSpPr>
          <p:cNvPr id="50" name="TextBox 49">
            <a:extLst>
              <a:ext uri="{FF2B5EF4-FFF2-40B4-BE49-F238E27FC236}">
                <a16:creationId xmlns:a16="http://schemas.microsoft.com/office/drawing/2014/main" id="{9B34966A-4D0D-EECC-8538-2541CDD54095}"/>
              </a:ext>
            </a:extLst>
          </p:cNvPr>
          <p:cNvSpPr txBox="1"/>
          <p:nvPr/>
        </p:nvSpPr>
        <p:spPr>
          <a:xfrm>
            <a:off x="10504839" y="15177031"/>
            <a:ext cx="3533950" cy="6555641"/>
          </a:xfrm>
          <a:prstGeom prst="rect">
            <a:avLst/>
          </a:prstGeom>
          <a:noFill/>
        </p:spPr>
        <p:txBody>
          <a:bodyPr wrap="square">
            <a:spAutoFit/>
          </a:bodyPr>
          <a:lstStyle/>
          <a:p>
            <a:r>
              <a:rPr lang="en-US" sz="2000" dirty="0">
                <a:effectLst/>
                <a:latin typeface="Helvetica" pitchFamily="2" charset="0"/>
              </a:rPr>
              <a:t>Top: CPC recruitment to the IC during prophase and prometaphase. Freely diffusible CPC (green) and chromatin bound CPC is recruited strongly to the  IC between kinetochores (magenta) and less so between sister chromatids. During late prophase, CPC  </a:t>
            </a:r>
            <a:r>
              <a:rPr lang="en-US" sz="2000" dirty="0" err="1">
                <a:effectLst/>
                <a:latin typeface="Helvetica" pitchFamily="2" charset="0"/>
              </a:rPr>
              <a:t>dewets</a:t>
            </a:r>
            <a:r>
              <a:rPr lang="en-US" sz="2000" dirty="0">
                <a:effectLst/>
                <a:latin typeface="Helvetica" pitchFamily="2" charset="0"/>
              </a:rPr>
              <a:t> into discrete foci, which coarsen until all CPC is IC-localized by prometaphase.</a:t>
            </a:r>
          </a:p>
          <a:p>
            <a:r>
              <a:rPr lang="en-US" sz="2000" dirty="0">
                <a:latin typeface="Helvetica" pitchFamily="2" charset="0"/>
              </a:rPr>
              <a:t>Bottom: </a:t>
            </a:r>
            <a:r>
              <a:rPr lang="en-US" sz="2000" dirty="0">
                <a:effectLst/>
                <a:latin typeface="Helvetica" pitchFamily="2" charset="0"/>
              </a:rPr>
              <a:t>Immunofluorescence illustrations of CPC </a:t>
            </a:r>
            <a:r>
              <a:rPr lang="en-US" sz="2000" dirty="0" err="1">
                <a:effectLst/>
                <a:latin typeface="Helvetica" pitchFamily="2" charset="0"/>
              </a:rPr>
              <a:t>dewetting</a:t>
            </a:r>
            <a:r>
              <a:rPr lang="en-US" sz="2000" dirty="0">
                <a:effectLst/>
                <a:latin typeface="Helvetica" pitchFamily="2" charset="0"/>
              </a:rPr>
              <a:t> on chromosomes stained for AURKB (a CPC subunit), anti-centromeric antigen (ACA), and DAPI to label DNA (blue). </a:t>
            </a:r>
          </a:p>
        </p:txBody>
      </p:sp>
      <p:sp>
        <p:nvSpPr>
          <p:cNvPr id="52" name="TextBox 51">
            <a:extLst>
              <a:ext uri="{FF2B5EF4-FFF2-40B4-BE49-F238E27FC236}">
                <a16:creationId xmlns:a16="http://schemas.microsoft.com/office/drawing/2014/main" id="{AABE5504-1905-6E98-D5E2-D390C5D31535}"/>
              </a:ext>
            </a:extLst>
          </p:cNvPr>
          <p:cNvSpPr txBox="1"/>
          <p:nvPr/>
        </p:nvSpPr>
        <p:spPr>
          <a:xfrm>
            <a:off x="22184043" y="5969718"/>
            <a:ext cx="6832917" cy="5355312"/>
          </a:xfrm>
          <a:prstGeom prst="rect">
            <a:avLst/>
          </a:prstGeom>
          <a:noFill/>
        </p:spPr>
        <p:txBody>
          <a:bodyPr wrap="square">
            <a:spAutoFit/>
          </a:bodyPr>
          <a:lstStyle/>
          <a:p>
            <a:r>
              <a:rPr lang="en-US" b="1" dirty="0">
                <a:effectLst/>
                <a:latin typeface="Helvetica" pitchFamily="2" charset="0"/>
              </a:rPr>
              <a:t>Computing performance depends on the programming language for NMG and the boundary condition for SAV. </a:t>
            </a:r>
            <a:r>
              <a:rPr lang="en-US" dirty="0">
                <a:effectLst/>
                <a:latin typeface="Helvetica" pitchFamily="2" charset="0"/>
              </a:rPr>
              <a:t>(A) Snapshots of spinodal decomposition when boundary conditions are periodic (left), whereby flux exiting one edge enters on the opposite edge, or Neumann (right) specifying zero flux at the edges. (B, C) Runtime performance for NMG (B) and SAV (C) solvers in Python, MATLAB, and Julia for spinodal decompositions initialized with N = 3 random mixtures of ±1 chemical states (25:75, 50:50, and 75:25) and either periodic or Neumann boundary conditions. For NMG, the </a:t>
            </a:r>
            <a:r>
              <a:rPr lang="en-US" dirty="0" err="1">
                <a:effectLst/>
                <a:latin typeface="Helvetica" pitchFamily="2" charset="0"/>
              </a:rPr>
              <a:t>Cython</a:t>
            </a:r>
            <a:r>
              <a:rPr lang="en-US" dirty="0">
                <a:latin typeface="Helvetica" pitchFamily="2" charset="0"/>
              </a:rPr>
              <a:t> </a:t>
            </a:r>
            <a:r>
              <a:rPr lang="en-US" dirty="0">
                <a:effectLst/>
                <a:latin typeface="Helvetica" pitchFamily="2" charset="0"/>
              </a:rPr>
              <a:t>implementation is shown relative to. For SAV, Neumann boundary conditions require X and Y reflections to re-establish periodic boundaries for the expanded spatial domain (C, inset). Boundary conditions in (C) were tested by multiway ANOVA with boundary condition and programming language as factors. All simulations were performed on AMD EPYC 9454 processors (3.81 GHz max, 48 cores per socket, 2 sockets) with up to 500 GB RAM allocated, using up to 16 cores for computation on a 27 </a:t>
            </a:r>
            <a:r>
              <a:rPr lang="en-US" dirty="0" err="1">
                <a:effectLst/>
                <a:latin typeface="Helvetica" pitchFamily="2" charset="0"/>
              </a:rPr>
              <a:t>Å</a:t>
            </a:r>
            <a:r>
              <a:rPr lang="en-US" dirty="0">
                <a:effectLst/>
                <a:latin typeface="Helvetica" pitchFamily="2" charset="0"/>
              </a:rPr>
              <a:t>~ 27 mesh for 2000 time steps (dt = 5.5e-6) with </a:t>
            </a:r>
            <a:r>
              <a:rPr lang="el-GR" dirty="0">
                <a:effectLst/>
                <a:latin typeface="Helvetica" pitchFamily="2" charset="0"/>
              </a:rPr>
              <a:t>ϵ</a:t>
            </a:r>
            <a:r>
              <a:rPr lang="en-US" dirty="0">
                <a:effectLst/>
                <a:latin typeface="Helvetica" pitchFamily="2" charset="0"/>
              </a:rPr>
              <a:t>m = 8.</a:t>
            </a:r>
          </a:p>
        </p:txBody>
      </p:sp>
      <p:pic>
        <p:nvPicPr>
          <p:cNvPr id="54" name="Picture 53">
            <a:extLst>
              <a:ext uri="{FF2B5EF4-FFF2-40B4-BE49-F238E27FC236}">
                <a16:creationId xmlns:a16="http://schemas.microsoft.com/office/drawing/2014/main" id="{37CDF3BD-F179-A1E7-9624-740A9588B2DF}"/>
              </a:ext>
            </a:extLst>
          </p:cNvPr>
          <p:cNvPicPr>
            <a:picLocks noChangeAspect="1"/>
          </p:cNvPicPr>
          <p:nvPr/>
        </p:nvPicPr>
        <p:blipFill>
          <a:blip r:embed="rId13"/>
          <a:stretch>
            <a:fillRect/>
          </a:stretch>
        </p:blipFill>
        <p:spPr>
          <a:xfrm>
            <a:off x="15253475" y="13963650"/>
            <a:ext cx="12261652" cy="10296642"/>
          </a:xfrm>
          <a:prstGeom prst="rect">
            <a:avLst/>
          </a:prstGeom>
        </p:spPr>
      </p:pic>
      <p:sp>
        <p:nvSpPr>
          <p:cNvPr id="56" name="TextBox 55">
            <a:extLst>
              <a:ext uri="{FF2B5EF4-FFF2-40B4-BE49-F238E27FC236}">
                <a16:creationId xmlns:a16="http://schemas.microsoft.com/office/drawing/2014/main" id="{7E30FBB8-BD7D-D385-68BE-0AEBDECC68A4}"/>
              </a:ext>
            </a:extLst>
          </p:cNvPr>
          <p:cNvSpPr txBox="1"/>
          <p:nvPr/>
        </p:nvSpPr>
        <p:spPr>
          <a:xfrm>
            <a:off x="15108661" y="24258166"/>
            <a:ext cx="13673878" cy="3970318"/>
          </a:xfrm>
          <a:prstGeom prst="rect">
            <a:avLst/>
          </a:prstGeom>
          <a:noFill/>
        </p:spPr>
        <p:txBody>
          <a:bodyPr wrap="square">
            <a:spAutoFit/>
          </a:bodyPr>
          <a:lstStyle/>
          <a:p>
            <a:r>
              <a:rPr lang="en-US" dirty="0">
                <a:effectLst/>
                <a:latin typeface="Helvetica" pitchFamily="2" charset="0"/>
              </a:rPr>
              <a:t>(A, B) Kymogram illustration of central droplets for 6.8 minutes after initialization with RIC = 150 nm and W = 90 nm (A) or 90 ± 10 nm (B, white arrows). Drop-to-drop distances were quantified at randomly selected times t. (C) Immunofluorescence staining of </a:t>
            </a:r>
            <a:r>
              <a:rPr lang="en-US" dirty="0" err="1">
                <a:effectLst/>
                <a:latin typeface="Helvetica" pitchFamily="2" charset="0"/>
              </a:rPr>
              <a:t>dewetted</a:t>
            </a:r>
            <a:r>
              <a:rPr lang="en-US" dirty="0">
                <a:effectLst/>
                <a:latin typeface="Helvetica" pitchFamily="2" charset="0"/>
              </a:rPr>
              <a:t> CPC on HeLa chromosomes after G2 release for 10 minutes.  (D) Normalized intensity of AURKB and ACA for the HeLa chromosome in (C). (E) Comparison of bootstrapped peak-to-peak separation of CPC foci in HeLa cells (gray histogram) with drop-to-drop distances from Cahn-Hilliard simulations with </a:t>
            </a:r>
            <a:r>
              <a:rPr lang="el-GR" dirty="0">
                <a:effectLst/>
                <a:latin typeface="Helvetica" pitchFamily="2" charset="0"/>
              </a:rPr>
              <a:t>ϵ</a:t>
            </a:r>
            <a:r>
              <a:rPr lang="en-US" dirty="0">
                <a:effectLst/>
                <a:latin typeface="Helvetica" pitchFamily="2" charset="0"/>
              </a:rPr>
              <a:t>m = 21.6 nm (red line). (F) Immunofluorescence staining of </a:t>
            </a:r>
            <a:r>
              <a:rPr lang="en-US" dirty="0" err="1">
                <a:effectLst/>
                <a:latin typeface="Helvetica" pitchFamily="2" charset="0"/>
              </a:rPr>
              <a:t>dewetted</a:t>
            </a:r>
            <a:r>
              <a:rPr lang="en-US" dirty="0">
                <a:effectLst/>
                <a:latin typeface="Helvetica" pitchFamily="2" charset="0"/>
              </a:rPr>
              <a:t> CPC on MCF10A-5E chromosomes after G2 release for 70 minutes. (G) Normalized intensity of AURKB and ACA for the MCF10A-5E chromosome in (F). (H) Comparison of bootstrapped peak-to peak separation of CPC foci in MCF10A-5E cells (gray histogram) with drop-to-drop distances from Cahn- Hilliard simulations with </a:t>
            </a:r>
            <a:r>
              <a:rPr lang="el-GR" dirty="0">
                <a:effectLst/>
                <a:latin typeface="Helvetica" pitchFamily="2" charset="0"/>
              </a:rPr>
              <a:t>ϵ</a:t>
            </a:r>
            <a:r>
              <a:rPr lang="en-US" dirty="0">
                <a:effectLst/>
                <a:latin typeface="Helvetica" pitchFamily="2" charset="0"/>
              </a:rPr>
              <a:t>m = 28.5nm (red line). For (C, F), cells were stained for AURKB (a CPC subunit; green), anti-centromeric antigen (ACA; magenta), and DAPI to label DNA (blue). A 300-nm thick axial line scan (dotted yellow line) was used to identify peaks of AURKB foci (yellow triangles; Materials and Methods). For (D, G), normalized fluorescence intensities are shown relative to distance from the inner centromere based on the peak ACA location centered at zero. Peaks of AURKB foci (yellow triangles) were identified with a computational algorithm (Materials and Methods) and quantified. For (E, H), data are shown as the median ± 95% bootstrapped confidence interval (CI) from N = 221 chromosomes in 10 cells (E) or 216 chromosomes in 50 cells (H). The fraction of predicted (red) and measured (black) separations greater than 1.5 </a:t>
            </a:r>
            <a:r>
              <a:rPr lang="el-GR" dirty="0">
                <a:effectLst/>
                <a:latin typeface="Helvetica" pitchFamily="2" charset="0"/>
              </a:rPr>
              <a:t>μ</a:t>
            </a:r>
            <a:r>
              <a:rPr lang="en-US" dirty="0">
                <a:effectLst/>
                <a:latin typeface="Helvetica" pitchFamily="2" charset="0"/>
              </a:rPr>
              <a:t>m is indicated.</a:t>
            </a:r>
          </a:p>
        </p:txBody>
      </p:sp>
      <p:sp>
        <p:nvSpPr>
          <p:cNvPr id="57" name="Rectangle 56">
            <a:extLst>
              <a:ext uri="{FF2B5EF4-FFF2-40B4-BE49-F238E27FC236}">
                <a16:creationId xmlns:a16="http://schemas.microsoft.com/office/drawing/2014/main" id="{2D7BE7E7-E929-E035-E4D6-B4047EBCA4BB}"/>
              </a:ext>
            </a:extLst>
          </p:cNvPr>
          <p:cNvSpPr/>
          <p:nvPr/>
        </p:nvSpPr>
        <p:spPr>
          <a:xfrm>
            <a:off x="365760" y="28935580"/>
            <a:ext cx="43159680" cy="3770705"/>
          </a:xfrm>
          <a:prstGeom prst="rect">
            <a:avLst/>
          </a:prstGeom>
          <a:solidFill>
            <a:srgbClr val="0030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029" name="Picture 1028">
            <a:extLst>
              <a:ext uri="{FF2B5EF4-FFF2-40B4-BE49-F238E27FC236}">
                <a16:creationId xmlns:a16="http://schemas.microsoft.com/office/drawing/2014/main" id="{5B4D2CA7-3667-F053-4CDF-5864BC9917FC}"/>
              </a:ext>
            </a:extLst>
          </p:cNvPr>
          <p:cNvPicPr>
            <a:picLocks noChangeAspect="1"/>
          </p:cNvPicPr>
          <p:nvPr/>
        </p:nvPicPr>
        <p:blipFill>
          <a:blip r:embed="rId14"/>
          <a:stretch>
            <a:fillRect/>
          </a:stretch>
        </p:blipFill>
        <p:spPr>
          <a:xfrm>
            <a:off x="29484138" y="12253384"/>
            <a:ext cx="9321132" cy="4660566"/>
          </a:xfrm>
          <a:prstGeom prst="rect">
            <a:avLst/>
          </a:prstGeom>
        </p:spPr>
      </p:pic>
      <p:pic>
        <p:nvPicPr>
          <p:cNvPr id="1033" name="Picture 1032">
            <a:extLst>
              <a:ext uri="{FF2B5EF4-FFF2-40B4-BE49-F238E27FC236}">
                <a16:creationId xmlns:a16="http://schemas.microsoft.com/office/drawing/2014/main" id="{3A6D15B8-CCC8-7EBD-E983-D2D445199A98}"/>
              </a:ext>
            </a:extLst>
          </p:cNvPr>
          <p:cNvPicPr>
            <a:picLocks noChangeAspect="1"/>
          </p:cNvPicPr>
          <p:nvPr/>
        </p:nvPicPr>
        <p:blipFill>
          <a:blip r:embed="rId15"/>
          <a:stretch>
            <a:fillRect/>
          </a:stretch>
        </p:blipFill>
        <p:spPr>
          <a:xfrm>
            <a:off x="29536714" y="16031270"/>
            <a:ext cx="9191656" cy="4595828"/>
          </a:xfrm>
          <a:prstGeom prst="rect">
            <a:avLst/>
          </a:prstGeom>
        </p:spPr>
      </p:pic>
      <p:pic>
        <p:nvPicPr>
          <p:cNvPr id="1035" name="Picture 1034">
            <a:extLst>
              <a:ext uri="{FF2B5EF4-FFF2-40B4-BE49-F238E27FC236}">
                <a16:creationId xmlns:a16="http://schemas.microsoft.com/office/drawing/2014/main" id="{64A4D7B8-AB3E-36E3-E12F-C3AC8901836C}"/>
              </a:ext>
            </a:extLst>
          </p:cNvPr>
          <p:cNvPicPr>
            <a:picLocks noChangeAspect="1"/>
          </p:cNvPicPr>
          <p:nvPr/>
        </p:nvPicPr>
        <p:blipFill>
          <a:blip r:embed="rId16"/>
          <a:stretch>
            <a:fillRect/>
          </a:stretch>
        </p:blipFill>
        <p:spPr>
          <a:xfrm>
            <a:off x="39044023" y="12715581"/>
            <a:ext cx="4174671" cy="3446780"/>
          </a:xfrm>
          <a:prstGeom prst="rect">
            <a:avLst/>
          </a:prstGeom>
        </p:spPr>
      </p:pic>
      <p:pic>
        <p:nvPicPr>
          <p:cNvPr id="1037" name="Picture 1036">
            <a:extLst>
              <a:ext uri="{FF2B5EF4-FFF2-40B4-BE49-F238E27FC236}">
                <a16:creationId xmlns:a16="http://schemas.microsoft.com/office/drawing/2014/main" id="{115D7B5A-C2C0-1382-C61C-25EA4DA47CBA}"/>
              </a:ext>
            </a:extLst>
          </p:cNvPr>
          <p:cNvPicPr>
            <a:picLocks noChangeAspect="1"/>
          </p:cNvPicPr>
          <p:nvPr/>
        </p:nvPicPr>
        <p:blipFill>
          <a:blip r:embed="rId17"/>
          <a:stretch>
            <a:fillRect/>
          </a:stretch>
        </p:blipFill>
        <p:spPr>
          <a:xfrm>
            <a:off x="38894086" y="16434902"/>
            <a:ext cx="4403810" cy="3635966"/>
          </a:xfrm>
          <a:prstGeom prst="rect">
            <a:avLst/>
          </a:prstGeom>
        </p:spPr>
      </p:pic>
      <p:pic>
        <p:nvPicPr>
          <p:cNvPr id="1038" name="Picture 1037">
            <a:extLst>
              <a:ext uri="{FF2B5EF4-FFF2-40B4-BE49-F238E27FC236}">
                <a16:creationId xmlns:a16="http://schemas.microsoft.com/office/drawing/2014/main" id="{C88A1A84-7FFB-813A-D8B9-6350338827C2}"/>
              </a:ext>
            </a:extLst>
          </p:cNvPr>
          <p:cNvPicPr>
            <a:picLocks noChangeAspect="1"/>
          </p:cNvPicPr>
          <p:nvPr/>
        </p:nvPicPr>
        <p:blipFill>
          <a:blip r:embed="rId18"/>
          <a:stretch>
            <a:fillRect/>
          </a:stretch>
        </p:blipFill>
        <p:spPr>
          <a:xfrm>
            <a:off x="41807756" y="20681060"/>
            <a:ext cx="1483609" cy="1176902"/>
          </a:xfrm>
          <a:prstGeom prst="rect">
            <a:avLst/>
          </a:prstGeom>
        </p:spPr>
      </p:pic>
      <p:sp>
        <p:nvSpPr>
          <p:cNvPr id="1039" name="TextBox 1038">
            <a:extLst>
              <a:ext uri="{FF2B5EF4-FFF2-40B4-BE49-F238E27FC236}">
                <a16:creationId xmlns:a16="http://schemas.microsoft.com/office/drawing/2014/main" id="{61A8FEE1-7506-0A5A-2EBB-C93BBD94A58E}"/>
              </a:ext>
            </a:extLst>
          </p:cNvPr>
          <p:cNvSpPr txBox="1"/>
          <p:nvPr/>
        </p:nvSpPr>
        <p:spPr>
          <a:xfrm>
            <a:off x="29896395" y="20626414"/>
            <a:ext cx="11872012" cy="1477328"/>
          </a:xfrm>
          <a:prstGeom prst="rect">
            <a:avLst/>
          </a:prstGeom>
          <a:noFill/>
        </p:spPr>
        <p:txBody>
          <a:bodyPr wrap="square">
            <a:spAutoFit/>
          </a:bodyPr>
          <a:lstStyle/>
          <a:p>
            <a:r>
              <a:rPr lang="en-US" dirty="0">
                <a:latin typeface="Helvetica" pitchFamily="2" charset="0"/>
              </a:rPr>
              <a:t>Top:</a:t>
            </a:r>
            <a:r>
              <a:rPr lang="en-US" dirty="0">
                <a:effectLst/>
                <a:latin typeface="Helvetica" pitchFamily="2" charset="0"/>
              </a:rPr>
              <a:t> Relaxed state model simulation with no tension at kinetochores shows CPC accumulation in the inner centromere. </a:t>
            </a:r>
            <a:r>
              <a:rPr lang="en-US" dirty="0">
                <a:latin typeface="Helvetica" pitchFamily="2" charset="0"/>
              </a:rPr>
              <a:t>A parameter scan over the soluble and condensate well concentrations (see introduction) shows regions of stable, decreasing, and dissolved droplets after Cahn Hilliard modeling from [CPC] at 5 minutes.</a:t>
            </a:r>
            <a:br>
              <a:rPr lang="en-US" dirty="0">
                <a:latin typeface="Helvetica" pitchFamily="2" charset="0"/>
              </a:rPr>
            </a:br>
            <a:r>
              <a:rPr lang="en-US" dirty="0">
                <a:latin typeface="Helvetica" pitchFamily="2" charset="0"/>
              </a:rPr>
              <a:t>Bottom: Same for the transition-to-tensed model, where the stretching due to proper KT-MT attachments occurs at t=0s. After 5 minutes, the Cahn Hilliard modeling shows a propensity to dissolved droplets. </a:t>
            </a:r>
            <a:endParaRPr lang="en-US" dirty="0">
              <a:effectLst/>
              <a:latin typeface="Helvetica" pitchFamily="2" charset="0"/>
            </a:endParaRPr>
          </a:p>
        </p:txBody>
      </p:sp>
      <p:sp>
        <p:nvSpPr>
          <p:cNvPr id="1042" name="Title 1">
            <a:extLst>
              <a:ext uri="{FF2B5EF4-FFF2-40B4-BE49-F238E27FC236}">
                <a16:creationId xmlns:a16="http://schemas.microsoft.com/office/drawing/2014/main" id="{6FF733E2-B4DA-23C3-9FB3-6EBDA22C53F1}"/>
              </a:ext>
            </a:extLst>
          </p:cNvPr>
          <p:cNvSpPr txBox="1">
            <a:spLocks/>
          </p:cNvSpPr>
          <p:nvPr/>
        </p:nvSpPr>
        <p:spPr>
          <a:xfrm>
            <a:off x="39019283" y="6694260"/>
            <a:ext cx="4475391" cy="6459276"/>
          </a:xfrm>
          <a:prstGeom prst="rect">
            <a:avLst/>
          </a:prstGeom>
        </p:spPr>
        <p:txBody>
          <a:bodyPr>
            <a:normAutofit fontScale="5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lnSpc>
                <a:spcPct val="120000"/>
              </a:lnSpc>
            </a:pPr>
            <a:r>
              <a:rPr lang="en-US" sz="3000" b="1" dirty="0">
                <a:latin typeface="Helvetica" pitchFamily="2" charset="0"/>
              </a:rPr>
              <a:t>CPC bound to chromatin mesh senses tension emanating from deformable kinetochores. </a:t>
            </a:r>
            <a:r>
              <a:rPr lang="en-US" sz="3000" b="0" i="0" u="none" strike="noStrike" dirty="0">
                <a:solidFill>
                  <a:srgbClr val="000000"/>
                </a:solidFill>
                <a:effectLst/>
                <a:latin typeface="Helvetica" pitchFamily="2" charset="0"/>
              </a:rPr>
              <a:t>The relaxed-to-tensed transition was modeled by </a:t>
            </a:r>
            <a:r>
              <a:rPr lang="en-US" sz="3000" b="0" i="0" u="none" strike="noStrike" dirty="0" err="1">
                <a:solidFill>
                  <a:srgbClr val="000000"/>
                </a:solidFill>
                <a:effectLst/>
                <a:latin typeface="Helvetica" pitchFamily="2" charset="0"/>
              </a:rPr>
              <a:t>advecting</a:t>
            </a:r>
            <a:r>
              <a:rPr lang="en-US" sz="3000" b="0" i="0" u="none" strike="noStrike" dirty="0">
                <a:solidFill>
                  <a:srgbClr val="000000"/>
                </a:solidFill>
                <a:effectLst/>
                <a:latin typeface="Helvetica" pitchFamily="2" charset="0"/>
              </a:rPr>
              <a:t> kinetochores 300 nm horizontally in opposite directions at a constant peak velocity of 0.0167 µm/sec. The peak velocity declined to zero at the inner centromere by applying a horizontal Gaussian kernel with </a:t>
            </a:r>
            <a:r>
              <a:rPr lang="el-GR" sz="3000" b="0" i="1" u="none" strike="noStrike" dirty="0">
                <a:solidFill>
                  <a:srgbClr val="000000"/>
                </a:solidFill>
                <a:effectLst/>
                <a:latin typeface="Helvetica" pitchFamily="2" charset="0"/>
              </a:rPr>
              <a:t>σ</a:t>
            </a:r>
            <a:r>
              <a:rPr lang="en-US" sz="3000" b="0" i="1" u="none" strike="noStrike" baseline="-25000" dirty="0">
                <a:solidFill>
                  <a:srgbClr val="000000"/>
                </a:solidFill>
                <a:effectLst/>
                <a:latin typeface="Helvetica" pitchFamily="2" charset="0"/>
              </a:rPr>
              <a:t>X</a:t>
            </a:r>
            <a:r>
              <a:rPr lang="en-US" sz="3000" b="0" i="0" u="none" strike="noStrike" dirty="0">
                <a:solidFill>
                  <a:srgbClr val="000000"/>
                </a:solidFill>
                <a:effectLst/>
                <a:latin typeface="Helvetica" pitchFamily="2" charset="0"/>
              </a:rPr>
              <a:t> matching the distance traveled by the kinetochores and a normalization factor ensuring peak velocity at the kinetochore. To capture kinetochore deformability, the peak velocity at the kinetochore center was smoothed using a vertical Gaussian kernel with </a:t>
            </a:r>
            <a:r>
              <a:rPr lang="el-GR" sz="3000" b="0" i="1" u="none" strike="noStrike" dirty="0">
                <a:solidFill>
                  <a:srgbClr val="000000"/>
                </a:solidFill>
                <a:effectLst/>
                <a:latin typeface="Helvetica" pitchFamily="2" charset="0"/>
              </a:rPr>
              <a:t>σ</a:t>
            </a:r>
            <a:r>
              <a:rPr lang="en-US" sz="3000" b="0" i="1" u="none" strike="noStrike" baseline="-25000" dirty="0">
                <a:solidFill>
                  <a:srgbClr val="000000"/>
                </a:solidFill>
                <a:effectLst/>
                <a:latin typeface="Helvetica" pitchFamily="2" charset="0"/>
              </a:rPr>
              <a:t>Y</a:t>
            </a:r>
            <a:r>
              <a:rPr lang="en-US" sz="3000" b="0" i="0" u="none" strike="noStrike" dirty="0">
                <a:solidFill>
                  <a:srgbClr val="000000"/>
                </a:solidFill>
                <a:effectLst/>
                <a:latin typeface="Helvetica" pitchFamily="2" charset="0"/>
              </a:rPr>
              <a:t> equal to one half of the kinetochore height (150 nm in the base model). The mitotic chromatin of the inner centromere was modeled as a self-entangled gel with partial compressibility. Stretching in X led to compression in Y with a Poisson ratio of 0.3, which was applied vertically as a V-shaped kernel multiplied with the earlier Gaussian kernel.</a:t>
            </a:r>
            <a:endParaRPr lang="en-US" sz="3000" b="0" dirty="0">
              <a:effectLst/>
              <a:latin typeface="Helvetica" pitchFamily="2" charset="0"/>
            </a:endParaRPr>
          </a:p>
          <a:p>
            <a:pPr>
              <a:lnSpc>
                <a:spcPct val="120000"/>
              </a:lnSpc>
            </a:pPr>
            <a:br>
              <a:rPr lang="en-US" sz="900" dirty="0"/>
            </a:br>
            <a:endParaRPr lang="en-US" sz="1800" b="1" dirty="0">
              <a:latin typeface="Helvetica" pitchFamily="2" charset="0"/>
            </a:endParaRPr>
          </a:p>
        </p:txBody>
      </p:sp>
      <p:grpSp>
        <p:nvGrpSpPr>
          <p:cNvPr id="1043" name="Group 1042">
            <a:extLst>
              <a:ext uri="{FF2B5EF4-FFF2-40B4-BE49-F238E27FC236}">
                <a16:creationId xmlns:a16="http://schemas.microsoft.com/office/drawing/2014/main" id="{0E7BCF3C-F140-8C59-6D4B-E249DD86C491}"/>
              </a:ext>
            </a:extLst>
          </p:cNvPr>
          <p:cNvGrpSpPr/>
          <p:nvPr/>
        </p:nvGrpSpPr>
        <p:grpSpPr>
          <a:xfrm>
            <a:off x="29484138" y="7957244"/>
            <a:ext cx="828613" cy="2495438"/>
            <a:chOff x="538109" y="1921707"/>
            <a:chExt cx="990604" cy="3289300"/>
          </a:xfrm>
        </p:grpSpPr>
        <p:pic>
          <p:nvPicPr>
            <p:cNvPr id="1044" name="Picture 1043">
              <a:extLst>
                <a:ext uri="{FF2B5EF4-FFF2-40B4-BE49-F238E27FC236}">
                  <a16:creationId xmlns:a16="http://schemas.microsoft.com/office/drawing/2014/main" id="{53A1726F-6625-B2D0-7FB7-E6781FC478CE}"/>
                </a:ext>
              </a:extLst>
            </p:cNvPr>
            <p:cNvPicPr>
              <a:picLocks noChangeAspect="1"/>
            </p:cNvPicPr>
            <p:nvPr/>
          </p:nvPicPr>
          <p:blipFill>
            <a:blip r:embed="rId19"/>
            <a:stretch>
              <a:fillRect/>
            </a:stretch>
          </p:blipFill>
          <p:spPr>
            <a:xfrm>
              <a:off x="1236613" y="1921707"/>
              <a:ext cx="292100" cy="3289300"/>
            </a:xfrm>
            <a:prstGeom prst="rect">
              <a:avLst/>
            </a:prstGeom>
          </p:spPr>
        </p:pic>
        <p:sp>
          <p:nvSpPr>
            <p:cNvPr id="1045" name="TextBox 1044">
              <a:extLst>
                <a:ext uri="{FF2B5EF4-FFF2-40B4-BE49-F238E27FC236}">
                  <a16:creationId xmlns:a16="http://schemas.microsoft.com/office/drawing/2014/main" id="{04EE7D92-AF0D-74B7-4281-CB6628022610}"/>
                </a:ext>
              </a:extLst>
            </p:cNvPr>
            <p:cNvSpPr txBox="1"/>
            <p:nvPr/>
          </p:nvSpPr>
          <p:spPr>
            <a:xfrm>
              <a:off x="538109" y="1921707"/>
              <a:ext cx="718466" cy="277000"/>
            </a:xfrm>
            <a:prstGeom prst="rect">
              <a:avLst/>
            </a:prstGeom>
            <a:noFill/>
          </p:spPr>
          <p:txBody>
            <a:bodyPr wrap="none" rtlCol="0">
              <a:spAutoFit/>
            </a:bodyPr>
            <a:lstStyle/>
            <a:p>
              <a:pPr algn="r"/>
              <a:r>
                <a:rPr lang="en-US" sz="1200" dirty="0"/>
                <a:t>+0.0167</a:t>
              </a:r>
            </a:p>
          </p:txBody>
        </p:sp>
        <p:sp>
          <p:nvSpPr>
            <p:cNvPr id="1046" name="TextBox 1045">
              <a:extLst>
                <a:ext uri="{FF2B5EF4-FFF2-40B4-BE49-F238E27FC236}">
                  <a16:creationId xmlns:a16="http://schemas.microsoft.com/office/drawing/2014/main" id="{21AF1614-E8E7-2804-2D1A-15A39F318C34}"/>
                </a:ext>
              </a:extLst>
            </p:cNvPr>
            <p:cNvSpPr txBox="1"/>
            <p:nvPr/>
          </p:nvSpPr>
          <p:spPr>
            <a:xfrm>
              <a:off x="566965" y="4934007"/>
              <a:ext cx="689612" cy="277000"/>
            </a:xfrm>
            <a:prstGeom prst="rect">
              <a:avLst/>
            </a:prstGeom>
            <a:noFill/>
          </p:spPr>
          <p:txBody>
            <a:bodyPr wrap="none" rtlCol="0">
              <a:spAutoFit/>
            </a:bodyPr>
            <a:lstStyle/>
            <a:p>
              <a:pPr algn="r"/>
              <a:r>
                <a:rPr lang="en-US" sz="1200" dirty="0"/>
                <a:t>-0.0167</a:t>
              </a:r>
            </a:p>
          </p:txBody>
        </p:sp>
        <p:sp>
          <p:nvSpPr>
            <p:cNvPr id="1047" name="TextBox 1046">
              <a:extLst>
                <a:ext uri="{FF2B5EF4-FFF2-40B4-BE49-F238E27FC236}">
                  <a16:creationId xmlns:a16="http://schemas.microsoft.com/office/drawing/2014/main" id="{4B5ECEE1-3578-4985-4BF4-5B3573CC0361}"/>
                </a:ext>
              </a:extLst>
            </p:cNvPr>
            <p:cNvSpPr txBox="1"/>
            <p:nvPr/>
          </p:nvSpPr>
          <p:spPr>
            <a:xfrm>
              <a:off x="990157" y="3427856"/>
              <a:ext cx="266421" cy="277000"/>
            </a:xfrm>
            <a:prstGeom prst="rect">
              <a:avLst/>
            </a:prstGeom>
            <a:noFill/>
          </p:spPr>
          <p:txBody>
            <a:bodyPr wrap="none" rtlCol="0">
              <a:spAutoFit/>
            </a:bodyPr>
            <a:lstStyle/>
            <a:p>
              <a:pPr algn="r"/>
              <a:r>
                <a:rPr lang="en-US" sz="1200" dirty="0"/>
                <a:t>0</a:t>
              </a:r>
            </a:p>
          </p:txBody>
        </p:sp>
      </p:grpSp>
      <p:grpSp>
        <p:nvGrpSpPr>
          <p:cNvPr id="1048" name="Group 1047">
            <a:extLst>
              <a:ext uri="{FF2B5EF4-FFF2-40B4-BE49-F238E27FC236}">
                <a16:creationId xmlns:a16="http://schemas.microsoft.com/office/drawing/2014/main" id="{57C283DA-051F-4AB7-B447-8832D5D98EF4}"/>
              </a:ext>
            </a:extLst>
          </p:cNvPr>
          <p:cNvGrpSpPr/>
          <p:nvPr/>
        </p:nvGrpSpPr>
        <p:grpSpPr>
          <a:xfrm>
            <a:off x="34933080" y="7934966"/>
            <a:ext cx="518868" cy="2495438"/>
            <a:chOff x="8084954" y="1890676"/>
            <a:chExt cx="620305" cy="3289300"/>
          </a:xfrm>
        </p:grpSpPr>
        <p:pic>
          <p:nvPicPr>
            <p:cNvPr id="1049" name="Picture 1048">
              <a:extLst>
                <a:ext uri="{FF2B5EF4-FFF2-40B4-BE49-F238E27FC236}">
                  <a16:creationId xmlns:a16="http://schemas.microsoft.com/office/drawing/2014/main" id="{9BCEC11C-29F3-D356-985C-A62CCEDA9F2D}"/>
                </a:ext>
              </a:extLst>
            </p:cNvPr>
            <p:cNvPicPr>
              <a:picLocks noChangeAspect="1"/>
            </p:cNvPicPr>
            <p:nvPr/>
          </p:nvPicPr>
          <p:blipFill>
            <a:blip r:embed="rId19"/>
            <a:stretch>
              <a:fillRect/>
            </a:stretch>
          </p:blipFill>
          <p:spPr>
            <a:xfrm>
              <a:off x="8413159" y="1890676"/>
              <a:ext cx="292100" cy="3289300"/>
            </a:xfrm>
            <a:prstGeom prst="rect">
              <a:avLst/>
            </a:prstGeom>
          </p:spPr>
        </p:pic>
        <p:sp>
          <p:nvSpPr>
            <p:cNvPr id="1050" name="TextBox 1049">
              <a:extLst>
                <a:ext uri="{FF2B5EF4-FFF2-40B4-BE49-F238E27FC236}">
                  <a16:creationId xmlns:a16="http://schemas.microsoft.com/office/drawing/2014/main" id="{9A9FF57D-AEBA-B860-18EE-EB172C21FBDF}"/>
                </a:ext>
              </a:extLst>
            </p:cNvPr>
            <p:cNvSpPr txBox="1"/>
            <p:nvPr/>
          </p:nvSpPr>
          <p:spPr>
            <a:xfrm>
              <a:off x="8084954" y="1890676"/>
              <a:ext cx="348172" cy="276999"/>
            </a:xfrm>
            <a:prstGeom prst="rect">
              <a:avLst/>
            </a:prstGeom>
            <a:noFill/>
          </p:spPr>
          <p:txBody>
            <a:bodyPr wrap="none" rtlCol="0">
              <a:spAutoFit/>
            </a:bodyPr>
            <a:lstStyle/>
            <a:p>
              <a:pPr algn="r"/>
              <a:r>
                <a:rPr lang="en-US" sz="1200" dirty="0"/>
                <a:t>14</a:t>
              </a:r>
            </a:p>
          </p:txBody>
        </p:sp>
        <p:sp>
          <p:nvSpPr>
            <p:cNvPr id="1051" name="TextBox 1050">
              <a:extLst>
                <a:ext uri="{FF2B5EF4-FFF2-40B4-BE49-F238E27FC236}">
                  <a16:creationId xmlns:a16="http://schemas.microsoft.com/office/drawing/2014/main" id="{1F00E076-2077-4D6E-C2F4-8A22F0143460}"/>
                </a:ext>
              </a:extLst>
            </p:cNvPr>
            <p:cNvSpPr txBox="1"/>
            <p:nvPr/>
          </p:nvSpPr>
          <p:spPr>
            <a:xfrm>
              <a:off x="8166706" y="4902977"/>
              <a:ext cx="266420" cy="276999"/>
            </a:xfrm>
            <a:prstGeom prst="rect">
              <a:avLst/>
            </a:prstGeom>
            <a:noFill/>
          </p:spPr>
          <p:txBody>
            <a:bodyPr wrap="none" rtlCol="0">
              <a:spAutoFit/>
            </a:bodyPr>
            <a:lstStyle/>
            <a:p>
              <a:pPr algn="r"/>
              <a:r>
                <a:rPr lang="en-US" sz="1200" dirty="0"/>
                <a:t>0</a:t>
              </a:r>
            </a:p>
          </p:txBody>
        </p:sp>
      </p:grpSp>
      <p:grpSp>
        <p:nvGrpSpPr>
          <p:cNvPr id="1053" name="Group 1052">
            <a:extLst>
              <a:ext uri="{FF2B5EF4-FFF2-40B4-BE49-F238E27FC236}">
                <a16:creationId xmlns:a16="http://schemas.microsoft.com/office/drawing/2014/main" id="{3C43E772-D2E3-EA46-988B-9D63470C702C}"/>
              </a:ext>
            </a:extLst>
          </p:cNvPr>
          <p:cNvGrpSpPr/>
          <p:nvPr/>
        </p:nvGrpSpPr>
        <p:grpSpPr>
          <a:xfrm>
            <a:off x="32155125" y="7934966"/>
            <a:ext cx="804472" cy="2495438"/>
            <a:chOff x="-87467" y="1890676"/>
            <a:chExt cx="961745" cy="3289300"/>
          </a:xfrm>
        </p:grpSpPr>
        <p:pic>
          <p:nvPicPr>
            <p:cNvPr id="1054" name="Picture 1053">
              <a:extLst>
                <a:ext uri="{FF2B5EF4-FFF2-40B4-BE49-F238E27FC236}">
                  <a16:creationId xmlns:a16="http://schemas.microsoft.com/office/drawing/2014/main" id="{6EE91CDF-29BF-4A2E-A607-F828276D68BE}"/>
                </a:ext>
              </a:extLst>
            </p:cNvPr>
            <p:cNvPicPr>
              <a:picLocks noChangeAspect="1"/>
            </p:cNvPicPr>
            <p:nvPr/>
          </p:nvPicPr>
          <p:blipFill>
            <a:blip r:embed="rId19"/>
            <a:stretch>
              <a:fillRect/>
            </a:stretch>
          </p:blipFill>
          <p:spPr>
            <a:xfrm>
              <a:off x="582178" y="1890676"/>
              <a:ext cx="292100" cy="3289300"/>
            </a:xfrm>
            <a:prstGeom prst="rect">
              <a:avLst/>
            </a:prstGeom>
          </p:spPr>
        </p:pic>
        <p:sp>
          <p:nvSpPr>
            <p:cNvPr id="1055" name="TextBox 1054">
              <a:extLst>
                <a:ext uri="{FF2B5EF4-FFF2-40B4-BE49-F238E27FC236}">
                  <a16:creationId xmlns:a16="http://schemas.microsoft.com/office/drawing/2014/main" id="{50A46495-0765-1737-001A-39669212538C}"/>
                </a:ext>
              </a:extLst>
            </p:cNvPr>
            <p:cNvSpPr txBox="1"/>
            <p:nvPr/>
          </p:nvSpPr>
          <p:spPr>
            <a:xfrm>
              <a:off x="-87467" y="1890676"/>
              <a:ext cx="689612" cy="277000"/>
            </a:xfrm>
            <a:prstGeom prst="rect">
              <a:avLst/>
            </a:prstGeom>
            <a:noFill/>
          </p:spPr>
          <p:txBody>
            <a:bodyPr wrap="none" rtlCol="0">
              <a:spAutoFit/>
            </a:bodyPr>
            <a:lstStyle/>
            <a:p>
              <a:pPr algn="r"/>
              <a:r>
                <a:rPr lang="en-US" sz="1200" dirty="0"/>
                <a:t>+5.2e-4</a:t>
              </a:r>
            </a:p>
          </p:txBody>
        </p:sp>
        <p:sp>
          <p:nvSpPr>
            <p:cNvPr id="1056" name="TextBox 1055">
              <a:extLst>
                <a:ext uri="{FF2B5EF4-FFF2-40B4-BE49-F238E27FC236}">
                  <a16:creationId xmlns:a16="http://schemas.microsoft.com/office/drawing/2014/main" id="{A34E1286-92E9-CD60-875C-D7BBC7822E35}"/>
                </a:ext>
              </a:extLst>
            </p:cNvPr>
            <p:cNvSpPr txBox="1"/>
            <p:nvPr/>
          </p:nvSpPr>
          <p:spPr>
            <a:xfrm>
              <a:off x="-58613" y="4902976"/>
              <a:ext cx="660757" cy="277000"/>
            </a:xfrm>
            <a:prstGeom prst="rect">
              <a:avLst/>
            </a:prstGeom>
            <a:noFill/>
          </p:spPr>
          <p:txBody>
            <a:bodyPr wrap="none" rtlCol="0">
              <a:spAutoFit/>
            </a:bodyPr>
            <a:lstStyle/>
            <a:p>
              <a:pPr algn="r"/>
              <a:r>
                <a:rPr lang="en-US" sz="1200" dirty="0"/>
                <a:t>-5.2e-4</a:t>
              </a:r>
            </a:p>
          </p:txBody>
        </p:sp>
        <p:sp>
          <p:nvSpPr>
            <p:cNvPr id="1057" name="TextBox 1056">
              <a:extLst>
                <a:ext uri="{FF2B5EF4-FFF2-40B4-BE49-F238E27FC236}">
                  <a16:creationId xmlns:a16="http://schemas.microsoft.com/office/drawing/2014/main" id="{DAA29182-9A59-B532-2E8E-1C9218D3CF3B}"/>
                </a:ext>
              </a:extLst>
            </p:cNvPr>
            <p:cNvSpPr txBox="1"/>
            <p:nvPr/>
          </p:nvSpPr>
          <p:spPr>
            <a:xfrm>
              <a:off x="335725" y="3396825"/>
              <a:ext cx="266421" cy="277000"/>
            </a:xfrm>
            <a:prstGeom prst="rect">
              <a:avLst/>
            </a:prstGeom>
            <a:noFill/>
          </p:spPr>
          <p:txBody>
            <a:bodyPr wrap="none" rtlCol="0">
              <a:spAutoFit/>
            </a:bodyPr>
            <a:lstStyle/>
            <a:p>
              <a:pPr algn="r"/>
              <a:r>
                <a:rPr lang="en-US" sz="1200" dirty="0"/>
                <a:t>0</a:t>
              </a:r>
            </a:p>
          </p:txBody>
        </p:sp>
      </p:grpSp>
      <p:pic>
        <p:nvPicPr>
          <p:cNvPr id="1058" name="Picture 1057" descr="A green screen with a red and blue rectangle&#10;&#10;AI-generated content may be incorrect.">
            <a:extLst>
              <a:ext uri="{FF2B5EF4-FFF2-40B4-BE49-F238E27FC236}">
                <a16:creationId xmlns:a16="http://schemas.microsoft.com/office/drawing/2014/main" id="{E15E1E7A-29F0-296B-96E2-074713FD88C0}"/>
              </a:ext>
            </a:extLst>
          </p:cNvPr>
          <p:cNvPicPr>
            <a:picLocks noChangeAspect="1"/>
          </p:cNvPicPr>
          <p:nvPr/>
        </p:nvPicPr>
        <p:blipFill>
          <a:blip r:embed="rId20"/>
          <a:stretch>
            <a:fillRect/>
          </a:stretch>
        </p:blipFill>
        <p:spPr>
          <a:xfrm>
            <a:off x="30460902" y="7060704"/>
            <a:ext cx="1543924" cy="4243963"/>
          </a:xfrm>
          <a:prstGeom prst="rect">
            <a:avLst/>
          </a:prstGeom>
        </p:spPr>
      </p:pic>
      <p:pic>
        <p:nvPicPr>
          <p:cNvPr id="1059" name="Picture 1058" descr="A green and red striped background&#10;&#10;AI-generated content may be incorrect.">
            <a:extLst>
              <a:ext uri="{FF2B5EF4-FFF2-40B4-BE49-F238E27FC236}">
                <a16:creationId xmlns:a16="http://schemas.microsoft.com/office/drawing/2014/main" id="{C5E514D3-5FDD-6A65-038C-5AD965F73DA3}"/>
              </a:ext>
            </a:extLst>
          </p:cNvPr>
          <p:cNvPicPr>
            <a:picLocks noChangeAspect="1"/>
          </p:cNvPicPr>
          <p:nvPr/>
        </p:nvPicPr>
        <p:blipFill>
          <a:blip r:embed="rId21"/>
          <a:stretch>
            <a:fillRect/>
          </a:stretch>
        </p:blipFill>
        <p:spPr>
          <a:xfrm>
            <a:off x="33036428" y="7066140"/>
            <a:ext cx="1517407" cy="4238527"/>
          </a:xfrm>
          <a:prstGeom prst="rect">
            <a:avLst/>
          </a:prstGeom>
        </p:spPr>
      </p:pic>
      <p:grpSp>
        <p:nvGrpSpPr>
          <p:cNvPr id="1060" name="Group 1059">
            <a:extLst>
              <a:ext uri="{FF2B5EF4-FFF2-40B4-BE49-F238E27FC236}">
                <a16:creationId xmlns:a16="http://schemas.microsoft.com/office/drawing/2014/main" id="{EBDF452A-36DA-46B0-AF2B-C0A5842652DD}"/>
              </a:ext>
            </a:extLst>
          </p:cNvPr>
          <p:cNvGrpSpPr/>
          <p:nvPr/>
        </p:nvGrpSpPr>
        <p:grpSpPr>
          <a:xfrm>
            <a:off x="30873106" y="6699366"/>
            <a:ext cx="3729784" cy="429531"/>
            <a:chOff x="2776454" y="309508"/>
            <a:chExt cx="4458948" cy="566177"/>
          </a:xfrm>
        </p:grpSpPr>
        <p:sp>
          <p:nvSpPr>
            <p:cNvPr id="1062" name="TextBox 1061">
              <a:extLst>
                <a:ext uri="{FF2B5EF4-FFF2-40B4-BE49-F238E27FC236}">
                  <a16:creationId xmlns:a16="http://schemas.microsoft.com/office/drawing/2014/main" id="{8D0A646C-C2BA-B810-F8FB-C5D20D6FE536}"/>
                </a:ext>
              </a:extLst>
            </p:cNvPr>
            <p:cNvSpPr txBox="1"/>
            <p:nvPr/>
          </p:nvSpPr>
          <p:spPr>
            <a:xfrm>
              <a:off x="2776454" y="332860"/>
              <a:ext cx="1145250" cy="542825"/>
            </a:xfrm>
            <a:prstGeom prst="rect">
              <a:avLst/>
            </a:prstGeom>
            <a:noFill/>
          </p:spPr>
          <p:txBody>
            <a:bodyPr wrap="square" rtlCol="0">
              <a:spAutoFit/>
            </a:bodyPr>
            <a:lstStyle/>
            <a:p>
              <a:r>
                <a:rPr lang="en-US" dirty="0" err="1"/>
                <a:t>Vel_x</a:t>
              </a:r>
              <a:endParaRPr lang="en-US" dirty="0"/>
            </a:p>
          </p:txBody>
        </p:sp>
        <p:sp>
          <p:nvSpPr>
            <p:cNvPr id="1063" name="TextBox 1062">
              <a:extLst>
                <a:ext uri="{FF2B5EF4-FFF2-40B4-BE49-F238E27FC236}">
                  <a16:creationId xmlns:a16="http://schemas.microsoft.com/office/drawing/2014/main" id="{6ACD8573-E63A-EDF6-4907-D577B4B04342}"/>
                </a:ext>
              </a:extLst>
            </p:cNvPr>
            <p:cNvSpPr txBox="1"/>
            <p:nvPr/>
          </p:nvSpPr>
          <p:spPr>
            <a:xfrm>
              <a:off x="5885408" y="309508"/>
              <a:ext cx="1349994" cy="542825"/>
            </a:xfrm>
            <a:prstGeom prst="rect">
              <a:avLst/>
            </a:prstGeom>
            <a:noFill/>
          </p:spPr>
          <p:txBody>
            <a:bodyPr wrap="square" rtlCol="0">
              <a:spAutoFit/>
            </a:bodyPr>
            <a:lstStyle/>
            <a:p>
              <a:r>
                <a:rPr lang="en-US" dirty="0" err="1"/>
                <a:t>Vel_y</a:t>
              </a:r>
              <a:endParaRPr lang="en-US" dirty="0"/>
            </a:p>
          </p:txBody>
        </p:sp>
      </p:grpSp>
      <p:sp>
        <p:nvSpPr>
          <p:cNvPr id="1064" name="TextBox 1063">
            <a:extLst>
              <a:ext uri="{FF2B5EF4-FFF2-40B4-BE49-F238E27FC236}">
                <a16:creationId xmlns:a16="http://schemas.microsoft.com/office/drawing/2014/main" id="{2146EA41-9BF8-940C-8D6B-71EAD2B606B7}"/>
              </a:ext>
            </a:extLst>
          </p:cNvPr>
          <p:cNvSpPr txBox="1"/>
          <p:nvPr/>
        </p:nvSpPr>
        <p:spPr>
          <a:xfrm>
            <a:off x="37501876" y="6695491"/>
            <a:ext cx="1517407" cy="369332"/>
          </a:xfrm>
          <a:prstGeom prst="rect">
            <a:avLst/>
          </a:prstGeom>
          <a:noFill/>
        </p:spPr>
        <p:txBody>
          <a:bodyPr wrap="square" rtlCol="0">
            <a:spAutoFit/>
          </a:bodyPr>
          <a:lstStyle/>
          <a:p>
            <a:r>
              <a:rPr lang="en-US" dirty="0"/>
              <a:t>[Final CPC]</a:t>
            </a:r>
          </a:p>
        </p:txBody>
      </p:sp>
      <p:pic>
        <p:nvPicPr>
          <p:cNvPr id="1065" name="Picture 1064" descr="A blue and green background&#10;&#10;AI-generated content may be incorrect.">
            <a:extLst>
              <a:ext uri="{FF2B5EF4-FFF2-40B4-BE49-F238E27FC236}">
                <a16:creationId xmlns:a16="http://schemas.microsoft.com/office/drawing/2014/main" id="{4A47005F-6D5D-B7DD-A603-A8EF081C7614}"/>
              </a:ext>
            </a:extLst>
          </p:cNvPr>
          <p:cNvPicPr>
            <a:picLocks noChangeAspect="1"/>
          </p:cNvPicPr>
          <p:nvPr/>
        </p:nvPicPr>
        <p:blipFill>
          <a:blip r:embed="rId22"/>
          <a:stretch>
            <a:fillRect/>
          </a:stretch>
        </p:blipFill>
        <p:spPr>
          <a:xfrm>
            <a:off x="37333609" y="7077617"/>
            <a:ext cx="1538462" cy="4254692"/>
          </a:xfrm>
          <a:prstGeom prst="rect">
            <a:avLst/>
          </a:prstGeom>
        </p:spPr>
      </p:pic>
      <p:sp>
        <p:nvSpPr>
          <p:cNvPr id="1066" name="Right Arrow 1065">
            <a:extLst>
              <a:ext uri="{FF2B5EF4-FFF2-40B4-BE49-F238E27FC236}">
                <a16:creationId xmlns:a16="http://schemas.microsoft.com/office/drawing/2014/main" id="{1F81715D-2F71-19E2-F25E-13B628D3E294}"/>
              </a:ext>
            </a:extLst>
          </p:cNvPr>
          <p:cNvSpPr/>
          <p:nvPr/>
        </p:nvSpPr>
        <p:spPr>
          <a:xfrm>
            <a:off x="31473664" y="9156847"/>
            <a:ext cx="368289" cy="45719"/>
          </a:xfrm>
          <a:prstGeom prst="rightArrow">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7" name="Right Arrow 1066">
            <a:extLst>
              <a:ext uri="{FF2B5EF4-FFF2-40B4-BE49-F238E27FC236}">
                <a16:creationId xmlns:a16="http://schemas.microsoft.com/office/drawing/2014/main" id="{76D3923D-57AF-2211-4AE4-298CFA3C3AE3}"/>
              </a:ext>
            </a:extLst>
          </p:cNvPr>
          <p:cNvSpPr/>
          <p:nvPr/>
        </p:nvSpPr>
        <p:spPr>
          <a:xfrm rot="10800000">
            <a:off x="30730538" y="9156845"/>
            <a:ext cx="368289" cy="45719"/>
          </a:xfrm>
          <a:prstGeom prst="rightArrow">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8" name="Right Arrow 1067">
            <a:extLst>
              <a:ext uri="{FF2B5EF4-FFF2-40B4-BE49-F238E27FC236}">
                <a16:creationId xmlns:a16="http://schemas.microsoft.com/office/drawing/2014/main" id="{E4C930DC-BE98-3450-9AFB-3AEBF9DFA4B4}"/>
              </a:ext>
            </a:extLst>
          </p:cNvPr>
          <p:cNvSpPr/>
          <p:nvPr/>
        </p:nvSpPr>
        <p:spPr>
          <a:xfrm rot="5400000">
            <a:off x="33596553" y="8870186"/>
            <a:ext cx="334028" cy="45719"/>
          </a:xfrm>
          <a:prstGeom prst="rightArrow">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9" name="Right Arrow 1068">
            <a:extLst>
              <a:ext uri="{FF2B5EF4-FFF2-40B4-BE49-F238E27FC236}">
                <a16:creationId xmlns:a16="http://schemas.microsoft.com/office/drawing/2014/main" id="{54FA8DE2-C074-1C06-AC80-AACA0051BF98}"/>
              </a:ext>
            </a:extLst>
          </p:cNvPr>
          <p:cNvSpPr/>
          <p:nvPr/>
        </p:nvSpPr>
        <p:spPr>
          <a:xfrm rot="16200000">
            <a:off x="33596555" y="9418618"/>
            <a:ext cx="334026" cy="45719"/>
          </a:xfrm>
          <a:prstGeom prst="rightArrow">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71" name="Picture 1070">
            <a:extLst>
              <a:ext uri="{FF2B5EF4-FFF2-40B4-BE49-F238E27FC236}">
                <a16:creationId xmlns:a16="http://schemas.microsoft.com/office/drawing/2014/main" id="{9045DF28-3323-4450-BE49-5AA18F60829E}"/>
              </a:ext>
            </a:extLst>
          </p:cNvPr>
          <p:cNvPicPr>
            <a:picLocks noChangeAspect="1"/>
          </p:cNvPicPr>
          <p:nvPr/>
        </p:nvPicPr>
        <p:blipFill>
          <a:blip r:embed="rId23"/>
          <a:stretch>
            <a:fillRect/>
          </a:stretch>
        </p:blipFill>
        <p:spPr>
          <a:xfrm>
            <a:off x="35551150" y="7111181"/>
            <a:ext cx="1584054" cy="4254692"/>
          </a:xfrm>
          <a:prstGeom prst="rect">
            <a:avLst/>
          </a:prstGeom>
        </p:spPr>
      </p:pic>
      <p:sp>
        <p:nvSpPr>
          <p:cNvPr id="1072" name="TextBox 1071">
            <a:extLst>
              <a:ext uri="{FF2B5EF4-FFF2-40B4-BE49-F238E27FC236}">
                <a16:creationId xmlns:a16="http://schemas.microsoft.com/office/drawing/2014/main" id="{0F16DAEB-FBBE-3CBC-544A-8D836F0DCF4C}"/>
              </a:ext>
            </a:extLst>
          </p:cNvPr>
          <p:cNvSpPr txBox="1"/>
          <p:nvPr/>
        </p:nvSpPr>
        <p:spPr>
          <a:xfrm>
            <a:off x="35742191" y="6694260"/>
            <a:ext cx="1669210" cy="369332"/>
          </a:xfrm>
          <a:prstGeom prst="rect">
            <a:avLst/>
          </a:prstGeom>
          <a:noFill/>
        </p:spPr>
        <p:txBody>
          <a:bodyPr wrap="square" rtlCol="0">
            <a:spAutoFit/>
          </a:bodyPr>
          <a:lstStyle/>
          <a:p>
            <a:r>
              <a:rPr lang="en-US" dirty="0"/>
              <a:t>[Initial CPC]</a:t>
            </a:r>
          </a:p>
        </p:txBody>
      </p:sp>
      <p:sp>
        <p:nvSpPr>
          <p:cNvPr id="1074" name="TextBox 1073">
            <a:extLst>
              <a:ext uri="{FF2B5EF4-FFF2-40B4-BE49-F238E27FC236}">
                <a16:creationId xmlns:a16="http://schemas.microsoft.com/office/drawing/2014/main" id="{B526CEDB-E718-F262-83F0-8C6226493C0B}"/>
              </a:ext>
            </a:extLst>
          </p:cNvPr>
          <p:cNvSpPr txBox="1"/>
          <p:nvPr/>
        </p:nvSpPr>
        <p:spPr>
          <a:xfrm>
            <a:off x="795809" y="31555570"/>
            <a:ext cx="22018752" cy="646331"/>
          </a:xfrm>
          <a:prstGeom prst="rect">
            <a:avLst/>
          </a:prstGeom>
          <a:noFill/>
        </p:spPr>
        <p:txBody>
          <a:bodyPr wrap="square">
            <a:spAutoFit/>
          </a:bodyPr>
          <a:lstStyle/>
          <a:p>
            <a:r>
              <a:rPr lang="en-US" sz="3600" dirty="0">
                <a:solidFill>
                  <a:schemeClr val="bg1"/>
                </a:solidFill>
                <a:latin typeface="Arial" panose="020B0604020202020204" pitchFamily="34" charset="0"/>
              </a:rPr>
              <a:t>Funding from SASCO Center: </a:t>
            </a:r>
            <a:r>
              <a:rPr lang="en-US" sz="3600" b="0" i="0" u="none" strike="noStrike" dirty="0">
                <a:solidFill>
                  <a:schemeClr val="bg1"/>
                </a:solidFill>
                <a:effectLst/>
                <a:latin typeface="Arial" panose="020B0604020202020204" pitchFamily="34" charset="0"/>
              </a:rPr>
              <a:t>NCI U54 CA274499</a:t>
            </a:r>
            <a:endParaRPr lang="en-US" sz="36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1308</TotalTime>
  <Words>1354</Words>
  <Application>Microsoft Macintosh PowerPoint</Application>
  <PresentationFormat>Custom</PresentationFormat>
  <Paragraphs>40</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Helvetica</vt:lpstr>
      <vt:lpstr>Office Theme</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keywords/>
  <dc:description>generated using python-pptx</dc:description>
  <cp:lastModifiedBy>Microsoft Office User</cp:lastModifiedBy>
  <cp:revision>21</cp:revision>
  <dcterms:created xsi:type="dcterms:W3CDTF">2013-01-27T09:14:16Z</dcterms:created>
  <dcterms:modified xsi:type="dcterms:W3CDTF">2026-07-04T01:24:41Z</dcterms:modified>
  <cp:category/>
</cp:coreProperties>
</file>