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56" r:id="rId2"/>
    <p:sldId id="259" r:id="rId3"/>
    <p:sldId id="266" r:id="rId4"/>
    <p:sldId id="267" r:id="rId5"/>
    <p:sldId id="430" r:id="rId6"/>
    <p:sldId id="432" r:id="rId7"/>
    <p:sldId id="431" r:id="rId8"/>
    <p:sldId id="433" r:id="rId9"/>
    <p:sldId id="434" r:id="rId10"/>
    <p:sldId id="435" r:id="rId11"/>
    <p:sldId id="436" r:id="rId12"/>
    <p:sldId id="437" r:id="rId13"/>
    <p:sldId id="438" r:id="rId14"/>
    <p:sldId id="439" r:id="rId15"/>
    <p:sldId id="440" r:id="rId16"/>
    <p:sldId id="441" r:id="rId17"/>
    <p:sldId id="442" r:id="rId18"/>
    <p:sldId id="443" r:id="rId19"/>
    <p:sldId id="444" r:id="rId20"/>
    <p:sldId id="445" r:id="rId21"/>
    <p:sldId id="268" r:id="rId22"/>
    <p:sldId id="448" r:id="rId23"/>
    <p:sldId id="449" r:id="rId24"/>
    <p:sldId id="450" r:id="rId25"/>
    <p:sldId id="451" r:id="rId26"/>
    <p:sldId id="452" r:id="rId27"/>
    <p:sldId id="270" r:id="rId28"/>
    <p:sldId id="271" r:id="rId29"/>
    <p:sldId id="272" r:id="rId30"/>
    <p:sldId id="273" r:id="rId31"/>
    <p:sldId id="457" r:id="rId32"/>
    <p:sldId id="454" r:id="rId33"/>
    <p:sldId id="455" r:id="rId34"/>
    <p:sldId id="458" r:id="rId3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nnah Bako" initials="HB"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4EE54-D6B1-FA4B-97B4-E1C5064313B8}" v="37" dt="2026-01-24T22:14:35.52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76"/>
    <p:restoredTop sz="78493"/>
  </p:normalViewPr>
  <p:slideViewPr>
    <p:cSldViewPr snapToGrid="0">
      <p:cViewPr varScale="1">
        <p:scale>
          <a:sx n="49" d="100"/>
          <a:sy n="49" d="100"/>
        </p:scale>
        <p:origin x="112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ko, Hannah (znf3ft)" userId="924d98da-1223-44d8-a077-e3bcce5ad882" providerId="ADAL" clId="{077658EA-3E5E-5D35-9C0C-E503AACADC5F}"/>
    <pc:docChg chg="undo custSel addSld delSld modSld">
      <pc:chgData name="Bako, Hannah (znf3ft)" userId="924d98da-1223-44d8-a077-e3bcce5ad882" providerId="ADAL" clId="{077658EA-3E5E-5D35-9C0C-E503AACADC5F}" dt="2026-01-26T16:56:44.731" v="3066" actId="729"/>
      <pc:docMkLst>
        <pc:docMk/>
      </pc:docMkLst>
      <pc:sldChg chg="del mod modShow">
        <pc:chgData name="Bako, Hannah (znf3ft)" userId="924d98da-1223-44d8-a077-e3bcce5ad882" providerId="ADAL" clId="{077658EA-3E5E-5D35-9C0C-E503AACADC5F}" dt="2026-01-26T02:17:41.421" v="3060" actId="2696"/>
        <pc:sldMkLst>
          <pc:docMk/>
          <pc:sldMk cId="0" sldId="260"/>
        </pc:sldMkLst>
      </pc:sldChg>
      <pc:sldChg chg="del mod modShow">
        <pc:chgData name="Bako, Hannah (znf3ft)" userId="924d98da-1223-44d8-a077-e3bcce5ad882" providerId="ADAL" clId="{077658EA-3E5E-5D35-9C0C-E503AACADC5F}" dt="2026-01-26T02:17:41.423" v="3061" actId="2696"/>
        <pc:sldMkLst>
          <pc:docMk/>
          <pc:sldMk cId="0" sldId="261"/>
        </pc:sldMkLst>
      </pc:sldChg>
      <pc:sldChg chg="del mod modShow">
        <pc:chgData name="Bako, Hannah (znf3ft)" userId="924d98da-1223-44d8-a077-e3bcce5ad882" providerId="ADAL" clId="{077658EA-3E5E-5D35-9C0C-E503AACADC5F}" dt="2026-01-26T02:17:41.425" v="3062" actId="2696"/>
        <pc:sldMkLst>
          <pc:docMk/>
          <pc:sldMk cId="0" sldId="262"/>
        </pc:sldMkLst>
      </pc:sldChg>
      <pc:sldChg chg="del mod modShow">
        <pc:chgData name="Bako, Hannah (znf3ft)" userId="924d98da-1223-44d8-a077-e3bcce5ad882" providerId="ADAL" clId="{077658EA-3E5E-5D35-9C0C-E503AACADC5F}" dt="2026-01-26T02:17:41.426" v="3063" actId="2696"/>
        <pc:sldMkLst>
          <pc:docMk/>
          <pc:sldMk cId="0" sldId="263"/>
        </pc:sldMkLst>
      </pc:sldChg>
      <pc:sldChg chg="del mod modShow">
        <pc:chgData name="Bako, Hannah (znf3ft)" userId="924d98da-1223-44d8-a077-e3bcce5ad882" providerId="ADAL" clId="{077658EA-3E5E-5D35-9C0C-E503AACADC5F}" dt="2026-01-26T02:17:41.429" v="3064" actId="2696"/>
        <pc:sldMkLst>
          <pc:docMk/>
          <pc:sldMk cId="0" sldId="264"/>
        </pc:sldMkLst>
      </pc:sldChg>
      <pc:sldChg chg="modNotesTx">
        <pc:chgData name="Bako, Hannah (znf3ft)" userId="924d98da-1223-44d8-a077-e3bcce5ad882" providerId="ADAL" clId="{077658EA-3E5E-5D35-9C0C-E503AACADC5F}" dt="2026-01-24T21:57:42.663" v="1684" actId="113"/>
        <pc:sldMkLst>
          <pc:docMk/>
          <pc:sldMk cId="4195469433" sldId="268"/>
        </pc:sldMkLst>
      </pc:sldChg>
      <pc:sldChg chg="addSp delSp modSp mod delAnim modAnim">
        <pc:chgData name="Bako, Hannah (znf3ft)" userId="924d98da-1223-44d8-a077-e3bcce5ad882" providerId="ADAL" clId="{077658EA-3E5E-5D35-9C0C-E503AACADC5F}" dt="2026-01-24T22:05:18.962" v="2523" actId="21"/>
        <pc:sldMkLst>
          <pc:docMk/>
          <pc:sldMk cId="185897965" sldId="270"/>
        </pc:sldMkLst>
      </pc:sldChg>
      <pc:sldChg chg="addSp delSp modSp mod delAnim modAnim">
        <pc:chgData name="Bako, Hannah (znf3ft)" userId="924d98da-1223-44d8-a077-e3bcce5ad882" providerId="ADAL" clId="{077658EA-3E5E-5D35-9C0C-E503AACADC5F}" dt="2026-01-26T16:56:21.877" v="3065" actId="478"/>
        <pc:sldMkLst>
          <pc:docMk/>
          <pc:sldMk cId="3168965985" sldId="272"/>
        </pc:sldMkLst>
        <pc:spChg chg="add del mod">
          <ac:chgData name="Bako, Hannah (znf3ft)" userId="924d98da-1223-44d8-a077-e3bcce5ad882" providerId="ADAL" clId="{077658EA-3E5E-5D35-9C0C-E503AACADC5F}" dt="2026-01-26T16:56:21.877" v="3065" actId="478"/>
          <ac:spMkLst>
            <pc:docMk/>
            <pc:sldMk cId="3168965985" sldId="272"/>
            <ac:spMk id="2" creationId="{EF6113B9-CBD1-08C3-0EC4-4C6AF7A35868}"/>
          </ac:spMkLst>
        </pc:spChg>
      </pc:sldChg>
      <pc:sldChg chg="modSp mod">
        <pc:chgData name="Bako, Hannah (znf3ft)" userId="924d98da-1223-44d8-a077-e3bcce5ad882" providerId="ADAL" clId="{077658EA-3E5E-5D35-9C0C-E503AACADC5F}" dt="2026-01-24T22:06:00.405" v="2533" actId="20577"/>
        <pc:sldMkLst>
          <pc:docMk/>
          <pc:sldMk cId="3894618312" sldId="273"/>
        </pc:sldMkLst>
        <pc:spChg chg="mod">
          <ac:chgData name="Bako, Hannah (znf3ft)" userId="924d98da-1223-44d8-a077-e3bcce5ad882" providerId="ADAL" clId="{077658EA-3E5E-5D35-9C0C-E503AACADC5F}" dt="2026-01-24T22:06:00.405" v="2533" actId="20577"/>
          <ac:spMkLst>
            <pc:docMk/>
            <pc:sldMk cId="3894618312" sldId="273"/>
            <ac:spMk id="353" creationId="{00000000-0000-0000-0000-000000000000}"/>
          </ac:spMkLst>
        </pc:spChg>
      </pc:sldChg>
      <pc:sldChg chg="modAnim">
        <pc:chgData name="Bako, Hannah (znf3ft)" userId="924d98da-1223-44d8-a077-e3bcce5ad882" providerId="ADAL" clId="{077658EA-3E5E-5D35-9C0C-E503AACADC5F}" dt="2026-01-24T21:44:38.505" v="168"/>
        <pc:sldMkLst>
          <pc:docMk/>
          <pc:sldMk cId="2060365563" sldId="434"/>
        </pc:sldMkLst>
      </pc:sldChg>
      <pc:sldChg chg="modNotesTx">
        <pc:chgData name="Bako, Hannah (znf3ft)" userId="924d98da-1223-44d8-a077-e3bcce5ad882" providerId="ADAL" clId="{077658EA-3E5E-5D35-9C0C-E503AACADC5F}" dt="2026-01-24T21:44:03.844" v="109" actId="20577"/>
        <pc:sldMkLst>
          <pc:docMk/>
          <pc:sldMk cId="3814081520" sldId="436"/>
        </pc:sldMkLst>
      </pc:sldChg>
      <pc:sldChg chg="modNotesTx">
        <pc:chgData name="Bako, Hannah (znf3ft)" userId="924d98da-1223-44d8-a077-e3bcce5ad882" providerId="ADAL" clId="{077658EA-3E5E-5D35-9C0C-E503AACADC5F}" dt="2026-01-24T21:47:27.911" v="646" actId="20577"/>
        <pc:sldMkLst>
          <pc:docMk/>
          <pc:sldMk cId="3012854319" sldId="437"/>
        </pc:sldMkLst>
      </pc:sldChg>
      <pc:sldChg chg="modNotesTx">
        <pc:chgData name="Bako, Hannah (znf3ft)" userId="924d98da-1223-44d8-a077-e3bcce5ad882" providerId="ADAL" clId="{077658EA-3E5E-5D35-9C0C-E503AACADC5F}" dt="2026-01-24T21:48:25.443" v="862" actId="20577"/>
        <pc:sldMkLst>
          <pc:docMk/>
          <pc:sldMk cId="3724094440" sldId="438"/>
        </pc:sldMkLst>
      </pc:sldChg>
      <pc:sldChg chg="modNotesTx">
        <pc:chgData name="Bako, Hannah (znf3ft)" userId="924d98da-1223-44d8-a077-e3bcce5ad882" providerId="ADAL" clId="{077658EA-3E5E-5D35-9C0C-E503AACADC5F}" dt="2026-01-24T21:49:10.504" v="955" actId="20577"/>
        <pc:sldMkLst>
          <pc:docMk/>
          <pc:sldMk cId="591580583" sldId="439"/>
        </pc:sldMkLst>
      </pc:sldChg>
      <pc:sldChg chg="addSp delSp mod modNotesTx">
        <pc:chgData name="Bako, Hannah (znf3ft)" userId="924d98da-1223-44d8-a077-e3bcce5ad882" providerId="ADAL" clId="{077658EA-3E5E-5D35-9C0C-E503AACADC5F}" dt="2026-01-24T21:51:19.708" v="1087" actId="20577"/>
        <pc:sldMkLst>
          <pc:docMk/>
          <pc:sldMk cId="4276913717" sldId="440"/>
        </pc:sldMkLst>
      </pc:sldChg>
      <pc:sldChg chg="modNotesTx">
        <pc:chgData name="Bako, Hannah (znf3ft)" userId="924d98da-1223-44d8-a077-e3bcce5ad882" providerId="ADAL" clId="{077658EA-3E5E-5D35-9C0C-E503AACADC5F}" dt="2026-01-24T21:51:39.208" v="1088" actId="20577"/>
        <pc:sldMkLst>
          <pc:docMk/>
          <pc:sldMk cId="1132195890" sldId="441"/>
        </pc:sldMkLst>
      </pc:sldChg>
      <pc:sldChg chg="modNotesTx">
        <pc:chgData name="Bako, Hannah (znf3ft)" userId="924d98da-1223-44d8-a077-e3bcce5ad882" providerId="ADAL" clId="{077658EA-3E5E-5D35-9C0C-E503AACADC5F}" dt="2026-01-24T21:52:55.164" v="1156" actId="20577"/>
        <pc:sldMkLst>
          <pc:docMk/>
          <pc:sldMk cId="2080130202" sldId="443"/>
        </pc:sldMkLst>
      </pc:sldChg>
      <pc:sldChg chg="modNotesTx">
        <pc:chgData name="Bako, Hannah (znf3ft)" userId="924d98da-1223-44d8-a077-e3bcce5ad882" providerId="ADAL" clId="{077658EA-3E5E-5D35-9C0C-E503AACADC5F}" dt="2026-01-24T21:54:11.545" v="1314" actId="20577"/>
        <pc:sldMkLst>
          <pc:docMk/>
          <pc:sldMk cId="2285496888" sldId="444"/>
        </pc:sldMkLst>
      </pc:sldChg>
      <pc:sldChg chg="addSp modSp mod modNotesTx">
        <pc:chgData name="Bako, Hannah (znf3ft)" userId="924d98da-1223-44d8-a077-e3bcce5ad882" providerId="ADAL" clId="{077658EA-3E5E-5D35-9C0C-E503AACADC5F}" dt="2026-01-24T21:55:46.468" v="1492" actId="20577"/>
        <pc:sldMkLst>
          <pc:docMk/>
          <pc:sldMk cId="54257014" sldId="445"/>
        </pc:sldMkLst>
        <pc:spChg chg="mod">
          <ac:chgData name="Bako, Hannah (znf3ft)" userId="924d98da-1223-44d8-a077-e3bcce5ad882" providerId="ADAL" clId="{077658EA-3E5E-5D35-9C0C-E503AACADC5F}" dt="2026-01-24T21:55:46.468" v="1492" actId="20577"/>
          <ac:spMkLst>
            <pc:docMk/>
            <pc:sldMk cId="54257014" sldId="445"/>
            <ac:spMk id="3" creationId="{84D3B85E-7093-4348-9C47-4B7CBDE509C0}"/>
          </ac:spMkLst>
        </pc:spChg>
        <pc:spChg chg="add mod">
          <ac:chgData name="Bako, Hannah (znf3ft)" userId="924d98da-1223-44d8-a077-e3bcce5ad882" providerId="ADAL" clId="{077658EA-3E5E-5D35-9C0C-E503AACADC5F}" dt="2026-01-24T21:55:30.523" v="1447" actId="207"/>
          <ac:spMkLst>
            <pc:docMk/>
            <pc:sldMk cId="54257014" sldId="445"/>
            <ac:spMk id="4" creationId="{6107B9DB-4902-D38D-3524-1F59E60BE452}"/>
          </ac:spMkLst>
        </pc:spChg>
      </pc:sldChg>
      <pc:sldChg chg="modNotesTx">
        <pc:chgData name="Bako, Hannah (znf3ft)" userId="924d98da-1223-44d8-a077-e3bcce5ad882" providerId="ADAL" clId="{077658EA-3E5E-5D35-9C0C-E503AACADC5F}" dt="2026-01-24T21:58:28.858" v="1777" actId="20577"/>
        <pc:sldMkLst>
          <pc:docMk/>
          <pc:sldMk cId="3660281156" sldId="448"/>
        </pc:sldMkLst>
      </pc:sldChg>
      <pc:sldChg chg="modNotesTx">
        <pc:chgData name="Bako, Hannah (znf3ft)" userId="924d98da-1223-44d8-a077-e3bcce5ad882" providerId="ADAL" clId="{077658EA-3E5E-5D35-9C0C-E503AACADC5F}" dt="2026-01-24T22:00:23.120" v="1943" actId="20577"/>
        <pc:sldMkLst>
          <pc:docMk/>
          <pc:sldMk cId="1121067270" sldId="449"/>
        </pc:sldMkLst>
      </pc:sldChg>
      <pc:sldChg chg="modNotesTx">
        <pc:chgData name="Bako, Hannah (znf3ft)" userId="924d98da-1223-44d8-a077-e3bcce5ad882" providerId="ADAL" clId="{077658EA-3E5E-5D35-9C0C-E503AACADC5F}" dt="2026-01-24T22:01:53.591" v="2160" actId="20577"/>
        <pc:sldMkLst>
          <pc:docMk/>
          <pc:sldMk cId="3162697910" sldId="450"/>
        </pc:sldMkLst>
      </pc:sldChg>
      <pc:sldChg chg="modNotesTx">
        <pc:chgData name="Bako, Hannah (znf3ft)" userId="924d98da-1223-44d8-a077-e3bcce5ad882" providerId="ADAL" clId="{077658EA-3E5E-5D35-9C0C-E503AACADC5F}" dt="2026-01-24T22:02:40.939" v="2255" actId="20577"/>
        <pc:sldMkLst>
          <pc:docMk/>
          <pc:sldMk cId="562108579" sldId="451"/>
        </pc:sldMkLst>
      </pc:sldChg>
      <pc:sldChg chg="modNotesTx">
        <pc:chgData name="Bako, Hannah (znf3ft)" userId="924d98da-1223-44d8-a077-e3bcce5ad882" providerId="ADAL" clId="{077658EA-3E5E-5D35-9C0C-E503AACADC5F}" dt="2026-01-24T22:04:25.786" v="2518" actId="20577"/>
        <pc:sldMkLst>
          <pc:docMk/>
          <pc:sldMk cId="3599606756" sldId="452"/>
        </pc:sldMkLst>
      </pc:sldChg>
      <pc:sldChg chg="addSp delSp modSp mod modShow">
        <pc:chgData name="Bako, Hannah (znf3ft)" userId="924d98da-1223-44d8-a077-e3bcce5ad882" providerId="ADAL" clId="{077658EA-3E5E-5D35-9C0C-E503AACADC5F}" dt="2026-01-26T16:56:44.731" v="3066" actId="729"/>
        <pc:sldMkLst>
          <pc:docMk/>
          <pc:sldMk cId="1260707070" sldId="453"/>
        </pc:sldMkLst>
        <pc:spChg chg="add mod">
          <ac:chgData name="Bako, Hannah (znf3ft)" userId="924d98da-1223-44d8-a077-e3bcce5ad882" providerId="ADAL" clId="{077658EA-3E5E-5D35-9C0C-E503AACADC5F}" dt="2026-01-24T22:07:40.051" v="2535" actId="478"/>
          <ac:spMkLst>
            <pc:docMk/>
            <pc:sldMk cId="1260707070" sldId="453"/>
            <ac:spMk id="6" creationId="{055F49C1-7F84-151C-8B90-BB0E12260976}"/>
          </ac:spMkLst>
        </pc:spChg>
      </pc:sldChg>
      <pc:sldChg chg="modNotesTx">
        <pc:chgData name="Bako, Hannah (znf3ft)" userId="924d98da-1223-44d8-a077-e3bcce5ad882" providerId="ADAL" clId="{077658EA-3E5E-5D35-9C0C-E503AACADC5F}" dt="2026-01-24T22:13:34.655" v="3021" actId="20577"/>
        <pc:sldMkLst>
          <pc:docMk/>
          <pc:sldMk cId="4063093065" sldId="454"/>
        </pc:sldMkLst>
      </pc:sldChg>
      <pc:sldChg chg="modNotesTx">
        <pc:chgData name="Bako, Hannah (znf3ft)" userId="924d98da-1223-44d8-a077-e3bcce5ad882" providerId="ADAL" clId="{077658EA-3E5E-5D35-9C0C-E503AACADC5F}" dt="2026-01-24T22:13:57.707" v="3051" actId="20577"/>
        <pc:sldMkLst>
          <pc:docMk/>
          <pc:sldMk cId="3529571651" sldId="455"/>
        </pc:sldMkLst>
      </pc:sldChg>
      <pc:sldChg chg="modSp add mod modShow modNotesTx">
        <pc:chgData name="Bako, Hannah (znf3ft)" userId="924d98da-1223-44d8-a077-e3bcce5ad882" providerId="ADAL" clId="{077658EA-3E5E-5D35-9C0C-E503AACADC5F}" dt="2026-01-26T16:56:44.731" v="3066" actId="729"/>
        <pc:sldMkLst>
          <pc:docMk/>
          <pc:sldMk cId="2634485118" sldId="456"/>
        </pc:sldMkLst>
        <pc:spChg chg="mod">
          <ac:chgData name="Bako, Hannah (znf3ft)" userId="924d98da-1223-44d8-a077-e3bcce5ad882" providerId="ADAL" clId="{077658EA-3E5E-5D35-9C0C-E503AACADC5F}" dt="2026-01-24T22:08:13.551" v="2540" actId="20577"/>
          <ac:spMkLst>
            <pc:docMk/>
            <pc:sldMk cId="2634485118" sldId="456"/>
            <ac:spMk id="4" creationId="{0213B0D7-6CCA-714C-E19C-AE297337EDFC}"/>
          </ac:spMkLst>
        </pc:spChg>
      </pc:sldChg>
      <pc:sldChg chg="modSp add mod modNotesTx">
        <pc:chgData name="Bako, Hannah (znf3ft)" userId="924d98da-1223-44d8-a077-e3bcce5ad882" providerId="ADAL" clId="{077658EA-3E5E-5D35-9C0C-E503AACADC5F}" dt="2026-01-24T22:12:06.947" v="2810" actId="20577"/>
        <pc:sldMkLst>
          <pc:docMk/>
          <pc:sldMk cId="4121230775" sldId="457"/>
        </pc:sldMkLst>
        <pc:spChg chg="mod">
          <ac:chgData name="Bako, Hannah (znf3ft)" userId="924d98da-1223-44d8-a077-e3bcce5ad882" providerId="ADAL" clId="{077658EA-3E5E-5D35-9C0C-E503AACADC5F}" dt="2026-01-24T22:11:49.757" v="2767" actId="20577"/>
          <ac:spMkLst>
            <pc:docMk/>
            <pc:sldMk cId="4121230775" sldId="457"/>
            <ac:spMk id="4" creationId="{42199EAE-6584-9FA8-218E-3E7D4935C694}"/>
          </ac:spMkLst>
        </pc:spChg>
      </pc:sldChg>
      <pc:sldChg chg="modSp add mod">
        <pc:chgData name="Bako, Hannah (znf3ft)" userId="924d98da-1223-44d8-a077-e3bcce5ad882" providerId="ADAL" clId="{077658EA-3E5E-5D35-9C0C-E503AACADC5F}" dt="2026-01-24T22:14:42.446" v="3057" actId="20577"/>
        <pc:sldMkLst>
          <pc:docMk/>
          <pc:sldMk cId="1533978453" sldId="458"/>
        </pc:sldMkLst>
        <pc:spChg chg="mod">
          <ac:chgData name="Bako, Hannah (znf3ft)" userId="924d98da-1223-44d8-a077-e3bcce5ad882" providerId="ADAL" clId="{077658EA-3E5E-5D35-9C0C-E503AACADC5F}" dt="2026-01-24T22:14:42.446" v="3057" actId="20577"/>
          <ac:spMkLst>
            <pc:docMk/>
            <pc:sldMk cId="1533978453" sldId="458"/>
            <ac:spMk id="288" creationId="{D13FFEAC-73AF-0BB4-3091-26104F1383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xfrm>
            <a:off x="1143000" y="685800"/>
            <a:ext cx="4572000" cy="3429000"/>
          </a:xfrm>
          <a:prstGeom prst="rect">
            <a:avLst/>
          </a:prstGeom>
        </p:spPr>
        <p:txBody>
          <a:bodyPr/>
          <a:lstStyle/>
          <a:p>
            <a:endParaRPr/>
          </a:p>
        </p:txBody>
      </p:sp>
      <p:sp>
        <p:nvSpPr>
          <p:cNvPr id="272" name="Shape 27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a:spLocks noGrp="1" noRot="1" noChangeAspect="1"/>
          </p:cNvSpPr>
          <p:nvPr>
            <p:ph type="sldImg"/>
          </p:nvPr>
        </p:nvSpPr>
        <p:spPr>
          <a:xfrm>
            <a:off x="381000" y="685800"/>
            <a:ext cx="6096000" cy="3429000"/>
          </a:xfrm>
          <a:prstGeom prst="rect">
            <a:avLst/>
          </a:prstGeom>
        </p:spPr>
        <p:txBody>
          <a:bodyPr/>
          <a:lstStyle/>
          <a:p>
            <a:endParaRPr/>
          </a:p>
        </p:txBody>
      </p:sp>
      <p:sp>
        <p:nvSpPr>
          <p:cNvPr id="293" name="Shape 293"/>
          <p:cNvSpPr>
            <a:spLocks noGrp="1"/>
          </p:cNvSpPr>
          <p:nvPr>
            <p:ph type="body" sz="quarter" idx="1"/>
          </p:nvPr>
        </p:nvSpPr>
        <p:spPr>
          <a:prstGeom prst="rect">
            <a:avLst/>
          </a:prstGeom>
        </p:spPr>
        <p:txBody>
          <a:bodyPr/>
          <a:lstStyle/>
          <a:p>
            <a:r>
              <a:t>Good visualizations: Creating graphics that accurately represent data, and that are easy to read.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can then be represented in a chart like this. Can you see the relationship? How is it represented here?</a:t>
            </a:r>
          </a:p>
        </p:txBody>
      </p:sp>
    </p:spTree>
    <p:extLst>
      <p:ext uri="{BB962C8B-B14F-4D97-AF65-F5344CB8AC3E}">
        <p14:creationId xmlns:p14="http://schemas.microsoft.com/office/powerpoint/2010/main" val="131248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Lets take a look at another dataset with three data tables</a:t>
            </a:r>
          </a:p>
          <a:p>
            <a:endParaRPr lang="en-US" dirty="0"/>
          </a:p>
          <a:p>
            <a:r>
              <a:rPr lang="en-US" dirty="0"/>
              <a:t>Top left is contains grant id, titles, the program they’re assigned in, the program manager in charge of the project and the amount awarded for each grant</a:t>
            </a:r>
          </a:p>
          <a:p>
            <a:r>
              <a:rPr lang="en-US" dirty="0"/>
              <a:t>The top right contains details on </a:t>
            </a:r>
            <a:r>
              <a:rPr lang="en-US" dirty="0" err="1"/>
              <a:t>Pis</a:t>
            </a:r>
            <a:r>
              <a:rPr lang="en-US" dirty="0"/>
              <a:t>, with the PI’s id, name and </a:t>
            </a:r>
            <a:r>
              <a:rPr lang="en-US" dirty="0" err="1"/>
              <a:t>ogranizatin</a:t>
            </a:r>
            <a:endParaRPr lang="en-US" dirty="0"/>
          </a:p>
          <a:p>
            <a:r>
              <a:rPr lang="en-US" dirty="0"/>
              <a:t>The table on the bottom shows the  relationship between </a:t>
            </a:r>
            <a:r>
              <a:rPr lang="en-US" dirty="0" err="1"/>
              <a:t>Pis</a:t>
            </a:r>
            <a:r>
              <a:rPr lang="en-US" dirty="0"/>
              <a:t> and Grants using and the role each PI plays in each grant.</a:t>
            </a:r>
          </a:p>
        </p:txBody>
      </p:sp>
    </p:spTree>
    <p:extLst>
      <p:ext uri="{BB962C8B-B14F-4D97-AF65-F5344CB8AC3E}">
        <p14:creationId xmlns:p14="http://schemas.microsoft.com/office/powerpoint/2010/main" val="1403499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Using this data, you can then draw this graph that shows visually this relationship these two </a:t>
            </a:r>
            <a:r>
              <a:rPr lang="en-US" dirty="0" err="1"/>
              <a:t>Pis</a:t>
            </a:r>
            <a:r>
              <a:rPr lang="en-US" dirty="0"/>
              <a:t> and the grant’s they’re working on.</a:t>
            </a:r>
          </a:p>
        </p:txBody>
      </p:sp>
    </p:spTree>
    <p:extLst>
      <p:ext uri="{BB962C8B-B14F-4D97-AF65-F5344CB8AC3E}">
        <p14:creationId xmlns:p14="http://schemas.microsoft.com/office/powerpoint/2010/main" val="464766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Tables are incredibly versatile—but they don’t always make the meaning of the data explicit.</a:t>
            </a:r>
          </a:p>
          <a:p>
            <a:endParaRPr lang="en-US" dirty="0"/>
          </a:p>
          <a:p>
            <a:r>
              <a:rPr lang="en-US" dirty="0"/>
              <a:t>They have to be transformed to explicitly represent the semantics of the data</a:t>
            </a:r>
          </a:p>
          <a:p>
            <a:endParaRPr lang="en-US" dirty="0"/>
          </a:p>
          <a:p>
            <a:r>
              <a:rPr lang="en-US" dirty="0"/>
              <a:t>A table can </a:t>
            </a:r>
            <a:r>
              <a:rPr lang="en-US" i="1" dirty="0"/>
              <a:t>hide</a:t>
            </a:r>
            <a:r>
              <a:rPr lang="en-US" dirty="0"/>
              <a:t> structure just as easily as it can reveal it.</a:t>
            </a:r>
          </a:p>
        </p:txBody>
      </p:sp>
    </p:spTree>
    <p:extLst>
      <p:ext uri="{BB962C8B-B14F-4D97-AF65-F5344CB8AC3E}">
        <p14:creationId xmlns:p14="http://schemas.microsoft.com/office/powerpoint/2010/main" val="3355482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multiple variables—sex and age—are encoded into  a column.</a:t>
            </a:r>
          </a:p>
          <a:p>
            <a:endParaRPr lang="en-US" dirty="0"/>
          </a:p>
          <a:p>
            <a:r>
              <a:rPr lang="en-US" dirty="0"/>
              <a:t>This table is really hard to work with and will need transformation in order for it to be visualized</a:t>
            </a:r>
          </a:p>
        </p:txBody>
      </p:sp>
    </p:spTree>
    <p:extLst>
      <p:ext uri="{BB962C8B-B14F-4D97-AF65-F5344CB8AC3E}">
        <p14:creationId xmlns:p14="http://schemas.microsoft.com/office/powerpoint/2010/main" val="33900652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0E89F-E746-280D-59BE-BA1028C9C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1925A-804A-81D6-4573-0BFA968AC72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CC4AFFC-2828-441B-1EBA-09A6D42CCD4A}"/>
              </a:ext>
            </a:extLst>
          </p:cNvPr>
          <p:cNvSpPr>
            <a:spLocks noGrp="1"/>
          </p:cNvSpPr>
          <p:nvPr>
            <p:ph type="body" idx="1"/>
          </p:nvPr>
        </p:nvSpPr>
        <p:spPr/>
        <p:txBody>
          <a:bodyPr/>
          <a:lstStyle/>
          <a:p>
            <a:r>
              <a:rPr lang="en-US" dirty="0"/>
              <a:t>Here, the attribute names themselves are spread across rows and columns.</a:t>
            </a:r>
          </a:p>
          <a:p>
            <a:endParaRPr lang="en-US" dirty="0"/>
          </a:p>
          <a:p>
            <a:r>
              <a:rPr lang="en-US" dirty="0"/>
              <a:t>Both this and the previous example are </a:t>
            </a:r>
            <a:r>
              <a:rPr lang="en-US" i="1" dirty="0"/>
              <a:t>tables</a:t>
            </a:r>
            <a:r>
              <a:rPr lang="en-US" dirty="0"/>
              <a:t>, but neither is tidy.</a:t>
            </a:r>
          </a:p>
        </p:txBody>
      </p:sp>
    </p:spTree>
    <p:extLst>
      <p:ext uri="{BB962C8B-B14F-4D97-AF65-F5344CB8AC3E}">
        <p14:creationId xmlns:p14="http://schemas.microsoft.com/office/powerpoint/2010/main" val="47206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 table format doesn’t mean the data is clean or usable</a:t>
            </a:r>
          </a:p>
        </p:txBody>
      </p:sp>
    </p:spTree>
    <p:extLst>
      <p:ext uri="{BB962C8B-B14F-4D97-AF65-F5344CB8AC3E}">
        <p14:creationId xmlns:p14="http://schemas.microsoft.com/office/powerpoint/2010/main" val="3971777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Tidy data is about making the semantics of the data explicit.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There are three rules defined by Wickham for tidy data </a:t>
            </a:r>
          </a:p>
          <a:p>
            <a:r>
              <a:rPr lang="en-US" dirty="0"/>
              <a:t>attributes → columns</a:t>
            </a:r>
          </a:p>
          <a:p>
            <a:r>
              <a:rPr lang="en-US" dirty="0"/>
              <a:t>items → rows</a:t>
            </a:r>
          </a:p>
          <a:p>
            <a:r>
              <a:rPr lang="en-US" dirty="0"/>
              <a:t>one observational unit per table</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695118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A1791-D465-4FCD-E4DB-F8A40B8D1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A7183-3140-65A2-BD3B-044F9EC0AC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BCFD2CD-74F9-2E8A-5DFA-66E93BF5994E}"/>
              </a:ext>
            </a:extLst>
          </p:cNvPr>
          <p:cNvSpPr>
            <a:spLocks noGrp="1"/>
          </p:cNvSpPr>
          <p:nvPr>
            <p:ph type="body" idx="1"/>
          </p:nvPr>
        </p:nvSpPr>
        <p:spPr/>
        <p:txBody>
          <a:bodyPr/>
          <a:lstStyle/>
          <a:p>
            <a:pPr marL="0" indent="0">
              <a:buFont typeface="Arial" panose="020B0604020202020204" pitchFamily="34" charset="0"/>
              <a:buNone/>
            </a:pPr>
            <a:r>
              <a:rPr lang="en-US" dirty="0"/>
              <a:t>There are two forms of tidy data tables, wide and long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Wide and long formats contain the same information—but support different operations and visualizations.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There is no correct format, you choose the format that is fit for your purpose.</a:t>
            </a:r>
          </a:p>
        </p:txBody>
      </p:sp>
    </p:spTree>
    <p:extLst>
      <p:ext uri="{BB962C8B-B14F-4D97-AF65-F5344CB8AC3E}">
        <p14:creationId xmlns:p14="http://schemas.microsoft.com/office/powerpoint/2010/main" val="2050420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in groups of 3, discuss the prompt, and I’ll go through and ask people at random to tell me their thoughts.</a:t>
            </a:r>
          </a:p>
        </p:txBody>
      </p:sp>
    </p:spTree>
    <p:extLst>
      <p:ext uri="{BB962C8B-B14F-4D97-AF65-F5344CB8AC3E}">
        <p14:creationId xmlns:p14="http://schemas.microsoft.com/office/powerpoint/2010/main" val="3454301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remember the main picture, our goal is to turn data into visual representations to enable us communicate insights with data. And this happens using visual encodings</a:t>
            </a:r>
          </a:p>
        </p:txBody>
      </p:sp>
    </p:spTree>
    <p:extLst>
      <p:ext uri="{BB962C8B-B14F-4D97-AF65-F5344CB8AC3E}">
        <p14:creationId xmlns:p14="http://schemas.microsoft.com/office/powerpoint/2010/main" val="2907094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Now, let’s get into the core of data attributes. There are four different types a data attribute can take.</a:t>
            </a:r>
          </a:p>
          <a:p>
            <a:endParaRPr lang="en-US" dirty="0"/>
          </a:p>
          <a:p>
            <a:r>
              <a:rPr lang="en-US" b="1" dirty="0"/>
              <a:t>Read slide</a:t>
            </a:r>
          </a:p>
          <a:p>
            <a:endParaRPr lang="en-US" dirty="0"/>
          </a:p>
          <a:p>
            <a:r>
              <a:rPr lang="en-US" dirty="0"/>
              <a:t>Attribute types determine what comparisons are valid—and which visual encodings make sense.</a:t>
            </a:r>
          </a:p>
        </p:txBody>
      </p:sp>
    </p:spTree>
    <p:extLst>
      <p:ext uri="{BB962C8B-B14F-4D97-AF65-F5344CB8AC3E}">
        <p14:creationId xmlns:p14="http://schemas.microsoft.com/office/powerpoint/2010/main" val="2226405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Nominal attributes are categories with no inherent order.</a:t>
            </a:r>
          </a:p>
          <a:p>
            <a:endParaRPr lang="en-US" dirty="0"/>
          </a:p>
          <a:p>
            <a:r>
              <a:rPr lang="en-US" dirty="0"/>
              <a:t>fruit type, country, color.</a:t>
            </a:r>
          </a:p>
          <a:p>
            <a:endParaRPr lang="en-US" dirty="0"/>
          </a:p>
          <a:p>
            <a:r>
              <a:rPr lang="en-US" dirty="0"/>
              <a:t>You can only compare equivalence with nominal attributes</a:t>
            </a:r>
          </a:p>
        </p:txBody>
      </p:sp>
    </p:spTree>
    <p:extLst>
      <p:ext uri="{BB962C8B-B14F-4D97-AF65-F5344CB8AC3E}">
        <p14:creationId xmlns:p14="http://schemas.microsoft.com/office/powerpoint/2010/main" val="753684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Ordinal attributes have order, but not meaningful distance</a:t>
            </a:r>
          </a:p>
          <a:p>
            <a:endParaRPr lang="en-US" dirty="0"/>
          </a:p>
          <a:p>
            <a:r>
              <a:rPr lang="en-US" dirty="0"/>
              <a:t>An example would be grades. So &gt;93 is A &lt;70 is an F. The grades A – F are ordinal</a:t>
            </a:r>
          </a:p>
          <a:p>
            <a:endParaRPr lang="en-US" dirty="0"/>
          </a:p>
          <a:p>
            <a:r>
              <a:rPr lang="en-US" dirty="0"/>
              <a:t>Be careful not to treat ordinal values as numeric</a:t>
            </a:r>
          </a:p>
          <a:p>
            <a:endParaRPr lang="en-US" dirty="0"/>
          </a:p>
        </p:txBody>
      </p:sp>
    </p:spTree>
    <p:extLst>
      <p:ext uri="{BB962C8B-B14F-4D97-AF65-F5344CB8AC3E}">
        <p14:creationId xmlns:p14="http://schemas.microsoft.com/office/powerpoint/2010/main" val="1845168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Quantitative Interval data allows differences, but not ratios. </a:t>
            </a:r>
          </a:p>
          <a:p>
            <a:endParaRPr lang="en-US" dirty="0"/>
          </a:p>
          <a:p>
            <a:r>
              <a:rPr lang="en-US" dirty="0"/>
              <a:t>What we mean here is that 0 in quantitative intervals is arbitrary.</a:t>
            </a:r>
          </a:p>
          <a:p>
            <a:br>
              <a:rPr lang="en-US" dirty="0"/>
            </a:br>
            <a:r>
              <a:rPr lang="en-US" dirty="0"/>
              <a:t>For instance, dates or temperature in Celsius. There is no meaningful zero in these measurements</a:t>
            </a:r>
          </a:p>
          <a:p>
            <a:endParaRPr lang="en-US" dirty="0"/>
          </a:p>
          <a:p>
            <a:endParaRPr lang="en-US" dirty="0"/>
          </a:p>
        </p:txBody>
      </p:sp>
    </p:spTree>
    <p:extLst>
      <p:ext uri="{BB962C8B-B14F-4D97-AF65-F5344CB8AC3E}">
        <p14:creationId xmlns:p14="http://schemas.microsoft.com/office/powerpoint/2010/main" val="1096092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 the other hand, quantitative Ratio data has a meaningful zero—so ratios and proportions make sense</a:t>
            </a:r>
          </a:p>
          <a:p>
            <a:endParaRPr lang="en-US" dirty="0"/>
          </a:p>
          <a:p>
            <a:r>
              <a:rPr lang="en-US" dirty="0"/>
              <a:t>Examples here include length, mass, counts</a:t>
            </a:r>
          </a:p>
          <a:p>
            <a:endParaRPr lang="en-US" dirty="0"/>
          </a:p>
          <a:p>
            <a:r>
              <a:rPr lang="en-US" dirty="0"/>
              <a:t>Most statistical operations assume ratio data.</a:t>
            </a:r>
          </a:p>
        </p:txBody>
      </p:sp>
    </p:spTree>
    <p:extLst>
      <p:ext uri="{BB962C8B-B14F-4D97-AF65-F5344CB8AC3E}">
        <p14:creationId xmlns:p14="http://schemas.microsoft.com/office/powerpoint/2010/main" val="207545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Another way that attributes are differentiated is using dimensions and measures. You see this approach used in tools like Tableau and </a:t>
            </a:r>
            <a:r>
              <a:rPr lang="en-US" dirty="0" err="1"/>
              <a:t>ggplot</a:t>
            </a:r>
            <a:r>
              <a:rPr lang="en-US" dirty="0"/>
              <a:t>.</a:t>
            </a:r>
          </a:p>
          <a:p>
            <a:endParaRPr lang="en-US" dirty="0"/>
          </a:p>
          <a:p>
            <a:r>
              <a:rPr lang="en-US" dirty="0"/>
              <a:t>What this means is that Dimensions structure the data; measures quantify it.</a:t>
            </a:r>
          </a:p>
          <a:p>
            <a:endParaRPr lang="en-US" dirty="0"/>
          </a:p>
          <a:p>
            <a:r>
              <a:rPr lang="en-US" dirty="0"/>
              <a:t>Dates are quantitative but often treated as dimensions.</a:t>
            </a:r>
          </a:p>
          <a:p>
            <a:endParaRPr lang="en-US" dirty="0"/>
          </a:p>
          <a:p>
            <a:r>
              <a:rPr lang="en-US" dirty="0"/>
              <a:t>Note that this is a practical convention, not a hard rule</a:t>
            </a:r>
          </a:p>
          <a:p>
            <a:endParaRPr lang="en-US" dirty="0"/>
          </a:p>
        </p:txBody>
      </p:sp>
    </p:spTree>
    <p:extLst>
      <p:ext uri="{BB962C8B-B14F-4D97-AF65-F5344CB8AC3E}">
        <p14:creationId xmlns:p14="http://schemas.microsoft.com/office/powerpoint/2010/main" val="19707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EF850-2E3E-8257-8C0C-8E7B49893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7250D-8F99-AB88-8C7E-9583699DB9B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50FC2B2-E091-4290-A113-DBF44BC636DF}"/>
              </a:ext>
            </a:extLst>
          </p:cNvPr>
          <p:cNvSpPr>
            <a:spLocks noGrp="1"/>
          </p:cNvSpPr>
          <p:nvPr>
            <p:ph type="body" idx="1"/>
          </p:nvPr>
        </p:nvSpPr>
        <p:spPr/>
        <p:txBody>
          <a:bodyPr/>
          <a:lstStyle/>
          <a:p>
            <a:r>
              <a:rPr lang="en-US" dirty="0"/>
              <a:t>Up to this point, we’ve been treating aggregation as something neutral — even helpful.</a:t>
            </a:r>
            <a:br>
              <a:rPr lang="en-US" dirty="0"/>
            </a:br>
            <a:r>
              <a:rPr lang="en-US" dirty="0"/>
              <a:t>We summarize, average, and combine data all the time to “see the big picture.”</a:t>
            </a:r>
          </a:p>
          <a:p>
            <a:r>
              <a:rPr lang="en-US" dirty="0"/>
              <a:t>Simpson’s Paradox is a reminder that </a:t>
            </a:r>
            <a:r>
              <a:rPr lang="en-US" i="1" dirty="0"/>
              <a:t>how</a:t>
            </a:r>
            <a:r>
              <a:rPr lang="en-US" dirty="0"/>
              <a:t> we group data is itself a design decision — and a consequential one.</a:t>
            </a:r>
          </a:p>
          <a:p>
            <a:endParaRPr lang="en-US" dirty="0"/>
          </a:p>
          <a:p>
            <a:endParaRPr lang="en-US" dirty="0"/>
          </a:p>
          <a:p>
            <a:r>
              <a:rPr lang="en-US" dirty="0"/>
              <a:t>Some examples of these were seen in a study of UC Berkley admissions. Overall admissions rates suggested bias against women, but department-level data showed women were admitted at similar or higher rates in most departments. The reversal occurred because women applied more often to highly competitive departments with lower acceptance rates.</a:t>
            </a:r>
          </a:p>
          <a:p>
            <a:endParaRPr lang="en-US" dirty="0"/>
          </a:p>
          <a:p>
            <a:r>
              <a:rPr lang="en-US" dirty="0"/>
              <a:t>In a kidney stone study conducted in 1994 One treatment appeared better overall, even though the other was more effective for both small and large kidney stones. This happened because the less effective treatment was used more often for severe cases.</a:t>
            </a:r>
          </a:p>
          <a:p>
            <a:endParaRPr lang="en-US" dirty="0"/>
          </a:p>
          <a:p>
            <a:r>
              <a:rPr lang="en-US" dirty="0"/>
              <a:t>The same paradox was observed in batting averages for baseball players in 1995 and 1996. A player had higher batting averages in each season but ranked lower when seasons were combined. The reversal occurred because seasons with more difficult conditions or fewer attempts were weighted differently in the aggregate.</a:t>
            </a:r>
          </a:p>
        </p:txBody>
      </p:sp>
    </p:spTree>
    <p:extLst>
      <p:ext uri="{BB962C8B-B14F-4D97-AF65-F5344CB8AC3E}">
        <p14:creationId xmlns:p14="http://schemas.microsoft.com/office/powerpoint/2010/main" val="1237750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I’ve linked this video for you to watch on your own time that shows how Simpson’s paradox explains some weird statistics observed in data about the covid-19 pandemic.</a:t>
            </a:r>
          </a:p>
        </p:txBody>
      </p:sp>
    </p:spTree>
    <p:extLst>
      <p:ext uri="{BB962C8B-B14F-4D97-AF65-F5344CB8AC3E}">
        <p14:creationId xmlns:p14="http://schemas.microsoft.com/office/powerpoint/2010/main" val="964055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quote is funny—but also dangerous.</a:t>
            </a:r>
            <a:br>
              <a:rPr lang="en-US" dirty="0"/>
            </a:br>
            <a:r>
              <a:rPr lang="en-US" dirty="0"/>
              <a:t>The goal of data analysis and visualization is not to torture data, but to reveal structure honestly.</a:t>
            </a:r>
          </a:p>
        </p:txBody>
      </p:sp>
    </p:spTree>
    <p:extLst>
      <p:ext uri="{BB962C8B-B14F-4D97-AF65-F5344CB8AC3E}">
        <p14:creationId xmlns:p14="http://schemas.microsoft.com/office/powerpoint/2010/main" val="28985453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CDB81-01FF-795F-9EF9-B4A7CFFE4939}"/>
            </a:ext>
          </a:extLst>
        </p:cNvPr>
        <p:cNvGrpSpPr/>
        <p:nvPr/>
      </p:nvGrpSpPr>
      <p:grpSpPr>
        <a:xfrm>
          <a:off x="0" y="0"/>
          <a:ext cx="0" cy="0"/>
          <a:chOff x="0" y="0"/>
          <a:chExt cx="0" cy="0"/>
        </a:xfrm>
      </p:grpSpPr>
      <p:sp>
        <p:nvSpPr>
          <p:cNvPr id="292" name="Shape 292">
            <a:extLst>
              <a:ext uri="{FF2B5EF4-FFF2-40B4-BE49-F238E27FC236}">
                <a16:creationId xmlns:a16="http://schemas.microsoft.com/office/drawing/2014/main" id="{8B03E94D-20A9-FE07-D9AB-EDE71F15822F}"/>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293" name="Shape 293">
            <a:extLst>
              <a:ext uri="{FF2B5EF4-FFF2-40B4-BE49-F238E27FC236}">
                <a16:creationId xmlns:a16="http://schemas.microsoft.com/office/drawing/2014/main" id="{B594200E-9739-F7EB-B134-B55D17972FD0}"/>
              </a:ext>
            </a:extLst>
          </p:cNvPr>
          <p:cNvSpPr>
            <a:spLocks noGrp="1"/>
          </p:cNvSpPr>
          <p:nvPr>
            <p:ph type="body" sz="quarter" idx="1"/>
          </p:nvPr>
        </p:nvSpPr>
        <p:spPr>
          <a:prstGeom prst="rect">
            <a:avLst/>
          </a:prstGeom>
        </p:spPr>
        <p:txBody>
          <a:bodyPr/>
          <a:lstStyle/>
          <a:p>
            <a:r>
              <a:t>Good visualizations: Creating graphics that accurately represent data, and that are easy to read.</a:t>
            </a:r>
          </a:p>
        </p:txBody>
      </p:sp>
    </p:spTree>
    <p:extLst>
      <p:ext uri="{BB962C8B-B14F-4D97-AF65-F5344CB8AC3E}">
        <p14:creationId xmlns:p14="http://schemas.microsoft.com/office/powerpoint/2010/main" val="2863166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visual encodings map data to visual channels such as color or opacity, and graphical marks. We’ll cover visual encodings in future classes.</a:t>
            </a:r>
          </a:p>
        </p:txBody>
      </p:sp>
    </p:spTree>
    <p:extLst>
      <p:ext uri="{BB962C8B-B14F-4D97-AF65-F5344CB8AC3E}">
        <p14:creationId xmlns:p14="http://schemas.microsoft.com/office/powerpoint/2010/main" val="4020646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Almost all datasets—no matter how complex—can be decomposed into these three components.</a:t>
            </a:r>
          </a:p>
          <a:p>
            <a:r>
              <a:rPr lang="en-US" b="1" dirty="0"/>
              <a:t>Items</a:t>
            </a:r>
            <a:r>
              <a:rPr lang="en-US" dirty="0"/>
              <a:t>: the things you’re studying</a:t>
            </a:r>
          </a:p>
          <a:p>
            <a:r>
              <a:rPr lang="en-US" b="1" dirty="0"/>
              <a:t>Attributes</a:t>
            </a:r>
            <a:r>
              <a:rPr lang="en-US" dirty="0"/>
              <a:t>: properties of those things</a:t>
            </a:r>
          </a:p>
          <a:p>
            <a:r>
              <a:rPr lang="en-US" b="1" dirty="0"/>
              <a:t>Relationships</a:t>
            </a:r>
            <a:r>
              <a:rPr lang="en-US" dirty="0"/>
              <a:t>: how things connect</a:t>
            </a:r>
          </a:p>
          <a:p>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b="1" dirty="0"/>
              <a:t>Example</a:t>
            </a:r>
            <a:br>
              <a:rPr lang="en-US" dirty="0"/>
            </a:br>
            <a:r>
              <a:rPr lang="en-US" dirty="0"/>
              <a:t>Cities (items), population (attribute), trade routes (relationships).</a:t>
            </a:r>
          </a:p>
          <a:p>
            <a:endParaRPr lang="en-US" dirty="0"/>
          </a:p>
          <a:p>
            <a:r>
              <a:rPr lang="en-US" dirty="0"/>
              <a:t>===================================</a:t>
            </a:r>
          </a:p>
          <a:p>
            <a:r>
              <a:rPr lang="en-US" dirty="0"/>
              <a:t>Well, first we have data items which is the smallest atomic unit of meaningful information within a dataset. For instance a car in a dataset about cars, and data about an employee</a:t>
            </a:r>
          </a:p>
          <a:p>
            <a:endParaRPr lang="en-US" dirty="0"/>
          </a:p>
          <a:p>
            <a:r>
              <a:rPr lang="en-US" dirty="0"/>
              <a:t>A data attribute basically refers to a column or field within a dataset, and captures an identifying piece of information about the data.</a:t>
            </a:r>
          </a:p>
          <a:p>
            <a:endParaRPr lang="en-US" dirty="0"/>
          </a:p>
          <a:p>
            <a:r>
              <a:rPr lang="en-US" dirty="0"/>
              <a:t>Relationships or links define how data in one table connects to the another. This mostly exists in relational databases</a:t>
            </a:r>
          </a:p>
        </p:txBody>
      </p:sp>
    </p:spTree>
    <p:extLst>
      <p:ext uri="{BB962C8B-B14F-4D97-AF65-F5344CB8AC3E}">
        <p14:creationId xmlns:p14="http://schemas.microsoft.com/office/powerpoint/2010/main" val="4264571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6963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Multivariate data is what most people picture: rows are items, columns are attributes.</a:t>
            </a:r>
          </a:p>
        </p:txBody>
      </p:sp>
    </p:spTree>
    <p:extLst>
      <p:ext uri="{BB962C8B-B14F-4D97-AF65-F5344CB8AC3E}">
        <p14:creationId xmlns:p14="http://schemas.microsoft.com/office/powerpoint/2010/main" val="2981191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networks and trees, the relationships between data items become a critical component</a:t>
            </a:r>
          </a:p>
          <a:p>
            <a:endParaRPr lang="en-US" dirty="0"/>
          </a:p>
          <a:p>
            <a:r>
              <a:rPr lang="en-US" dirty="0"/>
              <a:t>Multivariate data focuses on attributes</a:t>
            </a:r>
          </a:p>
          <a:p>
            <a:r>
              <a:rPr lang="en-US" dirty="0"/>
              <a:t>Networks → focus on connections</a:t>
            </a:r>
          </a:p>
          <a:p>
            <a:endParaRPr lang="en-US" dirty="0"/>
          </a:p>
        </p:txBody>
      </p:sp>
    </p:spTree>
    <p:extLst>
      <p:ext uri="{BB962C8B-B14F-4D97-AF65-F5344CB8AC3E}">
        <p14:creationId xmlns:p14="http://schemas.microsoft.com/office/powerpoint/2010/main" val="662885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039F4-2B55-6FD9-18E3-09079CA67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CED60-C93E-2CCC-2977-47E82841CAE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5FC9FB0-D20C-BC72-E3F3-B901E81DDF94}"/>
              </a:ext>
            </a:extLst>
          </p:cNvPr>
          <p:cNvSpPr>
            <a:spLocks noGrp="1"/>
          </p:cNvSpPr>
          <p:nvPr>
            <p:ph type="body" idx="1"/>
          </p:nvPr>
        </p:nvSpPr>
        <p:spPr/>
        <p:txBody>
          <a:bodyPr/>
          <a:lstStyle/>
          <a:p>
            <a:r>
              <a:rPr lang="en-US" b="1" dirty="0"/>
              <a:t>Describe the dataset</a:t>
            </a:r>
          </a:p>
          <a:p>
            <a:endParaRPr lang="en-US" dirty="0"/>
          </a:p>
          <a:p>
            <a:r>
              <a:rPr lang="en-US" dirty="0"/>
              <a:t>Ask students where the relationship exists here</a:t>
            </a:r>
          </a:p>
        </p:txBody>
      </p:sp>
    </p:spTree>
    <p:extLst>
      <p:ext uri="{BB962C8B-B14F-4D97-AF65-F5344CB8AC3E}">
        <p14:creationId xmlns:p14="http://schemas.microsoft.com/office/powerpoint/2010/main" val="2415146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table can be represented as a tree as well [walk through tree]</a:t>
            </a:r>
          </a:p>
        </p:txBody>
      </p:sp>
    </p:spTree>
    <p:extLst>
      <p:ext uri="{BB962C8B-B14F-4D97-AF65-F5344CB8AC3E}">
        <p14:creationId xmlns:p14="http://schemas.microsoft.com/office/powerpoint/2010/main" val="2705138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defTabSz="825500">
              <a:lnSpc>
                <a:spcPct val="100000"/>
              </a:lnSpc>
              <a:spcBef>
                <a:spcPts val="0"/>
              </a:spcBef>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defTabSz="825500">
              <a:lnSpc>
                <a:spcPct val="100000"/>
              </a:lnSpc>
              <a:spcBef>
                <a:spcPts val="0"/>
              </a:spcBef>
              <a:defRPr sz="5500" b="1"/>
            </a:lvl1pPr>
            <a:lvl2pPr defTabSz="825500">
              <a:lnSpc>
                <a:spcPct val="100000"/>
              </a:lnSpc>
              <a:spcBef>
                <a:spcPts val="0"/>
              </a:spcBef>
              <a:defRPr sz="5500" b="1"/>
            </a:lvl2pPr>
            <a:lvl3pPr defTabSz="825500">
              <a:lnSpc>
                <a:spcPct val="100000"/>
              </a:lnSpc>
              <a:spcBef>
                <a:spcPts val="0"/>
              </a:spcBef>
              <a:defRPr sz="5500" b="1"/>
            </a:lvl3pPr>
            <a:lvl4pPr defTabSz="825500">
              <a:lnSpc>
                <a:spcPct val="100000"/>
              </a:lnSpc>
              <a:spcBef>
                <a:spcPts val="0"/>
              </a:spcBef>
              <a:defRPr sz="5500" b="1"/>
            </a:lvl4pPr>
            <a:lvl5pPr defTabSz="825500">
              <a:lnSpc>
                <a:spcPct val="100000"/>
              </a:lnSpc>
              <a:spcBef>
                <a:spcPts val="0"/>
              </a:spcBef>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ontent left, Figure right">
    <p:spTree>
      <p:nvGrpSpPr>
        <p:cNvPr id="1" name=""/>
        <p:cNvGrpSpPr/>
        <p:nvPr/>
      </p:nvGrpSpPr>
      <p:grpSpPr>
        <a:xfrm>
          <a:off x="0" y="0"/>
          <a:ext cx="0" cy="0"/>
          <a:chOff x="0" y="0"/>
          <a:chExt cx="0" cy="0"/>
        </a:xfrm>
      </p:grpSpPr>
      <p:sp>
        <p:nvSpPr>
          <p:cNvPr id="195" name="Title Text"/>
          <p:cNvSpPr txBox="1">
            <a:spLocks noGrp="1"/>
          </p:cNvSpPr>
          <p:nvPr>
            <p:ph type="title"/>
          </p:nvPr>
        </p:nvSpPr>
        <p:spPr>
          <a:xfrm>
            <a:off x="1061961" y="357187"/>
            <a:ext cx="21959434" cy="3429001"/>
          </a:xfrm>
          <a:prstGeom prst="rect">
            <a:avLst/>
          </a:prstGeom>
        </p:spPr>
        <p:txBody>
          <a:bodyPr lIns="71437" tIns="71437" rIns="71437" bIns="71437" anchor="ctr"/>
          <a:lstStyle>
            <a:lvl1pPr defTabSz="584200">
              <a:lnSpc>
                <a:spcPct val="100000"/>
              </a:lnSpc>
              <a:defRPr sz="11400" spc="0">
                <a:latin typeface="Helvetica"/>
                <a:ea typeface="Helvetica"/>
                <a:cs typeface="Helvetica"/>
                <a:sym typeface="Helvetica"/>
              </a:defRPr>
            </a:lvl1pPr>
          </a:lstStyle>
          <a:p>
            <a:r>
              <a:t>Title Text</a:t>
            </a:r>
          </a:p>
        </p:txBody>
      </p:sp>
      <p:sp>
        <p:nvSpPr>
          <p:cNvPr id="196" name="Body Level One…"/>
          <p:cNvSpPr txBox="1">
            <a:spLocks noGrp="1"/>
          </p:cNvSpPr>
          <p:nvPr>
            <p:ph type="body" sz="half" idx="1"/>
          </p:nvPr>
        </p:nvSpPr>
        <p:spPr>
          <a:xfrm>
            <a:off x="1061961" y="3893343"/>
            <a:ext cx="11528501" cy="8663253"/>
          </a:xfrm>
          <a:prstGeom prst="rect">
            <a:avLst/>
          </a:prstGeom>
        </p:spPr>
        <p:txBody>
          <a:bodyPr lIns="71437" tIns="71437" rIns="71437" bIns="71437"/>
          <a:lstStyle>
            <a:lvl1pPr defTabSz="584200">
              <a:lnSpc>
                <a:spcPct val="100000"/>
              </a:lnSpc>
              <a:spcBef>
                <a:spcPts val="2400"/>
              </a:spcBef>
              <a:defRPr sz="6500">
                <a:latin typeface="Helvetica"/>
                <a:ea typeface="Helvetica"/>
                <a:cs typeface="Helvetica"/>
                <a:sym typeface="Helvetica"/>
              </a:defRPr>
            </a:lvl1pPr>
            <a:lvl2pPr indent="444500" defTabSz="584200">
              <a:lnSpc>
                <a:spcPct val="100000"/>
              </a:lnSpc>
              <a:spcBef>
                <a:spcPts val="2400"/>
              </a:spcBef>
              <a:defRPr sz="5500">
                <a:latin typeface="Helvetica"/>
                <a:ea typeface="Helvetica"/>
                <a:cs typeface="Helvetica"/>
                <a:sym typeface="Helvetica"/>
              </a:defRPr>
            </a:lvl2pPr>
            <a:lvl3pPr indent="889000" defTabSz="584200">
              <a:lnSpc>
                <a:spcPct val="100000"/>
              </a:lnSpc>
              <a:spcBef>
                <a:spcPts val="2400"/>
              </a:spcBef>
              <a:defRPr sz="5500">
                <a:latin typeface="Helvetica"/>
                <a:ea typeface="Helvetica"/>
                <a:cs typeface="Helvetica"/>
                <a:sym typeface="Helvetica"/>
              </a:defRPr>
            </a:lvl3pPr>
            <a:lvl4pPr indent="1333500" defTabSz="584200">
              <a:lnSpc>
                <a:spcPct val="100000"/>
              </a:lnSpc>
              <a:spcBef>
                <a:spcPts val="2400"/>
              </a:spcBef>
              <a:defRPr sz="5500">
                <a:latin typeface="Helvetica"/>
                <a:ea typeface="Helvetica"/>
                <a:cs typeface="Helvetica"/>
                <a:sym typeface="Helvetica"/>
              </a:defRPr>
            </a:lvl4pPr>
            <a:lvl5pPr indent="1778000" defTabSz="584200">
              <a:lnSpc>
                <a:spcPct val="60000"/>
              </a:lnSpc>
              <a:spcBef>
                <a:spcPts val="2400"/>
              </a:spcBef>
              <a:defRPr sz="5500">
                <a:latin typeface="Helvetica"/>
                <a:ea typeface="Helvetica"/>
                <a:cs typeface="Helvetica"/>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97" name="Slide Number"/>
          <p:cNvSpPr txBox="1">
            <a:spLocks noGrp="1"/>
          </p:cNvSpPr>
          <p:nvPr>
            <p:ph type="sldNum" sz="quarter" idx="2"/>
          </p:nvPr>
        </p:nvSpPr>
        <p:spPr>
          <a:xfrm>
            <a:off x="11950250" y="13055203"/>
            <a:ext cx="466354" cy="473076"/>
          </a:xfrm>
          <a:prstGeom prst="rect">
            <a:avLst/>
          </a:prstGeom>
        </p:spPr>
        <p:txBody>
          <a:bodyPr lIns="71437" tIns="71437" rIns="71437" bIns="71437" anchor="t">
            <a:normAutofit/>
          </a:bodyPr>
          <a:lstStyle>
            <a:lvl1pPr>
              <a:defRPr sz="2200">
                <a:latin typeface="Helvetica"/>
                <a:ea typeface="Helvetica"/>
                <a:cs typeface="Helvetica"/>
                <a:sym typeface="Helvetica"/>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4" name="Slide Title"/>
          <p:cNvSpPr txBox="1">
            <a:spLocks noGrp="1"/>
          </p:cNvSpPr>
          <p:nvPr>
            <p:ph type="title" hasCustomPrompt="1"/>
          </p:nvPr>
        </p:nvSpPr>
        <p:spPr>
          <a:prstGeom prst="rect">
            <a:avLst/>
          </a:prstGeom>
        </p:spPr>
        <p:txBody>
          <a:bodyPr/>
          <a:lstStyle/>
          <a:p>
            <a:r>
              <a:t>Slide Title</a:t>
            </a:r>
          </a:p>
        </p:txBody>
      </p:sp>
      <p:sp>
        <p:nvSpPr>
          <p:cNvPr id="205"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defTabSz="825500">
              <a:lnSpc>
                <a:spcPct val="100000"/>
              </a:lnSpc>
              <a:spcBef>
                <a:spcPts val="0"/>
              </a:spcBef>
              <a:defRPr sz="5500" b="1"/>
            </a:lvl1pPr>
          </a:lstStyle>
          <a:p>
            <a:r>
              <a:t>Slide Subtitle</a:t>
            </a:r>
          </a:p>
        </p:txBody>
      </p:sp>
      <p:sp>
        <p:nvSpPr>
          <p:cNvPr id="206" name="Body Level One…"/>
          <p:cNvSpPr txBox="1">
            <a:spLocks noGrp="1"/>
          </p:cNvSpPr>
          <p:nvPr>
            <p:ph type="body" idx="1" hasCustomPrompt="1"/>
          </p:nvPr>
        </p:nvSpPr>
        <p:spPr>
          <a:prstGeom prst="rect">
            <a:avLst/>
          </a:prstGeom>
        </p:spPr>
        <p:txBody>
          <a:bodyPr/>
          <a:lstStyle>
            <a:lvl1pPr marL="1905000" indent="-1905000" defTabSz="584200">
              <a:lnSpc>
                <a:spcPct val="100000"/>
              </a:lnSpc>
              <a:spcBef>
                <a:spcPts val="2400"/>
              </a:spcBef>
              <a:buSzPct val="123000"/>
              <a:buChar char="•"/>
              <a:defRPr sz="15000" b="1"/>
            </a:lvl1pPr>
            <a:lvl2pPr marL="2514600" indent="-1905000" defTabSz="584200">
              <a:lnSpc>
                <a:spcPct val="100000"/>
              </a:lnSpc>
              <a:spcBef>
                <a:spcPts val="2400"/>
              </a:spcBef>
              <a:buSzPct val="123000"/>
              <a:buChar char="•"/>
              <a:defRPr sz="15000" b="1"/>
            </a:lvl2pPr>
            <a:lvl3pPr marL="3124200" indent="-1905000" defTabSz="584200">
              <a:lnSpc>
                <a:spcPct val="100000"/>
              </a:lnSpc>
              <a:spcBef>
                <a:spcPts val="2400"/>
              </a:spcBef>
              <a:buSzPct val="123000"/>
              <a:buChar char="•"/>
              <a:defRPr sz="15000" b="1"/>
            </a:lvl3pPr>
            <a:lvl4pPr marL="3733800" indent="-1905000" defTabSz="584200">
              <a:lnSpc>
                <a:spcPct val="100000"/>
              </a:lnSpc>
              <a:spcBef>
                <a:spcPts val="2400"/>
              </a:spcBef>
              <a:buSzPct val="123000"/>
              <a:buChar char="•"/>
              <a:defRPr sz="15000" b="1"/>
            </a:lvl4pPr>
            <a:lvl5pPr marL="4343400" indent="-1905000" defTabSz="584200">
              <a:lnSpc>
                <a:spcPct val="100000"/>
              </a:lnSpc>
              <a:spcBef>
                <a:spcPts val="2400"/>
              </a:spcBef>
              <a:buSzPct val="123000"/>
              <a:buChar char="•"/>
              <a:defRPr sz="15000" b="1"/>
            </a:lvl5pPr>
          </a:lstStyle>
          <a:p>
            <a:r>
              <a:t>Slide bullet text</a:t>
            </a:r>
          </a:p>
          <a:p>
            <a:pPr lvl="1"/>
            <a:endParaRPr/>
          </a:p>
          <a:p>
            <a:pPr lvl="2"/>
            <a:endParaRPr/>
          </a:p>
          <a:p>
            <a:pPr lvl="3"/>
            <a:endParaRPr/>
          </a:p>
          <a:p>
            <a:pPr lvl="4"/>
            <a:endParaRPr/>
          </a:p>
        </p:txBody>
      </p:sp>
      <p:sp>
        <p:nvSpPr>
          <p:cNvPr id="2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43" name="Slide Title"/>
          <p:cNvSpPr txBox="1">
            <a:spLocks noGrp="1"/>
          </p:cNvSpPr>
          <p:nvPr>
            <p:ph type="title" hasCustomPrompt="1"/>
          </p:nvPr>
        </p:nvSpPr>
        <p:spPr>
          <a:prstGeom prst="rect">
            <a:avLst/>
          </a:prstGeom>
        </p:spPr>
        <p:txBody>
          <a:bodyPr/>
          <a:lstStyle/>
          <a:p>
            <a:r>
              <a:t>Slide Title</a:t>
            </a:r>
          </a:p>
        </p:txBody>
      </p:sp>
      <p:sp>
        <p:nvSpPr>
          <p:cNvPr id="244"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defTabSz="825500">
              <a:lnSpc>
                <a:spcPct val="100000"/>
              </a:lnSpc>
              <a:spcBef>
                <a:spcPts val="0"/>
              </a:spcBef>
              <a:defRPr sz="5500" b="1"/>
            </a:lvl1pPr>
          </a:lstStyle>
          <a:p>
            <a:r>
              <a:t>Slide Subtitle</a:t>
            </a:r>
          </a:p>
        </p:txBody>
      </p:sp>
      <p:sp>
        <p:nvSpPr>
          <p:cNvPr id="245" name="Body Level One…"/>
          <p:cNvSpPr txBox="1">
            <a:spLocks noGrp="1"/>
          </p:cNvSpPr>
          <p:nvPr>
            <p:ph type="body" idx="1" hasCustomPrompt="1"/>
          </p:nvPr>
        </p:nvSpPr>
        <p:spPr>
          <a:prstGeom prst="rect">
            <a:avLst/>
          </a:prstGeom>
        </p:spPr>
        <p:txBody>
          <a:bodyPr/>
          <a:lstStyle>
            <a:lvl1pPr marL="558800" indent="-558800">
              <a:spcBef>
                <a:spcPts val="2100"/>
              </a:spcBef>
              <a:buSzPct val="123000"/>
              <a:buChar char="•"/>
              <a:defRPr sz="4400">
                <a:solidFill>
                  <a:srgbClr val="535353"/>
                </a:solidFill>
              </a:defRPr>
            </a:lvl1pPr>
            <a:lvl2pPr marL="1168400" indent="-558800">
              <a:spcBef>
                <a:spcPts val="2100"/>
              </a:spcBef>
              <a:buSzPct val="123000"/>
              <a:buChar char="•"/>
              <a:defRPr sz="4400">
                <a:solidFill>
                  <a:srgbClr val="535353"/>
                </a:solidFill>
              </a:defRPr>
            </a:lvl2pPr>
            <a:lvl3pPr marL="1778000" indent="-558800">
              <a:spcBef>
                <a:spcPts val="2100"/>
              </a:spcBef>
              <a:buSzPct val="123000"/>
              <a:buChar char="•"/>
              <a:defRPr sz="4400">
                <a:solidFill>
                  <a:srgbClr val="535353"/>
                </a:solidFill>
              </a:defRPr>
            </a:lvl3pPr>
            <a:lvl4pPr marL="2387600" indent="-558800">
              <a:spcBef>
                <a:spcPts val="2100"/>
              </a:spcBef>
              <a:buSzPct val="123000"/>
              <a:buChar char="•"/>
              <a:defRPr sz="4400">
                <a:solidFill>
                  <a:srgbClr val="535353"/>
                </a:solidFill>
              </a:defRPr>
            </a:lvl4pPr>
            <a:lvl5pPr marL="2997200" indent="-558800">
              <a:spcBef>
                <a:spcPts val="2100"/>
              </a:spcBef>
              <a:buSzPct val="123000"/>
              <a:buChar char="•"/>
              <a:defRPr sz="4400">
                <a:solidFill>
                  <a:srgbClr val="535353"/>
                </a:solidFill>
              </a:defRPr>
            </a:lvl5pPr>
          </a:lstStyle>
          <a:p>
            <a:r>
              <a:t>Slide bullet text</a:t>
            </a:r>
          </a:p>
          <a:p>
            <a:pPr lvl="1"/>
            <a:endParaRPr/>
          </a:p>
          <a:p>
            <a:pPr lvl="2"/>
            <a:endParaRPr/>
          </a:p>
          <a:p>
            <a:pPr lvl="3"/>
            <a:endParaRPr/>
          </a:p>
          <a:p>
            <a:pPr lvl="4"/>
            <a:endParaRPr/>
          </a:p>
        </p:txBody>
      </p:sp>
      <p:sp>
        <p:nvSpPr>
          <p:cNvPr id="2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defTabSz="825500">
              <a:lnSpc>
                <a:spcPct val="100000"/>
              </a:lnSpc>
              <a:spcBef>
                <a:spcPts val="0"/>
              </a:spcBef>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defTabSz="825500">
              <a:lnSpc>
                <a:spcPct val="100000"/>
              </a:lnSpc>
              <a:spcBef>
                <a:spcPts val="0"/>
              </a:spcBef>
              <a:defRPr sz="5500" b="1"/>
            </a:lvl1pPr>
            <a:lvl2pPr defTabSz="825500">
              <a:lnSpc>
                <a:spcPct val="100000"/>
              </a:lnSpc>
              <a:spcBef>
                <a:spcPts val="0"/>
              </a:spcBef>
              <a:defRPr sz="5500" b="1"/>
            </a:lvl2pPr>
            <a:lvl3pPr defTabSz="825500">
              <a:lnSpc>
                <a:spcPct val="100000"/>
              </a:lnSpc>
              <a:spcBef>
                <a:spcPts val="0"/>
              </a:spcBef>
              <a:defRPr sz="5500" b="1"/>
            </a:lvl3pPr>
            <a:lvl4pPr defTabSz="825500">
              <a:lnSpc>
                <a:spcPct val="100000"/>
              </a:lnSpc>
              <a:spcBef>
                <a:spcPts val="0"/>
              </a:spcBef>
              <a:defRPr sz="5500" b="1"/>
            </a:lvl4pPr>
            <a:lvl5pPr defTabSz="825500">
              <a:lnSpc>
                <a:spcPct val="100000"/>
              </a:lnSpc>
              <a:spcBef>
                <a:spcPts val="0"/>
              </a:spcBef>
              <a:defRPr sz="550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defTabSz="825500">
              <a:lnSpc>
                <a:spcPct val="100000"/>
              </a:lnSpc>
              <a:spcBef>
                <a:spcPts val="0"/>
              </a:spcBef>
              <a:defRPr sz="5500" b="1"/>
            </a:lvl1pPr>
            <a:lvl2pPr defTabSz="825500">
              <a:lnSpc>
                <a:spcPct val="100000"/>
              </a:lnSpc>
              <a:spcBef>
                <a:spcPts val="0"/>
              </a:spcBef>
              <a:defRPr sz="5500" b="1"/>
            </a:lvl2pPr>
            <a:lvl3pPr defTabSz="825500">
              <a:lnSpc>
                <a:spcPct val="100000"/>
              </a:lnSpc>
              <a:spcBef>
                <a:spcPts val="0"/>
              </a:spcBef>
              <a:defRPr sz="5500" b="1"/>
            </a:lvl3pPr>
            <a:lvl4pPr defTabSz="825500">
              <a:lnSpc>
                <a:spcPct val="100000"/>
              </a:lnSpc>
              <a:spcBef>
                <a:spcPts val="0"/>
              </a:spcBef>
              <a:defRPr sz="5500" b="1"/>
            </a:lvl4pPr>
            <a:lvl5pPr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defTabSz="825500">
              <a:lnSpc>
                <a:spcPct val="100000"/>
              </a:lnSpc>
              <a:spcBef>
                <a:spcPts val="0"/>
              </a:spcBef>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rPr dirty="0"/>
              <a:t>Slide bullet text</a:t>
            </a:r>
          </a:p>
          <a:p>
            <a:pPr lvl="1"/>
            <a:endParaRPr dirty="0"/>
          </a:p>
          <a:p>
            <a:pPr lvl="2"/>
            <a:endParaRPr dirty="0"/>
          </a:p>
          <a:p>
            <a:pPr lvl="3"/>
            <a:endParaRPr dirty="0"/>
          </a:p>
          <a:p>
            <a:pPr lvl="4"/>
            <a:endParaRPr dirty="0"/>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defTabSz="825500">
              <a:lnSpc>
                <a:spcPct val="100000"/>
              </a:lnSpc>
              <a:spcBef>
                <a:spcPts val="0"/>
              </a:spcBef>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defTabSz="825500">
              <a:lnSpc>
                <a:spcPct val="100000"/>
              </a:lnSpc>
              <a:spcBef>
                <a:spcPts val="0"/>
              </a:spcBef>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defRPr sz="8500" spc="-170">
                <a:latin typeface="Helvetica Neue Medium"/>
                <a:ea typeface="Helvetica Neue Medium"/>
                <a:cs typeface="Helvetica Neue Medium"/>
                <a:sym typeface="Helvetica Neue Medium"/>
              </a:defRPr>
            </a:lvl1pPr>
            <a:lvl2pPr marL="638923" indent="-12700">
              <a:spcBef>
                <a:spcPts val="0"/>
              </a:spcBef>
              <a:defRPr sz="8500" spc="-170">
                <a:latin typeface="Helvetica Neue Medium"/>
                <a:ea typeface="Helvetica Neue Medium"/>
                <a:cs typeface="Helvetica Neue Medium"/>
                <a:sym typeface="Helvetica Neue Medium"/>
              </a:defRPr>
            </a:lvl2pPr>
            <a:lvl3pPr marL="638923" indent="444500">
              <a:spcBef>
                <a:spcPts val="0"/>
              </a:spcBef>
              <a:defRPr sz="8500" spc="-170">
                <a:latin typeface="Helvetica Neue Medium"/>
                <a:ea typeface="Helvetica Neue Medium"/>
                <a:cs typeface="Helvetica Neue Medium"/>
                <a:sym typeface="Helvetica Neue Medium"/>
              </a:defRPr>
            </a:lvl3pPr>
            <a:lvl4pPr marL="638923" indent="901700">
              <a:spcBef>
                <a:spcPts val="0"/>
              </a:spcBef>
              <a:defRPr sz="8500" spc="-170">
                <a:latin typeface="Helvetica Neue Medium"/>
                <a:ea typeface="Helvetica Neue Medium"/>
                <a:cs typeface="Helvetica Neue Medium"/>
                <a:sym typeface="Helvetica Neue Medium"/>
              </a:defRPr>
            </a:lvl4pPr>
            <a:lvl5pPr marL="638923" indent="1358900">
              <a:spcBef>
                <a:spcPts val="0"/>
              </a:spcBef>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rPr dirty="0"/>
              <a:t>Slide bullet text</a:t>
            </a:r>
          </a:p>
          <a:p>
            <a:pPr lvl="1"/>
            <a:endParaRPr dirty="0"/>
          </a:p>
          <a:p>
            <a:pPr lvl="2"/>
            <a:endParaRPr dirty="0"/>
          </a:p>
          <a:p>
            <a:pPr lvl="3"/>
            <a:endParaRPr dirty="0"/>
          </a:p>
          <a:p>
            <a:pPr lvl="4"/>
            <a:endParaRPr dirty="0"/>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 id="2147483662" r:id="rId9"/>
    <p:sldLayoutId id="2147483663" r:id="rId10"/>
    <p:sldLayoutId id="2147483669" r:id="rId11"/>
    <p:sldLayoutId id="2147483670" r:id="rId12"/>
    <p:sldLayoutId id="2147483674" r:id="rId13"/>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0" marR="0" indent="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1pPr>
      <a:lvl2pPr marL="0" marR="0" indent="4572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2pPr>
      <a:lvl3pPr marL="0" marR="0" indent="9144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3pPr>
      <a:lvl4pPr marL="0" marR="0" indent="13716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4pPr>
      <a:lvl5pPr marL="0" marR="0" indent="18288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5pPr>
      <a:lvl6pPr marL="0" marR="0" indent="22860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6pPr>
      <a:lvl7pPr marL="0" marR="0" indent="27432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7pPr>
      <a:lvl8pPr marL="0" marR="0" indent="32004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8pPr>
      <a:lvl9pPr marL="0" marR="0" indent="3657600" algn="l" defTabSz="2438338" latinLnBrk="0">
        <a:lnSpc>
          <a:spcPct val="90000"/>
        </a:lnSpc>
        <a:spcBef>
          <a:spcPts val="1800"/>
        </a:spcBef>
        <a:spcAft>
          <a:spcPts val="0"/>
        </a:spcAft>
        <a:buClrTx/>
        <a:buSzTx/>
        <a:buFontTx/>
        <a:buNone/>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vita.had.co.nz/papers/tidy-data.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vita.had.co.nz/papers/tidy-data.pdf"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t-Ci3FosqZs"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Visualization Design"/>
          <p:cNvSpPr txBox="1">
            <a:spLocks noGrp="1"/>
          </p:cNvSpPr>
          <p:nvPr>
            <p:ph type="title"/>
          </p:nvPr>
        </p:nvSpPr>
        <p:spPr>
          <a:prstGeom prst="rect">
            <a:avLst/>
          </a:prstGeom>
        </p:spPr>
        <p:txBody>
          <a:bodyPr/>
          <a:lstStyle/>
          <a:p>
            <a:r>
              <a:rPr dirty="0"/>
              <a:t>Visualization Design</a:t>
            </a:r>
            <a:r>
              <a:rPr lang="en-US" dirty="0"/>
              <a:t>:</a:t>
            </a:r>
            <a:br>
              <a:rPr lang="en-US" dirty="0"/>
            </a:br>
            <a:r>
              <a:rPr lang="en-US" sz="6600" dirty="0"/>
              <a:t>Data Types, Tables, and Models</a:t>
            </a:r>
            <a:endParaRPr dirty="0"/>
          </a:p>
        </p:txBody>
      </p:sp>
      <p:sp>
        <p:nvSpPr>
          <p:cNvPr id="275" name="UVA DS2003 Communicating with Data…"/>
          <p:cNvSpPr txBox="1"/>
          <p:nvPr/>
        </p:nvSpPr>
        <p:spPr>
          <a:xfrm>
            <a:off x="1201340" y="1064862"/>
            <a:ext cx="12706588" cy="22488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l" defTabSz="825500">
              <a:defRPr sz="3600" b="1"/>
            </a:pPr>
            <a:r>
              <a:rPr dirty="0"/>
              <a:t>UVA DS2003</a:t>
            </a:r>
            <a:r>
              <a:rPr lang="en-US" dirty="0"/>
              <a:t>:</a:t>
            </a:r>
            <a:r>
              <a:rPr dirty="0"/>
              <a:t> Communicating with Data</a:t>
            </a:r>
          </a:p>
          <a:p>
            <a:pPr algn="l" defTabSz="825500">
              <a:defRPr sz="3600"/>
            </a:pPr>
            <a:r>
              <a:rPr lang="en-US" dirty="0"/>
              <a:t>Fall</a:t>
            </a:r>
            <a:r>
              <a:rPr dirty="0"/>
              <a:t> 202</a:t>
            </a:r>
            <a:r>
              <a:rPr lang="en-US" dirty="0"/>
              <a:t>6</a:t>
            </a:r>
            <a:endParaRPr dirty="0"/>
          </a:p>
        </p:txBody>
      </p:sp>
      <p:sp>
        <p:nvSpPr>
          <p:cNvPr id="276" name="Nur Yildirim…"/>
          <p:cNvSpPr txBox="1"/>
          <p:nvPr/>
        </p:nvSpPr>
        <p:spPr>
          <a:xfrm>
            <a:off x="1201340" y="11859862"/>
            <a:ext cx="21981320" cy="133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l" defTabSz="825500">
              <a:defRPr sz="3600">
                <a:solidFill>
                  <a:srgbClr val="000000"/>
                </a:solidFill>
                <a:latin typeface="Helvetica Neue Medium"/>
                <a:ea typeface="Helvetica Neue Medium"/>
                <a:cs typeface="Helvetica Neue Medium"/>
                <a:sym typeface="Helvetica Neue Medium"/>
              </a:defRPr>
            </a:pPr>
            <a:r>
              <a:rPr lang="en-US" dirty="0"/>
              <a:t>Sarah Groves</a:t>
            </a:r>
            <a:endParaRPr dirty="0"/>
          </a:p>
        </p:txBody>
      </p:sp>
      <p:sp>
        <p:nvSpPr>
          <p:cNvPr id="2" name="TextBox 1">
            <a:extLst>
              <a:ext uri="{FF2B5EF4-FFF2-40B4-BE49-F238E27FC236}">
                <a16:creationId xmlns:a16="http://schemas.microsoft.com/office/drawing/2014/main" id="{03C0BEB3-2385-78D7-D84F-9BCE0E5AE77A}"/>
              </a:ext>
            </a:extLst>
          </p:cNvPr>
          <p:cNvSpPr txBox="1"/>
          <p:nvPr/>
        </p:nvSpPr>
        <p:spPr>
          <a:xfrm>
            <a:off x="17584061" y="13196168"/>
            <a:ext cx="679993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5E5E5E"/>
                </a:solidFill>
                <a:effectLst/>
                <a:uFillTx/>
                <a:latin typeface="+mn-lt"/>
                <a:ea typeface="+mn-ea"/>
                <a:cs typeface="+mn-cs"/>
                <a:sym typeface="Helvetica Neue"/>
              </a:rPr>
              <a:t>Adapted from Hannah Bako and Rafael Alvarado</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201B7FE-F13D-B070-8920-691954E8C141}"/>
              </a:ext>
            </a:extLst>
          </p:cNvPr>
          <p:cNvGrpSpPr>
            <a:grpSpLocks noChangeAspect="1"/>
          </p:cNvGrpSpPr>
          <p:nvPr/>
        </p:nvGrpSpPr>
        <p:grpSpPr>
          <a:xfrm>
            <a:off x="3512513" y="1054908"/>
            <a:ext cx="17862896" cy="4586645"/>
            <a:chOff x="0" y="0"/>
            <a:chExt cx="9173538" cy="2355966"/>
          </a:xfrm>
        </p:grpSpPr>
        <p:sp>
          <p:nvSpPr>
            <p:cNvPr id="4" name="Shape 32666">
              <a:extLst>
                <a:ext uri="{FF2B5EF4-FFF2-40B4-BE49-F238E27FC236}">
                  <a16:creationId xmlns:a16="http://schemas.microsoft.com/office/drawing/2014/main" id="{BBEB131D-AD07-480E-1673-5F6F3569C024}"/>
                </a:ext>
              </a:extLst>
            </p:cNvPr>
            <p:cNvSpPr/>
            <p:nvPr/>
          </p:nvSpPr>
          <p:spPr>
            <a:xfrm>
              <a:off x="928136" y="464887"/>
              <a:ext cx="1327130" cy="370840"/>
            </a:xfrm>
            <a:custGeom>
              <a:avLst/>
              <a:gdLst/>
              <a:ahLst/>
              <a:cxnLst/>
              <a:rect l="0" t="0" r="0" b="0"/>
              <a:pathLst>
                <a:path w="1327130" h="370840">
                  <a:moveTo>
                    <a:pt x="0" y="0"/>
                  </a:moveTo>
                  <a:lnTo>
                    <a:pt x="1327130" y="0"/>
                  </a:lnTo>
                  <a:lnTo>
                    <a:pt x="1327130"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5" name="Shape 32667">
              <a:extLst>
                <a:ext uri="{FF2B5EF4-FFF2-40B4-BE49-F238E27FC236}">
                  <a16:creationId xmlns:a16="http://schemas.microsoft.com/office/drawing/2014/main" id="{C84AE90D-6C25-F6C7-34E1-DDCA3802290F}"/>
                </a:ext>
              </a:extLst>
            </p:cNvPr>
            <p:cNvSpPr/>
            <p:nvPr/>
          </p:nvSpPr>
          <p:spPr>
            <a:xfrm>
              <a:off x="2255266" y="464887"/>
              <a:ext cx="1836648" cy="370840"/>
            </a:xfrm>
            <a:custGeom>
              <a:avLst/>
              <a:gdLst/>
              <a:ahLst/>
              <a:cxnLst/>
              <a:rect l="0" t="0" r="0" b="0"/>
              <a:pathLst>
                <a:path w="1836648" h="370840">
                  <a:moveTo>
                    <a:pt x="0" y="0"/>
                  </a:moveTo>
                  <a:lnTo>
                    <a:pt x="1836648" y="0"/>
                  </a:lnTo>
                  <a:lnTo>
                    <a:pt x="1836648"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6" name="Shape 32668">
              <a:extLst>
                <a:ext uri="{FF2B5EF4-FFF2-40B4-BE49-F238E27FC236}">
                  <a16:creationId xmlns:a16="http://schemas.microsoft.com/office/drawing/2014/main" id="{6E5F70EB-471A-101D-1086-18DB6A03C284}"/>
                </a:ext>
              </a:extLst>
            </p:cNvPr>
            <p:cNvSpPr/>
            <p:nvPr/>
          </p:nvSpPr>
          <p:spPr>
            <a:xfrm>
              <a:off x="4091913" y="464887"/>
              <a:ext cx="2491563" cy="370840"/>
            </a:xfrm>
            <a:custGeom>
              <a:avLst/>
              <a:gdLst/>
              <a:ahLst/>
              <a:cxnLst/>
              <a:rect l="0" t="0" r="0" b="0"/>
              <a:pathLst>
                <a:path w="2491563" h="370840">
                  <a:moveTo>
                    <a:pt x="0" y="0"/>
                  </a:moveTo>
                  <a:lnTo>
                    <a:pt x="2491563" y="0"/>
                  </a:lnTo>
                  <a:lnTo>
                    <a:pt x="2491563"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7" name="Shape 32669">
              <a:extLst>
                <a:ext uri="{FF2B5EF4-FFF2-40B4-BE49-F238E27FC236}">
                  <a16:creationId xmlns:a16="http://schemas.microsoft.com/office/drawing/2014/main" id="{7C72AE45-DF9B-B48A-F0CE-CDB3628CBDE5}"/>
                </a:ext>
              </a:extLst>
            </p:cNvPr>
            <p:cNvSpPr/>
            <p:nvPr/>
          </p:nvSpPr>
          <p:spPr>
            <a:xfrm>
              <a:off x="6583477" y="464887"/>
              <a:ext cx="1395558" cy="370840"/>
            </a:xfrm>
            <a:custGeom>
              <a:avLst/>
              <a:gdLst/>
              <a:ahLst/>
              <a:cxnLst/>
              <a:rect l="0" t="0" r="0" b="0"/>
              <a:pathLst>
                <a:path w="1395558" h="370840">
                  <a:moveTo>
                    <a:pt x="0" y="0"/>
                  </a:moveTo>
                  <a:lnTo>
                    <a:pt x="1395558" y="0"/>
                  </a:lnTo>
                  <a:lnTo>
                    <a:pt x="1395558"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8" name="Shape 32670">
              <a:extLst>
                <a:ext uri="{FF2B5EF4-FFF2-40B4-BE49-F238E27FC236}">
                  <a16:creationId xmlns:a16="http://schemas.microsoft.com/office/drawing/2014/main" id="{CF904227-FECF-C409-4631-6B15C02D2DA0}"/>
                </a:ext>
              </a:extLst>
            </p:cNvPr>
            <p:cNvSpPr/>
            <p:nvPr/>
          </p:nvSpPr>
          <p:spPr>
            <a:xfrm>
              <a:off x="7979034" y="464887"/>
              <a:ext cx="1188153" cy="370840"/>
            </a:xfrm>
            <a:custGeom>
              <a:avLst/>
              <a:gdLst/>
              <a:ahLst/>
              <a:cxnLst/>
              <a:rect l="0" t="0" r="0" b="0"/>
              <a:pathLst>
                <a:path w="1188153" h="370840">
                  <a:moveTo>
                    <a:pt x="0" y="0"/>
                  </a:moveTo>
                  <a:lnTo>
                    <a:pt x="1188153" y="0"/>
                  </a:lnTo>
                  <a:lnTo>
                    <a:pt x="1188153"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9" name="Shape 180">
              <a:extLst>
                <a:ext uri="{FF2B5EF4-FFF2-40B4-BE49-F238E27FC236}">
                  <a16:creationId xmlns:a16="http://schemas.microsoft.com/office/drawing/2014/main" id="{2217A204-1359-0EFF-E9B3-B885FF293C78}"/>
                </a:ext>
              </a:extLst>
            </p:cNvPr>
            <p:cNvSpPr/>
            <p:nvPr/>
          </p:nvSpPr>
          <p:spPr>
            <a:xfrm>
              <a:off x="2255266"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0" name="Shape 181">
              <a:extLst>
                <a:ext uri="{FF2B5EF4-FFF2-40B4-BE49-F238E27FC236}">
                  <a16:creationId xmlns:a16="http://schemas.microsoft.com/office/drawing/2014/main" id="{F2F3C99B-4BA2-A869-82BE-672740FDA5E6}"/>
                </a:ext>
              </a:extLst>
            </p:cNvPr>
            <p:cNvSpPr/>
            <p:nvPr/>
          </p:nvSpPr>
          <p:spPr>
            <a:xfrm>
              <a:off x="4091913"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1" name="Shape 182">
              <a:extLst>
                <a:ext uri="{FF2B5EF4-FFF2-40B4-BE49-F238E27FC236}">
                  <a16:creationId xmlns:a16="http://schemas.microsoft.com/office/drawing/2014/main" id="{D1152B12-4FC6-D74A-EC66-A99B9E00C4EB}"/>
                </a:ext>
              </a:extLst>
            </p:cNvPr>
            <p:cNvSpPr/>
            <p:nvPr/>
          </p:nvSpPr>
          <p:spPr>
            <a:xfrm>
              <a:off x="6583477"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2" name="Shape 183">
              <a:extLst>
                <a:ext uri="{FF2B5EF4-FFF2-40B4-BE49-F238E27FC236}">
                  <a16:creationId xmlns:a16="http://schemas.microsoft.com/office/drawing/2014/main" id="{6CE418EA-CAF7-FA3E-7A12-27D74004E199}"/>
                </a:ext>
              </a:extLst>
            </p:cNvPr>
            <p:cNvSpPr/>
            <p:nvPr/>
          </p:nvSpPr>
          <p:spPr>
            <a:xfrm>
              <a:off x="7979035"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3" name="Shape 184">
              <a:extLst>
                <a:ext uri="{FF2B5EF4-FFF2-40B4-BE49-F238E27FC236}">
                  <a16:creationId xmlns:a16="http://schemas.microsoft.com/office/drawing/2014/main" id="{110F823B-971F-9B66-32C9-356F6DFFD6D1}"/>
                </a:ext>
              </a:extLst>
            </p:cNvPr>
            <p:cNvSpPr/>
            <p:nvPr/>
          </p:nvSpPr>
          <p:spPr>
            <a:xfrm>
              <a:off x="921786" y="83572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4" name="Shape 185">
              <a:extLst>
                <a:ext uri="{FF2B5EF4-FFF2-40B4-BE49-F238E27FC236}">
                  <a16:creationId xmlns:a16="http://schemas.microsoft.com/office/drawing/2014/main" id="{65F663D8-162B-5E76-E082-CA9B4B6646FF}"/>
                </a:ext>
              </a:extLst>
            </p:cNvPr>
            <p:cNvSpPr/>
            <p:nvPr/>
          </p:nvSpPr>
          <p:spPr>
            <a:xfrm>
              <a:off x="921786" y="120656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5" name="Shape 186">
              <a:extLst>
                <a:ext uri="{FF2B5EF4-FFF2-40B4-BE49-F238E27FC236}">
                  <a16:creationId xmlns:a16="http://schemas.microsoft.com/office/drawing/2014/main" id="{1A5372C3-59DF-DC6D-36AE-CF39BAF35060}"/>
                </a:ext>
              </a:extLst>
            </p:cNvPr>
            <p:cNvSpPr/>
            <p:nvPr/>
          </p:nvSpPr>
          <p:spPr>
            <a:xfrm>
              <a:off x="921786" y="157740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6" name="Shape 187">
              <a:extLst>
                <a:ext uri="{FF2B5EF4-FFF2-40B4-BE49-F238E27FC236}">
                  <a16:creationId xmlns:a16="http://schemas.microsoft.com/office/drawing/2014/main" id="{4D791179-6F2F-7B7E-E2AE-D6515737E33C}"/>
                </a:ext>
              </a:extLst>
            </p:cNvPr>
            <p:cNvSpPr/>
            <p:nvPr/>
          </p:nvSpPr>
          <p:spPr>
            <a:xfrm>
              <a:off x="921786" y="194824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7" name="Shape 188">
              <a:extLst>
                <a:ext uri="{FF2B5EF4-FFF2-40B4-BE49-F238E27FC236}">
                  <a16:creationId xmlns:a16="http://schemas.microsoft.com/office/drawing/2014/main" id="{3EB593D7-7C13-DCB1-EF5B-C46AFB836832}"/>
                </a:ext>
              </a:extLst>
            </p:cNvPr>
            <p:cNvSpPr/>
            <p:nvPr/>
          </p:nvSpPr>
          <p:spPr>
            <a:xfrm>
              <a:off x="928136"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8" name="Shape 189">
              <a:extLst>
                <a:ext uri="{FF2B5EF4-FFF2-40B4-BE49-F238E27FC236}">
                  <a16:creationId xmlns:a16="http://schemas.microsoft.com/office/drawing/2014/main" id="{7C2951CB-3A0D-90A8-12EF-1F3E84E89FEA}"/>
                </a:ext>
              </a:extLst>
            </p:cNvPr>
            <p:cNvSpPr/>
            <p:nvPr/>
          </p:nvSpPr>
          <p:spPr>
            <a:xfrm>
              <a:off x="9167188"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9" name="Shape 190">
              <a:extLst>
                <a:ext uri="{FF2B5EF4-FFF2-40B4-BE49-F238E27FC236}">
                  <a16:creationId xmlns:a16="http://schemas.microsoft.com/office/drawing/2014/main" id="{E506F991-5291-08EA-87F0-45BD32ADBCB0}"/>
                </a:ext>
              </a:extLst>
            </p:cNvPr>
            <p:cNvSpPr/>
            <p:nvPr/>
          </p:nvSpPr>
          <p:spPr>
            <a:xfrm>
              <a:off x="921786" y="46488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20" name="Shape 191">
              <a:extLst>
                <a:ext uri="{FF2B5EF4-FFF2-40B4-BE49-F238E27FC236}">
                  <a16:creationId xmlns:a16="http://schemas.microsoft.com/office/drawing/2014/main" id="{B1937883-5B12-AE9D-CCDF-7457AD4FF718}"/>
                </a:ext>
              </a:extLst>
            </p:cNvPr>
            <p:cNvSpPr/>
            <p:nvPr/>
          </p:nvSpPr>
          <p:spPr>
            <a:xfrm>
              <a:off x="921786" y="231908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21" name="Rectangle 20">
              <a:extLst>
                <a:ext uri="{FF2B5EF4-FFF2-40B4-BE49-F238E27FC236}">
                  <a16:creationId xmlns:a16="http://schemas.microsoft.com/office/drawing/2014/main" id="{6F3E92A5-68C3-3202-5B2E-7F870CFCEC74}"/>
                </a:ext>
              </a:extLst>
            </p:cNvPr>
            <p:cNvSpPr/>
            <p:nvPr/>
          </p:nvSpPr>
          <p:spPr>
            <a:xfrm>
              <a:off x="1019576" y="531923"/>
              <a:ext cx="89037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Ticker</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2" name="Rectangle 21">
              <a:extLst>
                <a:ext uri="{FF2B5EF4-FFF2-40B4-BE49-F238E27FC236}">
                  <a16:creationId xmlns:a16="http://schemas.microsoft.com/office/drawing/2014/main" id="{CE5F652C-12FC-4B7C-9A93-46BD91A1A5CE}"/>
                </a:ext>
              </a:extLst>
            </p:cNvPr>
            <p:cNvSpPr/>
            <p:nvPr/>
          </p:nvSpPr>
          <p:spPr>
            <a:xfrm>
              <a:off x="2346706" y="531923"/>
              <a:ext cx="946014"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Sector</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3" name="Rectangle 22">
              <a:extLst>
                <a:ext uri="{FF2B5EF4-FFF2-40B4-BE49-F238E27FC236}">
                  <a16:creationId xmlns:a16="http://schemas.microsoft.com/office/drawing/2014/main" id="{CC5AD7B6-58D9-AF80-7C26-5EE7B908CA86}"/>
                </a:ext>
              </a:extLst>
            </p:cNvPr>
            <p:cNvSpPr/>
            <p:nvPr/>
          </p:nvSpPr>
          <p:spPr>
            <a:xfrm>
              <a:off x="4183353" y="531923"/>
              <a:ext cx="1199309"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Industry</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4" name="Rectangle 23">
              <a:extLst>
                <a:ext uri="{FF2B5EF4-FFF2-40B4-BE49-F238E27FC236}">
                  <a16:creationId xmlns:a16="http://schemas.microsoft.com/office/drawing/2014/main" id="{B89F93F0-1F42-A12F-562A-23A117254B6A}"/>
                </a:ext>
              </a:extLst>
            </p:cNvPr>
            <p:cNvSpPr/>
            <p:nvPr/>
          </p:nvSpPr>
          <p:spPr>
            <a:xfrm>
              <a:off x="6674917" y="531923"/>
              <a:ext cx="111490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Change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5" name="Rectangle 24">
              <a:extLst>
                <a:ext uri="{FF2B5EF4-FFF2-40B4-BE49-F238E27FC236}">
                  <a16:creationId xmlns:a16="http://schemas.microsoft.com/office/drawing/2014/main" id="{792B41E2-CD62-072D-F3BF-2C1F11C30BB2}"/>
                </a:ext>
              </a:extLst>
            </p:cNvPr>
            <p:cNvSpPr/>
            <p:nvPr/>
          </p:nvSpPr>
          <p:spPr>
            <a:xfrm>
              <a:off x="8070474" y="531923"/>
              <a:ext cx="79402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Value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6" name="Rectangle 25">
              <a:extLst>
                <a:ext uri="{FF2B5EF4-FFF2-40B4-BE49-F238E27FC236}">
                  <a16:creationId xmlns:a16="http://schemas.microsoft.com/office/drawing/2014/main" id="{C7BCA4AB-B753-66C3-C503-9D5ECE250830}"/>
                </a:ext>
              </a:extLst>
            </p:cNvPr>
            <p:cNvSpPr/>
            <p:nvPr/>
          </p:nvSpPr>
          <p:spPr>
            <a:xfrm>
              <a:off x="1019576" y="903780"/>
              <a:ext cx="827561"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MSFT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7" name="Rectangle 26">
              <a:extLst>
                <a:ext uri="{FF2B5EF4-FFF2-40B4-BE49-F238E27FC236}">
                  <a16:creationId xmlns:a16="http://schemas.microsoft.com/office/drawing/2014/main" id="{02352B78-83EA-0D45-48B8-855C4994F5AD}"/>
                </a:ext>
              </a:extLst>
            </p:cNvPr>
            <p:cNvSpPr/>
            <p:nvPr/>
          </p:nvSpPr>
          <p:spPr>
            <a:xfrm>
              <a:off x="2346706" y="903780"/>
              <a:ext cx="153724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Technology</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8" name="Rectangle 27">
              <a:extLst>
                <a:ext uri="{FF2B5EF4-FFF2-40B4-BE49-F238E27FC236}">
                  <a16:creationId xmlns:a16="http://schemas.microsoft.com/office/drawing/2014/main" id="{5FB5DE0B-50A8-8616-484B-4FDA512BAA18}"/>
                </a:ext>
              </a:extLst>
            </p:cNvPr>
            <p:cNvSpPr/>
            <p:nvPr/>
          </p:nvSpPr>
          <p:spPr>
            <a:xfrm>
              <a:off x="4183353" y="903780"/>
              <a:ext cx="1199704"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Software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9" name="Rectangle 28">
              <a:extLst>
                <a:ext uri="{FF2B5EF4-FFF2-40B4-BE49-F238E27FC236}">
                  <a16:creationId xmlns:a16="http://schemas.microsoft.com/office/drawing/2014/main" id="{D0734ACD-5052-444C-D102-BF48FB49E59F}"/>
                </a:ext>
              </a:extLst>
            </p:cNvPr>
            <p:cNvSpPr/>
            <p:nvPr/>
          </p:nvSpPr>
          <p:spPr>
            <a:xfrm>
              <a:off x="6674917" y="903780"/>
              <a:ext cx="10124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0" name="Rectangle 29">
              <a:extLst>
                <a:ext uri="{FF2B5EF4-FFF2-40B4-BE49-F238E27FC236}">
                  <a16:creationId xmlns:a16="http://schemas.microsoft.com/office/drawing/2014/main" id="{AE6BC595-00D1-8FFF-BA73-23117E11EF0E}"/>
                </a:ext>
              </a:extLst>
            </p:cNvPr>
            <p:cNvSpPr/>
            <p:nvPr/>
          </p:nvSpPr>
          <p:spPr>
            <a:xfrm>
              <a:off x="7195607" y="903779"/>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1" name="Rectangle 30">
              <a:extLst>
                <a:ext uri="{FF2B5EF4-FFF2-40B4-BE49-F238E27FC236}">
                  <a16:creationId xmlns:a16="http://schemas.microsoft.com/office/drawing/2014/main" id="{9839C870-91C9-E27B-14D1-BA34567368FD}"/>
                </a:ext>
              </a:extLst>
            </p:cNvPr>
            <p:cNvSpPr/>
            <p:nvPr/>
          </p:nvSpPr>
          <p:spPr>
            <a:xfrm>
              <a:off x="6751117" y="903779"/>
              <a:ext cx="5912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1.40</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2" name="Rectangle 31">
              <a:extLst>
                <a:ext uri="{FF2B5EF4-FFF2-40B4-BE49-F238E27FC236}">
                  <a16:creationId xmlns:a16="http://schemas.microsoft.com/office/drawing/2014/main" id="{DC8CFEFE-0614-8A0D-896B-05B8E16E30C5}"/>
                </a:ext>
              </a:extLst>
            </p:cNvPr>
            <p:cNvSpPr/>
            <p:nvPr/>
          </p:nvSpPr>
          <p:spPr>
            <a:xfrm>
              <a:off x="8070474" y="903780"/>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214.25</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3" name="Rectangle 32">
              <a:extLst>
                <a:ext uri="{FF2B5EF4-FFF2-40B4-BE49-F238E27FC236}">
                  <a16:creationId xmlns:a16="http://schemas.microsoft.com/office/drawing/2014/main" id="{5CC32B96-7537-6D01-E6CB-BBDDABC05626}"/>
                </a:ext>
              </a:extLst>
            </p:cNvPr>
            <p:cNvSpPr/>
            <p:nvPr/>
          </p:nvSpPr>
          <p:spPr>
            <a:xfrm>
              <a:off x="1019576" y="1272588"/>
              <a:ext cx="827926"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ADBE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4" name="Rectangle 33">
              <a:extLst>
                <a:ext uri="{FF2B5EF4-FFF2-40B4-BE49-F238E27FC236}">
                  <a16:creationId xmlns:a16="http://schemas.microsoft.com/office/drawing/2014/main" id="{35F6CAF3-EAA8-8E1D-316B-82995114AE1C}"/>
                </a:ext>
              </a:extLst>
            </p:cNvPr>
            <p:cNvSpPr/>
            <p:nvPr/>
          </p:nvSpPr>
          <p:spPr>
            <a:xfrm>
              <a:off x="2346706" y="1272588"/>
              <a:ext cx="153724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Technology</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5" name="Rectangle 34">
              <a:extLst>
                <a:ext uri="{FF2B5EF4-FFF2-40B4-BE49-F238E27FC236}">
                  <a16:creationId xmlns:a16="http://schemas.microsoft.com/office/drawing/2014/main" id="{047F180F-450A-3685-C99C-F1270F5F6B63}"/>
                </a:ext>
              </a:extLst>
            </p:cNvPr>
            <p:cNvSpPr/>
            <p:nvPr/>
          </p:nvSpPr>
          <p:spPr>
            <a:xfrm>
              <a:off x="4183353" y="1272588"/>
              <a:ext cx="1199704"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Software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6" name="Rectangle 35">
              <a:extLst>
                <a:ext uri="{FF2B5EF4-FFF2-40B4-BE49-F238E27FC236}">
                  <a16:creationId xmlns:a16="http://schemas.microsoft.com/office/drawing/2014/main" id="{12F0F89B-3D3E-6F8E-C765-C493099653A2}"/>
                </a:ext>
              </a:extLst>
            </p:cNvPr>
            <p:cNvSpPr/>
            <p:nvPr/>
          </p:nvSpPr>
          <p:spPr>
            <a:xfrm>
              <a:off x="6674917" y="1272588"/>
              <a:ext cx="10124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7" name="Rectangle 36">
              <a:extLst>
                <a:ext uri="{FF2B5EF4-FFF2-40B4-BE49-F238E27FC236}">
                  <a16:creationId xmlns:a16="http://schemas.microsoft.com/office/drawing/2014/main" id="{D2AC46FF-0E19-FD1A-0621-D2D248FF341D}"/>
                </a:ext>
              </a:extLst>
            </p:cNvPr>
            <p:cNvSpPr/>
            <p:nvPr/>
          </p:nvSpPr>
          <p:spPr>
            <a:xfrm>
              <a:off x="7195607" y="1272588"/>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8" name="Rectangle 37">
              <a:extLst>
                <a:ext uri="{FF2B5EF4-FFF2-40B4-BE49-F238E27FC236}">
                  <a16:creationId xmlns:a16="http://schemas.microsoft.com/office/drawing/2014/main" id="{207E493B-C5A4-70F0-564D-3198127C53BD}"/>
                </a:ext>
              </a:extLst>
            </p:cNvPr>
            <p:cNvSpPr/>
            <p:nvPr/>
          </p:nvSpPr>
          <p:spPr>
            <a:xfrm>
              <a:off x="6751117" y="1272588"/>
              <a:ext cx="5912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3.12</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9" name="Rectangle 38">
              <a:extLst>
                <a:ext uri="{FF2B5EF4-FFF2-40B4-BE49-F238E27FC236}">
                  <a16:creationId xmlns:a16="http://schemas.microsoft.com/office/drawing/2014/main" id="{3DCA05FC-16CA-9D60-1CBA-86430FACDC67}"/>
                </a:ext>
              </a:extLst>
            </p:cNvPr>
            <p:cNvSpPr/>
            <p:nvPr/>
          </p:nvSpPr>
          <p:spPr>
            <a:xfrm>
              <a:off x="8070474" y="1272588"/>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491.94</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0" name="Rectangle 39">
              <a:extLst>
                <a:ext uri="{FF2B5EF4-FFF2-40B4-BE49-F238E27FC236}">
                  <a16:creationId xmlns:a16="http://schemas.microsoft.com/office/drawing/2014/main" id="{5BD8C92A-923D-B905-6B45-B9D221BD1CF0}"/>
                </a:ext>
              </a:extLst>
            </p:cNvPr>
            <p:cNvSpPr/>
            <p:nvPr/>
          </p:nvSpPr>
          <p:spPr>
            <a:xfrm>
              <a:off x="1019576" y="1644443"/>
              <a:ext cx="777152"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AAPL</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1" name="Rectangle 40">
              <a:extLst>
                <a:ext uri="{FF2B5EF4-FFF2-40B4-BE49-F238E27FC236}">
                  <a16:creationId xmlns:a16="http://schemas.microsoft.com/office/drawing/2014/main" id="{FCF8873F-6E49-54DA-73C4-6632EB7B0A58}"/>
                </a:ext>
              </a:extLst>
            </p:cNvPr>
            <p:cNvSpPr/>
            <p:nvPr/>
          </p:nvSpPr>
          <p:spPr>
            <a:xfrm>
              <a:off x="2346706" y="1644443"/>
              <a:ext cx="153724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dirty="0">
                  <a:solidFill>
                    <a:srgbClr val="000000"/>
                  </a:solidFill>
                  <a:effectLst/>
                  <a:latin typeface="Arial" panose="020B0604020202020204" pitchFamily="34" charset="0"/>
                  <a:ea typeface="Arial" panose="020B0604020202020204" pitchFamily="34" charset="0"/>
                </a:rPr>
                <a:t>Technology</a:t>
              </a:r>
              <a:endParaRPr lang="en-US" sz="1800" kern="100" dirty="0">
                <a:solidFill>
                  <a:srgbClr val="000000"/>
                </a:solidFill>
                <a:effectLst/>
                <a:latin typeface="Calibri" panose="020F0502020204030204" pitchFamily="34" charset="0"/>
                <a:ea typeface="Calibri" panose="020F0502020204030204" pitchFamily="34" charset="0"/>
              </a:endParaRPr>
            </a:p>
          </p:txBody>
        </p:sp>
        <p:sp>
          <p:nvSpPr>
            <p:cNvPr id="42" name="Rectangle 41">
              <a:extLst>
                <a:ext uri="{FF2B5EF4-FFF2-40B4-BE49-F238E27FC236}">
                  <a16:creationId xmlns:a16="http://schemas.microsoft.com/office/drawing/2014/main" id="{C619B356-7944-7DC4-D93C-79A868447C78}"/>
                </a:ext>
              </a:extLst>
            </p:cNvPr>
            <p:cNvSpPr/>
            <p:nvPr/>
          </p:nvSpPr>
          <p:spPr>
            <a:xfrm>
              <a:off x="4183353" y="1644443"/>
              <a:ext cx="1401889"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Consumer</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3" name="Rectangle 42">
              <a:extLst>
                <a:ext uri="{FF2B5EF4-FFF2-40B4-BE49-F238E27FC236}">
                  <a16:creationId xmlns:a16="http://schemas.microsoft.com/office/drawing/2014/main" id="{A071AA61-75B8-9601-32C7-ED352C4D3901}"/>
                </a:ext>
              </a:extLst>
            </p:cNvPr>
            <p:cNvSpPr/>
            <p:nvPr/>
          </p:nvSpPr>
          <p:spPr>
            <a:xfrm>
              <a:off x="5300953" y="1644443"/>
              <a:ext cx="1486442"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Electronics</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4" name="Rectangle 43">
              <a:extLst>
                <a:ext uri="{FF2B5EF4-FFF2-40B4-BE49-F238E27FC236}">
                  <a16:creationId xmlns:a16="http://schemas.microsoft.com/office/drawing/2014/main" id="{E27C2B32-5D96-CCEB-1917-72AA3E799363}"/>
                </a:ext>
              </a:extLst>
            </p:cNvPr>
            <p:cNvSpPr/>
            <p:nvPr/>
          </p:nvSpPr>
          <p:spPr>
            <a:xfrm>
              <a:off x="7252475" y="1644443"/>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5" name="Rectangle 44">
              <a:extLst>
                <a:ext uri="{FF2B5EF4-FFF2-40B4-BE49-F238E27FC236}">
                  <a16:creationId xmlns:a16="http://schemas.microsoft.com/office/drawing/2014/main" id="{182EC89E-2507-42EA-F3A0-406CF2CA734F}"/>
                </a:ext>
              </a:extLst>
            </p:cNvPr>
            <p:cNvSpPr/>
            <p:nvPr/>
          </p:nvSpPr>
          <p:spPr>
            <a:xfrm>
              <a:off x="6674917" y="1644443"/>
              <a:ext cx="76836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+0.07</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6" name="Rectangle 45">
              <a:extLst>
                <a:ext uri="{FF2B5EF4-FFF2-40B4-BE49-F238E27FC236}">
                  <a16:creationId xmlns:a16="http://schemas.microsoft.com/office/drawing/2014/main" id="{CB628EFC-2F62-853B-CB2C-222F1D6E0710}"/>
                </a:ext>
              </a:extLst>
            </p:cNvPr>
            <p:cNvSpPr/>
            <p:nvPr/>
          </p:nvSpPr>
          <p:spPr>
            <a:xfrm>
              <a:off x="8070474" y="1644443"/>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120.96</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7" name="Rectangle 46">
              <a:extLst>
                <a:ext uri="{FF2B5EF4-FFF2-40B4-BE49-F238E27FC236}">
                  <a16:creationId xmlns:a16="http://schemas.microsoft.com/office/drawing/2014/main" id="{44555773-5E55-C182-6581-60D434C44027}"/>
                </a:ext>
              </a:extLst>
            </p:cNvPr>
            <p:cNvSpPr/>
            <p:nvPr/>
          </p:nvSpPr>
          <p:spPr>
            <a:xfrm>
              <a:off x="1019576" y="2016299"/>
              <a:ext cx="2027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V</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8" name="Rectangle 47">
              <a:extLst>
                <a:ext uri="{FF2B5EF4-FFF2-40B4-BE49-F238E27FC236}">
                  <a16:creationId xmlns:a16="http://schemas.microsoft.com/office/drawing/2014/main" id="{9EDD1358-16FD-900C-CFC5-8DE2DDDE906D}"/>
                </a:ext>
              </a:extLst>
            </p:cNvPr>
            <p:cNvSpPr/>
            <p:nvPr/>
          </p:nvSpPr>
          <p:spPr>
            <a:xfrm>
              <a:off x="2346706" y="2016299"/>
              <a:ext cx="1216122"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Financial</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9" name="Rectangle 48">
              <a:extLst>
                <a:ext uri="{FF2B5EF4-FFF2-40B4-BE49-F238E27FC236}">
                  <a16:creationId xmlns:a16="http://schemas.microsoft.com/office/drawing/2014/main" id="{B24865BE-D9AB-4CA6-C067-FD8714CF1B19}"/>
                </a:ext>
              </a:extLst>
            </p:cNvPr>
            <p:cNvSpPr/>
            <p:nvPr/>
          </p:nvSpPr>
          <p:spPr>
            <a:xfrm>
              <a:off x="4183353" y="2016299"/>
              <a:ext cx="81056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Credit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0" name="Rectangle 49">
              <a:extLst>
                <a:ext uri="{FF2B5EF4-FFF2-40B4-BE49-F238E27FC236}">
                  <a16:creationId xmlns:a16="http://schemas.microsoft.com/office/drawing/2014/main" id="{89CE442C-D697-13BE-A8F7-8A3F44F905E2}"/>
                </a:ext>
              </a:extLst>
            </p:cNvPr>
            <p:cNvSpPr/>
            <p:nvPr/>
          </p:nvSpPr>
          <p:spPr>
            <a:xfrm>
              <a:off x="4856453" y="2016299"/>
              <a:ext cx="1165499"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Services</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1" name="Rectangle 50">
              <a:extLst>
                <a:ext uri="{FF2B5EF4-FFF2-40B4-BE49-F238E27FC236}">
                  <a16:creationId xmlns:a16="http://schemas.microsoft.com/office/drawing/2014/main" id="{B64826DD-1C32-29EC-8AFF-779F00565AC0}"/>
                </a:ext>
              </a:extLst>
            </p:cNvPr>
            <p:cNvSpPr/>
            <p:nvPr/>
          </p:nvSpPr>
          <p:spPr>
            <a:xfrm>
              <a:off x="6674917" y="2016299"/>
              <a:ext cx="10124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2" name="Rectangle 51">
              <a:extLst>
                <a:ext uri="{FF2B5EF4-FFF2-40B4-BE49-F238E27FC236}">
                  <a16:creationId xmlns:a16="http://schemas.microsoft.com/office/drawing/2014/main" id="{B90ED058-653B-FBE7-998A-EEA0EDDAB14B}"/>
                </a:ext>
              </a:extLst>
            </p:cNvPr>
            <p:cNvSpPr/>
            <p:nvPr/>
          </p:nvSpPr>
          <p:spPr>
            <a:xfrm>
              <a:off x="6751117" y="2016299"/>
              <a:ext cx="5912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2.06</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3" name="Rectangle 52">
              <a:extLst>
                <a:ext uri="{FF2B5EF4-FFF2-40B4-BE49-F238E27FC236}">
                  <a16:creationId xmlns:a16="http://schemas.microsoft.com/office/drawing/2014/main" id="{9A8E3FE3-54D3-B306-2952-E6AC1834586D}"/>
                </a:ext>
              </a:extLst>
            </p:cNvPr>
            <p:cNvSpPr/>
            <p:nvPr/>
          </p:nvSpPr>
          <p:spPr>
            <a:xfrm>
              <a:off x="7195607" y="2016299"/>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4" name="Rectangle 53">
              <a:extLst>
                <a:ext uri="{FF2B5EF4-FFF2-40B4-BE49-F238E27FC236}">
                  <a16:creationId xmlns:a16="http://schemas.microsoft.com/office/drawing/2014/main" id="{8E7F3CB6-C694-FD78-E42F-07435FB473B6}"/>
                </a:ext>
              </a:extLst>
            </p:cNvPr>
            <p:cNvSpPr/>
            <p:nvPr/>
          </p:nvSpPr>
          <p:spPr>
            <a:xfrm>
              <a:off x="8070474" y="2016299"/>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204.66</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6" name="Rectangle 55">
              <a:extLst>
                <a:ext uri="{FF2B5EF4-FFF2-40B4-BE49-F238E27FC236}">
                  <a16:creationId xmlns:a16="http://schemas.microsoft.com/office/drawing/2014/main" id="{1810E340-A045-54F9-F981-37DACB1EA1AE}"/>
                </a:ext>
              </a:extLst>
            </p:cNvPr>
            <p:cNvSpPr/>
            <p:nvPr/>
          </p:nvSpPr>
          <p:spPr>
            <a:xfrm>
              <a:off x="0" y="1252727"/>
              <a:ext cx="581229" cy="371140"/>
            </a:xfrm>
            <a:prstGeom prst="rect">
              <a:avLst/>
            </a:prstGeom>
            <a:ln>
              <a:noFill/>
            </a:ln>
          </p:spPr>
          <p:txBody>
            <a:bodyPr vert="horz" lIns="0" tIns="0" rIns="0" bIns="0" rtlCol="0">
              <a:noAutofit/>
            </a:bodyPr>
            <a:lstStyle/>
            <a:p>
              <a:pPr marL="0" marR="0">
                <a:lnSpc>
                  <a:spcPct val="107000"/>
                </a:lnSpc>
                <a:spcAft>
                  <a:spcPts val="800"/>
                </a:spcAft>
                <a:buNone/>
              </a:pPr>
              <a:r>
                <a:rPr lang="en-US" sz="4000" b="1" kern="100">
                  <a:solidFill>
                    <a:srgbClr val="E03A3E"/>
                  </a:solidFill>
                  <a:effectLst/>
                  <a:latin typeface="Calibri" panose="020F0502020204030204" pitchFamily="34" charset="0"/>
                  <a:ea typeface="Calibri" panose="020F0502020204030204" pitchFamily="34" charset="0"/>
                </a:rPr>
                <a:t>Item</a:t>
              </a:r>
              <a:endParaRPr lang="en-US" kern="100">
                <a:solidFill>
                  <a:srgbClr val="000000"/>
                </a:solidFill>
                <a:effectLst/>
                <a:latin typeface="Calibri" panose="020F0502020204030204" pitchFamily="34" charset="0"/>
                <a:ea typeface="Calibri" panose="020F0502020204030204" pitchFamily="34" charset="0"/>
              </a:endParaRPr>
            </a:p>
          </p:txBody>
        </p:sp>
        <p:sp>
          <p:nvSpPr>
            <p:cNvPr id="58" name="Rectangle 57">
              <a:extLst>
                <a:ext uri="{FF2B5EF4-FFF2-40B4-BE49-F238E27FC236}">
                  <a16:creationId xmlns:a16="http://schemas.microsoft.com/office/drawing/2014/main" id="{344DEC07-5999-07E6-7459-95BAE82C0A61}"/>
                </a:ext>
              </a:extLst>
            </p:cNvPr>
            <p:cNvSpPr/>
            <p:nvPr/>
          </p:nvSpPr>
          <p:spPr>
            <a:xfrm>
              <a:off x="6546094" y="0"/>
              <a:ext cx="1143305" cy="371140"/>
            </a:xfrm>
            <a:prstGeom prst="rect">
              <a:avLst/>
            </a:prstGeom>
            <a:ln>
              <a:noFill/>
            </a:ln>
          </p:spPr>
          <p:txBody>
            <a:bodyPr vert="horz" lIns="0" tIns="0" rIns="0" bIns="0" rtlCol="0">
              <a:noAutofit/>
            </a:bodyPr>
            <a:lstStyle/>
            <a:p>
              <a:pPr marL="0" marR="0">
                <a:lnSpc>
                  <a:spcPct val="107000"/>
                </a:lnSpc>
                <a:spcAft>
                  <a:spcPts val="800"/>
                </a:spcAft>
                <a:buNone/>
              </a:pPr>
              <a:r>
                <a:rPr lang="en-US" sz="4000" b="1" kern="100" dirty="0">
                  <a:solidFill>
                    <a:srgbClr val="E03A3E"/>
                  </a:solidFill>
                  <a:effectLst/>
                  <a:latin typeface="Calibri" panose="020F0502020204030204" pitchFamily="34" charset="0"/>
                  <a:ea typeface="Calibri" panose="020F0502020204030204" pitchFamily="34" charset="0"/>
                </a:rPr>
                <a:t>Attribute</a:t>
              </a:r>
              <a:endParaRPr lang="en-US" kern="100" dirty="0">
                <a:solidFill>
                  <a:srgbClr val="000000"/>
                </a:solidFill>
                <a:effectLst/>
                <a:latin typeface="Calibri" panose="020F0502020204030204" pitchFamily="34" charset="0"/>
                <a:ea typeface="Calibri" panose="020F0502020204030204" pitchFamily="34" charset="0"/>
              </a:endParaRPr>
            </a:p>
          </p:txBody>
        </p:sp>
      </p:grpSp>
      <p:pic>
        <p:nvPicPr>
          <p:cNvPr id="116" name="Picture 115" descr="A diagram of software and credit services&#10;&#10;AI-generated content may be incorrect.">
            <a:extLst>
              <a:ext uri="{FF2B5EF4-FFF2-40B4-BE49-F238E27FC236}">
                <a16:creationId xmlns:a16="http://schemas.microsoft.com/office/drawing/2014/main" id="{5297B7D3-C0C1-BFCD-3BD2-C3FC12D27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9295" y="6159231"/>
            <a:ext cx="11454289" cy="5357083"/>
          </a:xfrm>
          <a:prstGeom prst="rect">
            <a:avLst/>
          </a:prstGeom>
        </p:spPr>
      </p:pic>
    </p:spTree>
    <p:extLst>
      <p:ext uri="{BB962C8B-B14F-4D97-AF65-F5344CB8AC3E}">
        <p14:creationId xmlns:p14="http://schemas.microsoft.com/office/powerpoint/2010/main" val="26993739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A2E4E3-697B-8ECC-6169-06762A1A7E73}"/>
              </a:ext>
            </a:extLst>
          </p:cNvPr>
          <p:cNvPicPr/>
          <p:nvPr/>
        </p:nvPicPr>
        <p:blipFill>
          <a:blip r:embed="rId3"/>
          <a:stretch>
            <a:fillRect/>
          </a:stretch>
        </p:blipFill>
        <p:spPr>
          <a:xfrm>
            <a:off x="1884219" y="152400"/>
            <a:ext cx="20615562" cy="13411200"/>
          </a:xfrm>
          <a:prstGeom prst="rect">
            <a:avLst/>
          </a:prstGeom>
        </p:spPr>
      </p:pic>
    </p:spTree>
    <p:extLst>
      <p:ext uri="{BB962C8B-B14F-4D97-AF65-F5344CB8AC3E}">
        <p14:creationId xmlns:p14="http://schemas.microsoft.com/office/powerpoint/2010/main" val="38140815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7210722B-F137-71E5-9C93-344C3742D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8" y="704209"/>
            <a:ext cx="23898225" cy="12307581"/>
          </a:xfrm>
          <a:prstGeom prst="rect">
            <a:avLst/>
          </a:prstGeom>
          <a:noFill/>
        </p:spPr>
      </p:pic>
    </p:spTree>
    <p:extLst>
      <p:ext uri="{BB962C8B-B14F-4D97-AF65-F5344CB8AC3E}">
        <p14:creationId xmlns:p14="http://schemas.microsoft.com/office/powerpoint/2010/main" val="301285431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AI-generated content may be incorrect.">
            <a:extLst>
              <a:ext uri="{FF2B5EF4-FFF2-40B4-BE49-F238E27FC236}">
                <a16:creationId xmlns:a16="http://schemas.microsoft.com/office/drawing/2014/main" id="{981761A9-D0EE-4E7B-86E1-F097FD1D9C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8" y="644462"/>
            <a:ext cx="23898225" cy="12427075"/>
          </a:xfrm>
          <a:prstGeom prst="rect">
            <a:avLst/>
          </a:prstGeom>
          <a:noFill/>
        </p:spPr>
      </p:pic>
    </p:spTree>
    <p:extLst>
      <p:ext uri="{BB962C8B-B14F-4D97-AF65-F5344CB8AC3E}">
        <p14:creationId xmlns:p14="http://schemas.microsoft.com/office/powerpoint/2010/main" val="372409444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0D141C5-B797-F6D5-295E-1F8A65841C13}"/>
              </a:ext>
            </a:extLst>
          </p:cNvPr>
          <p:cNvSpPr>
            <a:spLocks noGrp="1"/>
          </p:cNvSpPr>
          <p:nvPr>
            <p:ph type="title"/>
          </p:nvPr>
        </p:nvSpPr>
        <p:spPr/>
        <p:txBody>
          <a:bodyPr/>
          <a:lstStyle/>
          <a:p>
            <a:r>
              <a:rPr lang="en-US" dirty="0"/>
              <a:t>Data Table</a:t>
            </a:r>
          </a:p>
        </p:txBody>
      </p:sp>
      <p:sp>
        <p:nvSpPr>
          <p:cNvPr id="8" name="Text Placeholder 7">
            <a:extLst>
              <a:ext uri="{FF2B5EF4-FFF2-40B4-BE49-F238E27FC236}">
                <a16:creationId xmlns:a16="http://schemas.microsoft.com/office/drawing/2014/main" id="{5E6C72B0-E350-B94C-81F6-550C9D2DA93B}"/>
              </a:ext>
            </a:extLst>
          </p:cNvPr>
          <p:cNvSpPr>
            <a:spLocks noGrp="1"/>
          </p:cNvSpPr>
          <p:nvPr>
            <p:ph type="body" sz="quarter" idx="21"/>
          </p:nvPr>
        </p:nvSpPr>
        <p:spPr/>
        <p:txBody>
          <a:bodyPr/>
          <a:lstStyle/>
          <a:p>
            <a:endParaRPr lang="en-US"/>
          </a:p>
        </p:txBody>
      </p:sp>
      <p:sp>
        <p:nvSpPr>
          <p:cNvPr id="7" name="Text Placeholder 6">
            <a:extLst>
              <a:ext uri="{FF2B5EF4-FFF2-40B4-BE49-F238E27FC236}">
                <a16:creationId xmlns:a16="http://schemas.microsoft.com/office/drawing/2014/main" id="{F7222C2D-5B46-C692-E08E-DB6A2D22B51E}"/>
              </a:ext>
            </a:extLst>
          </p:cNvPr>
          <p:cNvSpPr>
            <a:spLocks noGrp="1"/>
          </p:cNvSpPr>
          <p:nvPr>
            <p:ph type="body" idx="1"/>
          </p:nvPr>
        </p:nvSpPr>
        <p:spPr/>
        <p:txBody>
          <a:bodyPr/>
          <a:lstStyle/>
          <a:p>
            <a:pPr marL="685800" lvl="0" indent="-685800" fontAlgn="base">
              <a:buFont typeface="Arial" panose="020B0604020202020204" pitchFamily="34" charset="0"/>
              <a:buChar char="•"/>
            </a:pPr>
            <a:r>
              <a:rPr lang="en-US" dirty="0"/>
              <a:t>Versatile for representing different types of datasets</a:t>
            </a:r>
          </a:p>
          <a:p>
            <a:pPr marL="685800" lvl="0" indent="-685800" fontAlgn="base">
              <a:buFont typeface="Arial" panose="020B0604020202020204" pitchFamily="34" charset="0"/>
              <a:buChar char="•"/>
            </a:pPr>
            <a:r>
              <a:rPr lang="en-US" dirty="0"/>
              <a:t>Often need to be transformed to explicitly represent the semantics of the data</a:t>
            </a:r>
          </a:p>
        </p:txBody>
      </p:sp>
    </p:spTree>
    <p:extLst>
      <p:ext uri="{BB962C8B-B14F-4D97-AF65-F5344CB8AC3E}">
        <p14:creationId xmlns:p14="http://schemas.microsoft.com/office/powerpoint/2010/main" val="59158058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132FF-40B1-55B1-2056-5D102D09607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B11ADE1-CFFE-170F-113F-0AD2892639D5}"/>
              </a:ext>
            </a:extLst>
          </p:cNvPr>
          <p:cNvSpPr>
            <a:spLocks noGrp="1"/>
          </p:cNvSpPr>
          <p:nvPr>
            <p:ph type="title"/>
          </p:nvPr>
        </p:nvSpPr>
        <p:spPr/>
        <p:txBody>
          <a:bodyPr/>
          <a:lstStyle/>
          <a:p>
            <a:r>
              <a:rPr lang="en-US" dirty="0"/>
              <a:t>Data Table</a:t>
            </a:r>
          </a:p>
        </p:txBody>
      </p:sp>
      <p:sp>
        <p:nvSpPr>
          <p:cNvPr id="8" name="Text Placeholder 7">
            <a:extLst>
              <a:ext uri="{FF2B5EF4-FFF2-40B4-BE49-F238E27FC236}">
                <a16:creationId xmlns:a16="http://schemas.microsoft.com/office/drawing/2014/main" id="{9E62B767-B041-8335-F6B9-02735FA146C0}"/>
              </a:ext>
            </a:extLst>
          </p:cNvPr>
          <p:cNvSpPr>
            <a:spLocks noGrp="1"/>
          </p:cNvSpPr>
          <p:nvPr>
            <p:ph type="body" sz="quarter" idx="21"/>
          </p:nvPr>
        </p:nvSpPr>
        <p:spPr/>
        <p:txBody>
          <a:bodyPr/>
          <a:lstStyle/>
          <a:p>
            <a:r>
              <a:rPr lang="en-US" dirty="0"/>
              <a:t>Multiple attributes in one column</a:t>
            </a:r>
          </a:p>
        </p:txBody>
      </p:sp>
      <p:sp>
        <p:nvSpPr>
          <p:cNvPr id="3" name="Text Placeholder 2">
            <a:extLst>
              <a:ext uri="{FF2B5EF4-FFF2-40B4-BE49-F238E27FC236}">
                <a16:creationId xmlns:a16="http://schemas.microsoft.com/office/drawing/2014/main" id="{76D5BEAD-FDD5-6FBE-7108-E3FFDEC87A9E}"/>
              </a:ext>
            </a:extLst>
          </p:cNvPr>
          <p:cNvSpPr>
            <a:spLocks noGrp="1"/>
          </p:cNvSpPr>
          <p:nvPr>
            <p:ph type="body" idx="1"/>
          </p:nvPr>
        </p:nvSpPr>
        <p:spPr>
          <a:xfrm>
            <a:off x="1206500" y="11569736"/>
            <a:ext cx="21971000" cy="934780"/>
          </a:xfrm>
        </p:spPr>
        <p:txBody>
          <a:bodyPr>
            <a:normAutofit fontScale="77500" lnSpcReduction="20000"/>
          </a:bodyPr>
          <a:lstStyle/>
          <a:p>
            <a:r>
              <a:rPr lang="en-US" sz="3600" dirty="0"/>
              <a:t>WHO: counts of confirmed tuberculosis cases by country, year, and demographic group. </a:t>
            </a:r>
          </a:p>
          <a:p>
            <a:r>
              <a:rPr lang="en-US" sz="3600" dirty="0"/>
              <a:t>Demographic groups: sex(m, f) and age(0–14, 15–25, 25–34, 35–44, 45–54, 55–64, unknown).</a:t>
            </a:r>
          </a:p>
        </p:txBody>
      </p:sp>
      <p:pic>
        <p:nvPicPr>
          <p:cNvPr id="9" name="Picture 8">
            <a:extLst>
              <a:ext uri="{FF2B5EF4-FFF2-40B4-BE49-F238E27FC236}">
                <a16:creationId xmlns:a16="http://schemas.microsoft.com/office/drawing/2014/main" id="{01B93A8B-1C23-ADC2-A436-5F472CA09D10}"/>
              </a:ext>
            </a:extLst>
          </p:cNvPr>
          <p:cNvPicPr>
            <a:picLocks noChangeAspect="1"/>
          </p:cNvPicPr>
          <p:nvPr/>
        </p:nvPicPr>
        <p:blipFill>
          <a:blip r:embed="rId3"/>
          <a:stretch>
            <a:fillRect/>
          </a:stretch>
        </p:blipFill>
        <p:spPr>
          <a:xfrm>
            <a:off x="2339884" y="3560004"/>
            <a:ext cx="19704231" cy="7783034"/>
          </a:xfrm>
          <a:prstGeom prst="rect">
            <a:avLst/>
          </a:prstGeom>
        </p:spPr>
      </p:pic>
    </p:spTree>
    <p:extLst>
      <p:ext uri="{BB962C8B-B14F-4D97-AF65-F5344CB8AC3E}">
        <p14:creationId xmlns:p14="http://schemas.microsoft.com/office/powerpoint/2010/main" val="427691371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EB6B6-F7BF-159B-0673-7B673175985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B18274A-9B34-442A-7C11-4A8D007D9782}"/>
              </a:ext>
            </a:extLst>
          </p:cNvPr>
          <p:cNvSpPr>
            <a:spLocks noGrp="1"/>
          </p:cNvSpPr>
          <p:nvPr>
            <p:ph type="title"/>
          </p:nvPr>
        </p:nvSpPr>
        <p:spPr/>
        <p:txBody>
          <a:bodyPr/>
          <a:lstStyle/>
          <a:p>
            <a:r>
              <a:rPr lang="en-US" dirty="0"/>
              <a:t>Data Table</a:t>
            </a:r>
          </a:p>
        </p:txBody>
      </p:sp>
      <p:sp>
        <p:nvSpPr>
          <p:cNvPr id="8" name="Text Placeholder 7">
            <a:extLst>
              <a:ext uri="{FF2B5EF4-FFF2-40B4-BE49-F238E27FC236}">
                <a16:creationId xmlns:a16="http://schemas.microsoft.com/office/drawing/2014/main" id="{69169BD3-CCD8-6EEA-1A1F-D2D36B1B33F2}"/>
              </a:ext>
            </a:extLst>
          </p:cNvPr>
          <p:cNvSpPr>
            <a:spLocks noGrp="1"/>
          </p:cNvSpPr>
          <p:nvPr>
            <p:ph type="body" sz="quarter" idx="21"/>
          </p:nvPr>
        </p:nvSpPr>
        <p:spPr/>
        <p:txBody>
          <a:bodyPr/>
          <a:lstStyle/>
          <a:p>
            <a:r>
              <a:rPr lang="en-US" dirty="0"/>
              <a:t>Attributes in both rows and columns</a:t>
            </a:r>
          </a:p>
        </p:txBody>
      </p:sp>
      <p:sp>
        <p:nvSpPr>
          <p:cNvPr id="3" name="Text Placeholder 2">
            <a:extLst>
              <a:ext uri="{FF2B5EF4-FFF2-40B4-BE49-F238E27FC236}">
                <a16:creationId xmlns:a16="http://schemas.microsoft.com/office/drawing/2014/main" id="{CCCE534C-719F-DCDC-1EF1-A446A546C8D7}"/>
              </a:ext>
            </a:extLst>
          </p:cNvPr>
          <p:cNvSpPr>
            <a:spLocks noGrp="1"/>
          </p:cNvSpPr>
          <p:nvPr>
            <p:ph type="body" idx="1"/>
          </p:nvPr>
        </p:nvSpPr>
        <p:spPr>
          <a:xfrm>
            <a:off x="1206500" y="11569736"/>
            <a:ext cx="21971000" cy="934780"/>
          </a:xfrm>
        </p:spPr>
        <p:txBody>
          <a:bodyPr>
            <a:normAutofit fontScale="77500" lnSpcReduction="20000"/>
          </a:bodyPr>
          <a:lstStyle/>
          <a:p>
            <a:r>
              <a:rPr lang="en-US" dirty="0"/>
              <a:t>daily weather data from the Global Historical Climatology Network for one weather station (MX17004) in Mexico for five months in 2010</a:t>
            </a:r>
          </a:p>
        </p:txBody>
      </p:sp>
      <p:pic>
        <p:nvPicPr>
          <p:cNvPr id="2" name="Picture 1">
            <a:extLst>
              <a:ext uri="{FF2B5EF4-FFF2-40B4-BE49-F238E27FC236}">
                <a16:creationId xmlns:a16="http://schemas.microsoft.com/office/drawing/2014/main" id="{03120E09-76CB-FC79-3783-2251217D2BBA}"/>
              </a:ext>
            </a:extLst>
          </p:cNvPr>
          <p:cNvPicPr>
            <a:picLocks noChangeAspect="1"/>
          </p:cNvPicPr>
          <p:nvPr/>
        </p:nvPicPr>
        <p:blipFill>
          <a:blip r:embed="rId3"/>
          <a:stretch>
            <a:fillRect/>
          </a:stretch>
        </p:blipFill>
        <p:spPr>
          <a:xfrm>
            <a:off x="2465099" y="3307742"/>
            <a:ext cx="19453802" cy="8275769"/>
          </a:xfrm>
          <a:prstGeom prst="rect">
            <a:avLst/>
          </a:prstGeom>
        </p:spPr>
      </p:pic>
    </p:spTree>
    <p:extLst>
      <p:ext uri="{BB962C8B-B14F-4D97-AF65-F5344CB8AC3E}">
        <p14:creationId xmlns:p14="http://schemas.microsoft.com/office/powerpoint/2010/main" val="113219589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9D9BF-3DC2-A311-B077-4DCB969D604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E82F098-C028-71A9-5849-6C15D36DF39B}"/>
              </a:ext>
            </a:extLst>
          </p:cNvPr>
          <p:cNvSpPr>
            <a:spLocks noGrp="1"/>
          </p:cNvSpPr>
          <p:nvPr>
            <p:ph type="title"/>
          </p:nvPr>
        </p:nvSpPr>
        <p:spPr/>
        <p:txBody>
          <a:bodyPr/>
          <a:lstStyle/>
          <a:p>
            <a:r>
              <a:rPr lang="en-US" dirty="0"/>
              <a:t>Data Table</a:t>
            </a:r>
          </a:p>
        </p:txBody>
      </p:sp>
      <p:sp>
        <p:nvSpPr>
          <p:cNvPr id="8" name="Text Placeholder 7">
            <a:extLst>
              <a:ext uri="{FF2B5EF4-FFF2-40B4-BE49-F238E27FC236}">
                <a16:creationId xmlns:a16="http://schemas.microsoft.com/office/drawing/2014/main" id="{66037879-13F3-2CD8-B563-8BE0F3F05505}"/>
              </a:ext>
            </a:extLst>
          </p:cNvPr>
          <p:cNvSpPr>
            <a:spLocks noGrp="1"/>
          </p:cNvSpPr>
          <p:nvPr>
            <p:ph type="body" sz="quarter" idx="21"/>
          </p:nvPr>
        </p:nvSpPr>
        <p:spPr/>
        <p:txBody>
          <a:bodyPr/>
          <a:lstStyle/>
          <a:p>
            <a:endParaRPr lang="en-US"/>
          </a:p>
        </p:txBody>
      </p:sp>
      <p:sp>
        <p:nvSpPr>
          <p:cNvPr id="7" name="Text Placeholder 6">
            <a:extLst>
              <a:ext uri="{FF2B5EF4-FFF2-40B4-BE49-F238E27FC236}">
                <a16:creationId xmlns:a16="http://schemas.microsoft.com/office/drawing/2014/main" id="{75D2E8E6-F328-DF63-AAF8-1133A54DDADC}"/>
              </a:ext>
            </a:extLst>
          </p:cNvPr>
          <p:cNvSpPr>
            <a:spLocks noGrp="1"/>
          </p:cNvSpPr>
          <p:nvPr>
            <p:ph type="body" idx="1"/>
          </p:nvPr>
        </p:nvSpPr>
        <p:spPr/>
        <p:txBody>
          <a:bodyPr/>
          <a:lstStyle/>
          <a:p>
            <a:pPr marL="685800" lvl="0" indent="-685800" fontAlgn="base">
              <a:buFont typeface="Arial" panose="020B0604020202020204" pitchFamily="34" charset="0"/>
              <a:buChar char="•"/>
            </a:pPr>
            <a:r>
              <a:rPr lang="en-US" dirty="0">
                <a:solidFill>
                  <a:schemeClr val="tx2">
                    <a:lumMod val="60000"/>
                    <a:lumOff val="40000"/>
                  </a:schemeClr>
                </a:solidFill>
              </a:rPr>
              <a:t>Versatile for representing different types of datasets</a:t>
            </a:r>
          </a:p>
          <a:p>
            <a:pPr marL="685800" lvl="0" indent="-685800" fontAlgn="base">
              <a:buFont typeface="Arial" panose="020B0604020202020204" pitchFamily="34" charset="0"/>
              <a:buChar char="•"/>
            </a:pPr>
            <a:r>
              <a:rPr lang="en-US" dirty="0">
                <a:solidFill>
                  <a:schemeClr val="tx2">
                    <a:lumMod val="60000"/>
                    <a:lumOff val="40000"/>
                  </a:schemeClr>
                </a:solidFill>
              </a:rPr>
              <a:t>Often need to be transformed to explicitly represent the semantics of the data</a:t>
            </a:r>
          </a:p>
          <a:p>
            <a:pPr marL="685800" indent="-685800" fontAlgn="base">
              <a:buFont typeface="Arial" panose="020B0604020202020204" pitchFamily="34" charset="0"/>
              <a:buChar char="•"/>
            </a:pPr>
            <a:r>
              <a:rPr lang="en-US" dirty="0"/>
              <a:t>A table format doesn’t mean the data is clean and usable</a:t>
            </a:r>
          </a:p>
          <a:p>
            <a:pPr lvl="0" fontAlgn="base"/>
            <a:endParaRPr lang="en-US" dirty="0"/>
          </a:p>
        </p:txBody>
      </p:sp>
    </p:spTree>
    <p:extLst>
      <p:ext uri="{BB962C8B-B14F-4D97-AF65-F5344CB8AC3E}">
        <p14:creationId xmlns:p14="http://schemas.microsoft.com/office/powerpoint/2010/main" val="305323291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92249-E383-FA89-3DBE-BE2D732F66CF}"/>
              </a:ext>
            </a:extLst>
          </p:cNvPr>
          <p:cNvSpPr>
            <a:spLocks noGrp="1"/>
          </p:cNvSpPr>
          <p:nvPr>
            <p:ph type="title"/>
          </p:nvPr>
        </p:nvSpPr>
        <p:spPr/>
        <p:txBody>
          <a:bodyPr/>
          <a:lstStyle/>
          <a:p>
            <a:r>
              <a:rPr lang="en-US" dirty="0"/>
              <a:t>Tidy Data Tables</a:t>
            </a:r>
          </a:p>
        </p:txBody>
      </p:sp>
      <p:sp>
        <p:nvSpPr>
          <p:cNvPr id="3" name="Text Placeholder 2">
            <a:extLst>
              <a:ext uri="{FF2B5EF4-FFF2-40B4-BE49-F238E27FC236}">
                <a16:creationId xmlns:a16="http://schemas.microsoft.com/office/drawing/2014/main" id="{DE013741-0216-07D8-51DB-E4A9BC272793}"/>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AD3F4C7A-4CB7-C486-FCAE-651D455D6222}"/>
              </a:ext>
            </a:extLst>
          </p:cNvPr>
          <p:cNvSpPr>
            <a:spLocks noGrp="1"/>
          </p:cNvSpPr>
          <p:nvPr>
            <p:ph type="body" idx="1"/>
          </p:nvPr>
        </p:nvSpPr>
        <p:spPr/>
        <p:txBody>
          <a:bodyPr/>
          <a:lstStyle/>
          <a:p>
            <a:pPr marL="685800" lvl="0" indent="-685800" fontAlgn="base">
              <a:buFont typeface="Arial" panose="020B0604020202020204" pitchFamily="34" charset="0"/>
              <a:buChar char="•"/>
            </a:pPr>
            <a:r>
              <a:rPr lang="en-US" dirty="0"/>
              <a:t>Each attribute forms a column</a:t>
            </a:r>
          </a:p>
          <a:p>
            <a:pPr marL="685800" lvl="0" indent="-685800" fontAlgn="base">
              <a:buFont typeface="Arial" panose="020B0604020202020204" pitchFamily="34" charset="0"/>
              <a:buChar char="•"/>
            </a:pPr>
            <a:r>
              <a:rPr lang="en-US" dirty="0"/>
              <a:t>Each item forms a row</a:t>
            </a:r>
          </a:p>
          <a:p>
            <a:pPr marL="685800" lvl="0" indent="-685800" fontAlgn="base">
              <a:buFont typeface="Arial" panose="020B0604020202020204" pitchFamily="34" charset="0"/>
              <a:buChar char="•"/>
            </a:pPr>
            <a:r>
              <a:rPr lang="en-US" dirty="0"/>
              <a:t>Each type of observational unit forms a table</a:t>
            </a:r>
          </a:p>
        </p:txBody>
      </p:sp>
      <p:sp>
        <p:nvSpPr>
          <p:cNvPr id="5" name="TextBox 4">
            <a:extLst>
              <a:ext uri="{FF2B5EF4-FFF2-40B4-BE49-F238E27FC236}">
                <a16:creationId xmlns:a16="http://schemas.microsoft.com/office/drawing/2014/main" id="{9162FAF9-2361-BC49-71C0-3552FC29CAAC}"/>
              </a:ext>
            </a:extLst>
          </p:cNvPr>
          <p:cNvSpPr txBox="1"/>
          <p:nvPr/>
        </p:nvSpPr>
        <p:spPr>
          <a:xfrm>
            <a:off x="12192000" y="11755261"/>
            <a:ext cx="11758027"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3200" dirty="0"/>
              <a:t>“</a:t>
            </a:r>
            <a:r>
              <a:rPr lang="en-US" sz="3200" dirty="0">
                <a:hlinkClick r:id="rId3"/>
              </a:rPr>
              <a:t>Tidy</a:t>
            </a:r>
            <a:r>
              <a:rPr lang="en-US" sz="3200" u="sng" dirty="0"/>
              <a:t> </a:t>
            </a:r>
            <a:r>
              <a:rPr lang="en-US" sz="3200" dirty="0">
                <a:hlinkClick r:id="rId3"/>
              </a:rPr>
              <a:t>Data”</a:t>
            </a:r>
            <a:r>
              <a:rPr lang="en-US" sz="3200" dirty="0"/>
              <a:t>, </a:t>
            </a:r>
            <a:r>
              <a:rPr lang="en-US" sz="3200" i="1" dirty="0"/>
              <a:t>Journal of Statistical Software</a:t>
            </a:r>
            <a:r>
              <a:rPr lang="en-US" sz="3200" dirty="0"/>
              <a:t>, by Hadley Wickham</a:t>
            </a:r>
          </a:p>
          <a:p>
            <a:pPr marL="0" marR="0" indent="0" algn="ctr" defTabSz="2438338"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20801302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7A6C1-7B55-9C48-A3B7-18BAE8006A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5F9DB-D5A4-5496-2E0F-E9294676202A}"/>
              </a:ext>
            </a:extLst>
          </p:cNvPr>
          <p:cNvSpPr>
            <a:spLocks noGrp="1"/>
          </p:cNvSpPr>
          <p:nvPr>
            <p:ph type="title"/>
          </p:nvPr>
        </p:nvSpPr>
        <p:spPr/>
        <p:txBody>
          <a:bodyPr/>
          <a:lstStyle/>
          <a:p>
            <a:r>
              <a:rPr lang="en-US" dirty="0"/>
              <a:t>Tidy Data Tables</a:t>
            </a:r>
          </a:p>
        </p:txBody>
      </p:sp>
      <p:sp>
        <p:nvSpPr>
          <p:cNvPr id="3" name="Text Placeholder 2">
            <a:extLst>
              <a:ext uri="{FF2B5EF4-FFF2-40B4-BE49-F238E27FC236}">
                <a16:creationId xmlns:a16="http://schemas.microsoft.com/office/drawing/2014/main" id="{280327EB-FFA8-30C3-0C98-1F143070991C}"/>
              </a:ext>
            </a:extLst>
          </p:cNvPr>
          <p:cNvSpPr>
            <a:spLocks noGrp="1"/>
          </p:cNvSpPr>
          <p:nvPr>
            <p:ph type="body" sz="quarter" idx="21"/>
          </p:nvPr>
        </p:nvSpPr>
        <p:spPr/>
        <p:txBody>
          <a:bodyPr/>
          <a:lstStyle/>
          <a:p>
            <a:r>
              <a:rPr lang="en-US" dirty="0"/>
              <a:t>Wide vs. Long Data Table</a:t>
            </a:r>
          </a:p>
        </p:txBody>
      </p:sp>
      <p:sp>
        <p:nvSpPr>
          <p:cNvPr id="5" name="TextBox 4">
            <a:extLst>
              <a:ext uri="{FF2B5EF4-FFF2-40B4-BE49-F238E27FC236}">
                <a16:creationId xmlns:a16="http://schemas.microsoft.com/office/drawing/2014/main" id="{2A10BD7A-762F-1CB4-A97A-08404056B177}"/>
              </a:ext>
            </a:extLst>
          </p:cNvPr>
          <p:cNvSpPr txBox="1"/>
          <p:nvPr/>
        </p:nvSpPr>
        <p:spPr>
          <a:xfrm>
            <a:off x="12192000" y="11755261"/>
            <a:ext cx="11758027"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3200" dirty="0"/>
              <a:t>“</a:t>
            </a:r>
            <a:r>
              <a:rPr lang="en-US" sz="3200" dirty="0">
                <a:hlinkClick r:id="rId3"/>
              </a:rPr>
              <a:t>Tidy</a:t>
            </a:r>
            <a:r>
              <a:rPr lang="en-US" sz="3200" u="sng" dirty="0"/>
              <a:t> </a:t>
            </a:r>
            <a:r>
              <a:rPr lang="en-US" sz="3200" dirty="0">
                <a:hlinkClick r:id="rId3"/>
              </a:rPr>
              <a:t>Data”</a:t>
            </a:r>
            <a:r>
              <a:rPr lang="en-US" sz="3200" dirty="0"/>
              <a:t>, </a:t>
            </a:r>
            <a:r>
              <a:rPr lang="en-US" sz="3200" i="1" dirty="0"/>
              <a:t>Journal of Statistical Software</a:t>
            </a:r>
            <a:r>
              <a:rPr lang="en-US" sz="3200" dirty="0"/>
              <a:t>, by Hadley Wickham</a:t>
            </a:r>
          </a:p>
          <a:p>
            <a:pPr marL="0" marR="0" indent="0" algn="ctr" defTabSz="2438338"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E5C3EC3A-A4E3-C1FE-E8EE-B26BA93D8935}"/>
              </a:ext>
            </a:extLst>
          </p:cNvPr>
          <p:cNvPicPr>
            <a:picLocks noChangeAspect="1"/>
          </p:cNvPicPr>
          <p:nvPr/>
        </p:nvPicPr>
        <p:blipFill>
          <a:blip r:embed="rId4"/>
          <a:stretch>
            <a:fillRect/>
          </a:stretch>
        </p:blipFill>
        <p:spPr>
          <a:xfrm>
            <a:off x="2639728" y="3534589"/>
            <a:ext cx="19493367" cy="6646821"/>
          </a:xfrm>
          <a:prstGeom prst="rect">
            <a:avLst/>
          </a:prstGeom>
        </p:spPr>
      </p:pic>
      <p:sp>
        <p:nvSpPr>
          <p:cNvPr id="9" name="TextBox 8">
            <a:extLst>
              <a:ext uri="{FF2B5EF4-FFF2-40B4-BE49-F238E27FC236}">
                <a16:creationId xmlns:a16="http://schemas.microsoft.com/office/drawing/2014/main" id="{AEC611A7-4E29-C125-28FC-B10EAAC3B370}"/>
              </a:ext>
            </a:extLst>
          </p:cNvPr>
          <p:cNvSpPr txBox="1"/>
          <p:nvPr/>
        </p:nvSpPr>
        <p:spPr>
          <a:xfrm>
            <a:off x="4475486" y="10011537"/>
            <a:ext cx="50975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2">
                    <a:lumMod val="10000"/>
                  </a:schemeClr>
                </a:solidFill>
                <a:effectLst/>
                <a:uFillTx/>
                <a:latin typeface="+mn-lt"/>
                <a:ea typeface="+mn-ea"/>
                <a:cs typeface="+mn-cs"/>
                <a:sym typeface="Helvetica Neue"/>
              </a:rPr>
              <a:t>Each column is an attribute</a:t>
            </a:r>
          </a:p>
        </p:txBody>
      </p:sp>
      <p:sp>
        <p:nvSpPr>
          <p:cNvPr id="10" name="TextBox 9">
            <a:extLst>
              <a:ext uri="{FF2B5EF4-FFF2-40B4-BE49-F238E27FC236}">
                <a16:creationId xmlns:a16="http://schemas.microsoft.com/office/drawing/2014/main" id="{64816491-E14F-7ADC-7788-E39926A85B1A}"/>
              </a:ext>
            </a:extLst>
          </p:cNvPr>
          <p:cNvSpPr txBox="1"/>
          <p:nvPr/>
        </p:nvSpPr>
        <p:spPr>
          <a:xfrm>
            <a:off x="15092640" y="10011536"/>
            <a:ext cx="595675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2">
                    <a:lumMod val="10000"/>
                  </a:schemeClr>
                </a:solidFill>
                <a:effectLst/>
                <a:uFillTx/>
                <a:latin typeface="+mn-lt"/>
                <a:ea typeface="+mn-ea"/>
                <a:cs typeface="+mn-cs"/>
                <a:sym typeface="Helvetica Neue"/>
              </a:rPr>
              <a:t>Use attribute values as columns</a:t>
            </a:r>
          </a:p>
        </p:txBody>
      </p:sp>
    </p:spTree>
    <p:extLst>
      <p:ext uri="{BB962C8B-B14F-4D97-AF65-F5344CB8AC3E}">
        <p14:creationId xmlns:p14="http://schemas.microsoft.com/office/powerpoint/2010/main" val="228549688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lide Title"/>
          <p:cNvSpPr txBox="1">
            <a:spLocks noGrp="1"/>
          </p:cNvSpPr>
          <p:nvPr>
            <p:ph type="title"/>
          </p:nvPr>
        </p:nvSpPr>
        <p:spPr>
          <a:prstGeom prst="rect">
            <a:avLst/>
          </a:prstGeom>
        </p:spPr>
        <p:txBody>
          <a:bodyPr/>
          <a:lstStyle/>
          <a:p>
            <a:r>
              <a:rPr lang="en-US" dirty="0"/>
              <a:t>What you will learn today</a:t>
            </a:r>
            <a:endParaRPr dirty="0"/>
          </a:p>
        </p:txBody>
      </p:sp>
      <p:sp>
        <p:nvSpPr>
          <p:cNvPr id="289" name="Slide Subtitle"/>
          <p:cNvSpPr txBox="1">
            <a:spLocks noGrp="1"/>
          </p:cNvSpPr>
          <p:nvPr>
            <p:ph type="body" idx="21"/>
          </p:nvPr>
        </p:nvSpPr>
        <p:spPr>
          <a:prstGeom prst="rect">
            <a:avLst/>
          </a:prstGeom>
        </p:spPr>
        <p:txBody>
          <a:bodyPr/>
          <a:lstStyle/>
          <a:p>
            <a:endParaRPr/>
          </a:p>
        </p:txBody>
      </p:sp>
      <p:sp>
        <p:nvSpPr>
          <p:cNvPr id="290" name="Slide bullet text"/>
          <p:cNvSpPr txBox="1">
            <a:spLocks noGrp="1"/>
          </p:cNvSpPr>
          <p:nvPr>
            <p:ph type="body" idx="1"/>
          </p:nvPr>
        </p:nvSpPr>
        <p:spPr>
          <a:prstGeom prst="rect">
            <a:avLst/>
          </a:prstGeom>
        </p:spPr>
        <p:txBody>
          <a:bodyPr/>
          <a:lstStyle/>
          <a:p>
            <a:pPr marL="685800" lvl="0" indent="-685800" fontAlgn="base">
              <a:buFont typeface="Arial" panose="020B0604020202020204" pitchFamily="34" charset="0"/>
              <a:buChar char="•"/>
            </a:pPr>
            <a:r>
              <a:rPr lang="en-US" b="1" dirty="0"/>
              <a:t>Data components</a:t>
            </a:r>
            <a:r>
              <a:rPr lang="en-US" dirty="0"/>
              <a:t>: item, attribute, relationship</a:t>
            </a:r>
          </a:p>
          <a:p>
            <a:pPr marL="685800" lvl="0" indent="-685800" fontAlgn="base">
              <a:buFont typeface="Arial" panose="020B0604020202020204" pitchFamily="34" charset="0"/>
              <a:buChar char="•"/>
            </a:pPr>
            <a:r>
              <a:rPr lang="en-US" b="1" dirty="0"/>
              <a:t>Dataset Types</a:t>
            </a:r>
            <a:r>
              <a:rPr lang="en-US" dirty="0"/>
              <a:t>: Multivariate, Network/Tree</a:t>
            </a:r>
          </a:p>
          <a:p>
            <a:pPr marL="685800" lvl="0" indent="-685800" fontAlgn="base">
              <a:buFont typeface="Arial" panose="020B0604020202020204" pitchFamily="34" charset="0"/>
              <a:buChar char="•"/>
            </a:pPr>
            <a:r>
              <a:rPr lang="en-US" b="1" dirty="0"/>
              <a:t>Data Tables</a:t>
            </a:r>
            <a:r>
              <a:rPr lang="en-US" dirty="0"/>
              <a:t>: Messy vs. Tidy Data</a:t>
            </a:r>
          </a:p>
          <a:p>
            <a:pPr marL="685800" lvl="0" indent="-685800" fontAlgn="base">
              <a:buFont typeface="Arial" panose="020B0604020202020204" pitchFamily="34" charset="0"/>
              <a:buChar char="•"/>
            </a:pPr>
            <a:endParaRPr lang="en-US" dirty="0"/>
          </a:p>
          <a:p>
            <a:pPr marL="685800" lvl="0" indent="-685800" fontAlgn="base">
              <a:buFont typeface="Arial" panose="020B0604020202020204" pitchFamily="34" charset="0"/>
              <a:buChar char="•"/>
            </a:pPr>
            <a:r>
              <a:rPr lang="en-US" b="1" dirty="0"/>
              <a:t>Attribute Types</a:t>
            </a:r>
            <a:r>
              <a:rPr lang="en-US" dirty="0"/>
              <a:t>: Nominal, Ordinal, Quantitative (Interval &amp; Ratio)</a:t>
            </a:r>
          </a:p>
          <a:p>
            <a:pPr marL="685800" lvl="0" indent="-685800" fontAlgn="base">
              <a:buFont typeface="Arial" panose="020B0604020202020204" pitchFamily="34" charset="0"/>
              <a:buChar char="•"/>
            </a:pPr>
            <a:r>
              <a:rPr lang="en-US" b="1" dirty="0"/>
              <a:t>Attribute Types</a:t>
            </a:r>
            <a:r>
              <a:rPr lang="en-US" dirty="0"/>
              <a:t>: Dimension and Measure</a:t>
            </a:r>
          </a:p>
          <a:p>
            <a:pPr marL="685800" lvl="0" indent="-685800" fontAlgn="base">
              <a:buFont typeface="Arial" panose="020B0604020202020204" pitchFamily="34" charset="0"/>
              <a:buChar char="•"/>
            </a:pPr>
            <a:r>
              <a:rPr lang="en-US" dirty="0"/>
              <a:t>Simpson’s Paradox</a:t>
            </a:r>
          </a:p>
          <a:p>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D78C5-76D8-AAF2-B2E3-45D6B5A0C8D9}"/>
              </a:ext>
            </a:extLst>
          </p:cNvPr>
          <p:cNvSpPr>
            <a:spLocks noGrp="1"/>
          </p:cNvSpPr>
          <p:nvPr>
            <p:ph type="title"/>
          </p:nvPr>
        </p:nvSpPr>
        <p:spPr/>
        <p:txBody>
          <a:bodyPr/>
          <a:lstStyle/>
          <a:p>
            <a:r>
              <a:rPr lang="en-US" dirty="0"/>
              <a:t>Exercise</a:t>
            </a:r>
          </a:p>
        </p:txBody>
      </p:sp>
      <p:sp>
        <p:nvSpPr>
          <p:cNvPr id="3" name="Text Placeholder 2">
            <a:extLst>
              <a:ext uri="{FF2B5EF4-FFF2-40B4-BE49-F238E27FC236}">
                <a16:creationId xmlns:a16="http://schemas.microsoft.com/office/drawing/2014/main" id="{84D3B85E-7093-4348-9C47-4B7CBDE509C0}"/>
              </a:ext>
            </a:extLst>
          </p:cNvPr>
          <p:cNvSpPr>
            <a:spLocks noGrp="1"/>
          </p:cNvSpPr>
          <p:nvPr>
            <p:ph type="body" sz="quarter" idx="21"/>
          </p:nvPr>
        </p:nvSpPr>
        <p:spPr/>
        <p:txBody>
          <a:bodyPr/>
          <a:lstStyle/>
          <a:p>
            <a:r>
              <a:rPr lang="en-US" dirty="0"/>
              <a:t>Discuss prompt in groups of 3</a:t>
            </a:r>
          </a:p>
        </p:txBody>
      </p:sp>
      <p:graphicFrame>
        <p:nvGraphicFramePr>
          <p:cNvPr id="5" name="Table 4">
            <a:extLst>
              <a:ext uri="{FF2B5EF4-FFF2-40B4-BE49-F238E27FC236}">
                <a16:creationId xmlns:a16="http://schemas.microsoft.com/office/drawing/2014/main" id="{698133E7-4DCF-4982-2E1C-E335F7C885E4}"/>
              </a:ext>
            </a:extLst>
          </p:cNvPr>
          <p:cNvGraphicFramePr>
            <a:graphicFrameLocks noGrp="1"/>
          </p:cNvGraphicFramePr>
          <p:nvPr>
            <p:extLst>
              <p:ext uri="{D42A27DB-BD31-4B8C-83A1-F6EECF244321}">
                <p14:modId xmlns:p14="http://schemas.microsoft.com/office/powerpoint/2010/main" val="3357522398"/>
              </p:ext>
            </p:extLst>
          </p:nvPr>
        </p:nvGraphicFramePr>
        <p:xfrm>
          <a:off x="1206500" y="3806125"/>
          <a:ext cx="8654039" cy="7898479"/>
        </p:xfrm>
        <a:graphic>
          <a:graphicData uri="http://schemas.openxmlformats.org/drawingml/2006/table">
            <a:tbl>
              <a:tblPr firstRow="1" firstCol="1" bandRow="1">
                <a:tableStyleId>{793D81CF-94F2-401A-BA57-92F5A7B2D0C5}</a:tableStyleId>
              </a:tblPr>
              <a:tblGrid>
                <a:gridCol w="4841599">
                  <a:extLst>
                    <a:ext uri="{9D8B030D-6E8A-4147-A177-3AD203B41FA5}">
                      <a16:colId xmlns:a16="http://schemas.microsoft.com/office/drawing/2014/main" val="1671865654"/>
                    </a:ext>
                  </a:extLst>
                </a:gridCol>
                <a:gridCol w="3812440">
                  <a:extLst>
                    <a:ext uri="{9D8B030D-6E8A-4147-A177-3AD203B41FA5}">
                      <a16:colId xmlns:a16="http://schemas.microsoft.com/office/drawing/2014/main" val="915054305"/>
                    </a:ext>
                  </a:extLst>
                </a:gridCol>
              </a:tblGrid>
              <a:tr h="819887">
                <a:tc>
                  <a:txBody>
                    <a:bodyPr/>
                    <a:lstStyle/>
                    <a:p>
                      <a:pPr marL="0" marR="0" algn="l">
                        <a:lnSpc>
                          <a:spcPct val="107000"/>
                        </a:lnSpc>
                        <a:spcAft>
                          <a:spcPts val="800"/>
                        </a:spcAft>
                        <a:buNone/>
                      </a:pPr>
                      <a:r>
                        <a:rPr lang="en-US" sz="2800" kern="100">
                          <a:effectLst/>
                        </a:rPr>
                        <a:t>Year</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Property_crime_rate</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2430850957"/>
                  </a:ext>
                </a:extLst>
              </a:tr>
              <a:tr h="819887">
                <a:tc>
                  <a:txBody>
                    <a:bodyPr/>
                    <a:lstStyle/>
                    <a:p>
                      <a:pPr marL="0" marR="0" algn="l">
                        <a:lnSpc>
                          <a:spcPct val="107000"/>
                        </a:lnSpc>
                        <a:spcAft>
                          <a:spcPts val="800"/>
                        </a:spcAft>
                        <a:buNone/>
                      </a:pPr>
                      <a:r>
                        <a:rPr lang="en-US" sz="2800" kern="100">
                          <a:effectLst/>
                        </a:rPr>
                        <a:t>Reported crime in Alabama</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2416524346"/>
                  </a:ext>
                </a:extLst>
              </a:tr>
              <a:tr h="494438">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3990254374"/>
                  </a:ext>
                </a:extLst>
              </a:tr>
              <a:tr h="494438">
                <a:tc>
                  <a:txBody>
                    <a:bodyPr/>
                    <a:lstStyle/>
                    <a:p>
                      <a:pPr marL="0" marR="0" algn="l">
                        <a:lnSpc>
                          <a:spcPct val="107000"/>
                        </a:lnSpc>
                        <a:spcAft>
                          <a:spcPts val="800"/>
                        </a:spcAft>
                        <a:buNone/>
                      </a:pPr>
                      <a:r>
                        <a:rPr lang="en-US" sz="2800" kern="100">
                          <a:effectLst/>
                        </a:rPr>
                        <a:t>2004</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4029.3</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859157730"/>
                  </a:ext>
                </a:extLst>
              </a:tr>
              <a:tr h="494438">
                <a:tc>
                  <a:txBody>
                    <a:bodyPr/>
                    <a:lstStyle/>
                    <a:p>
                      <a:pPr marL="0" marR="0" algn="l">
                        <a:lnSpc>
                          <a:spcPct val="107000"/>
                        </a:lnSpc>
                        <a:spcAft>
                          <a:spcPts val="800"/>
                        </a:spcAft>
                        <a:buNone/>
                      </a:pPr>
                      <a:r>
                        <a:rPr lang="en-US" sz="2800" kern="100">
                          <a:effectLst/>
                        </a:rPr>
                        <a:t>2005</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3900</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767832751"/>
                  </a:ext>
                </a:extLst>
              </a:tr>
              <a:tr h="494438">
                <a:tc>
                  <a:txBody>
                    <a:bodyPr/>
                    <a:lstStyle/>
                    <a:p>
                      <a:pPr marL="0" marR="0" algn="l">
                        <a:lnSpc>
                          <a:spcPct val="107000"/>
                        </a:lnSpc>
                        <a:spcAft>
                          <a:spcPts val="800"/>
                        </a:spcAft>
                        <a:buNone/>
                      </a:pPr>
                      <a:r>
                        <a:rPr lang="en-US" sz="2800" kern="100">
                          <a:effectLst/>
                        </a:rPr>
                        <a:t>2006</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3937</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252672203"/>
                  </a:ext>
                </a:extLst>
              </a:tr>
              <a:tr h="494438">
                <a:tc>
                  <a:txBody>
                    <a:bodyPr/>
                    <a:lstStyle/>
                    <a:p>
                      <a:pPr marL="0" marR="0" algn="l">
                        <a:lnSpc>
                          <a:spcPct val="107000"/>
                        </a:lnSpc>
                        <a:spcAft>
                          <a:spcPts val="800"/>
                        </a:spcAft>
                        <a:buNone/>
                      </a:pPr>
                      <a:r>
                        <a:rPr lang="en-US" sz="2800" kern="100">
                          <a:effectLst/>
                        </a:rPr>
                        <a:t>2007</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3974.9</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1215890728"/>
                  </a:ext>
                </a:extLst>
              </a:tr>
              <a:tr h="494438">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1324423177"/>
                  </a:ext>
                </a:extLst>
              </a:tr>
              <a:tr h="819887">
                <a:tc>
                  <a:txBody>
                    <a:bodyPr/>
                    <a:lstStyle/>
                    <a:p>
                      <a:pPr marL="0" marR="0" algn="l">
                        <a:lnSpc>
                          <a:spcPct val="107000"/>
                        </a:lnSpc>
                        <a:spcAft>
                          <a:spcPts val="800"/>
                        </a:spcAft>
                        <a:buNone/>
                      </a:pPr>
                      <a:r>
                        <a:rPr lang="en-US" sz="2800" kern="100">
                          <a:effectLst/>
                        </a:rPr>
                        <a:t>Reported crime in Alaska</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3989728084"/>
                  </a:ext>
                </a:extLst>
              </a:tr>
              <a:tr h="494438">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1600" kern="100">
                          <a:effectLst/>
                        </a:rPr>
                        <a:t> </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4265655224"/>
                  </a:ext>
                </a:extLst>
              </a:tr>
              <a:tr h="494438">
                <a:tc>
                  <a:txBody>
                    <a:bodyPr/>
                    <a:lstStyle/>
                    <a:p>
                      <a:pPr marL="0" marR="0" algn="l">
                        <a:lnSpc>
                          <a:spcPct val="107000"/>
                        </a:lnSpc>
                        <a:spcAft>
                          <a:spcPts val="800"/>
                        </a:spcAft>
                        <a:buNone/>
                      </a:pPr>
                      <a:r>
                        <a:rPr lang="en-US" sz="2800" kern="100">
                          <a:effectLst/>
                        </a:rPr>
                        <a:t>2004</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3370.9</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3547569834"/>
                  </a:ext>
                </a:extLst>
              </a:tr>
              <a:tr h="494438">
                <a:tc>
                  <a:txBody>
                    <a:bodyPr/>
                    <a:lstStyle/>
                    <a:p>
                      <a:pPr marL="0" marR="0" algn="l">
                        <a:lnSpc>
                          <a:spcPct val="107000"/>
                        </a:lnSpc>
                        <a:spcAft>
                          <a:spcPts val="800"/>
                        </a:spcAft>
                        <a:buNone/>
                      </a:pPr>
                      <a:r>
                        <a:rPr lang="en-US" sz="2800" kern="100">
                          <a:effectLst/>
                        </a:rPr>
                        <a:t>2005</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3615</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1833363679"/>
                  </a:ext>
                </a:extLst>
              </a:tr>
              <a:tr h="494438">
                <a:tc>
                  <a:txBody>
                    <a:bodyPr/>
                    <a:lstStyle/>
                    <a:p>
                      <a:pPr marL="0" marR="0" algn="l">
                        <a:lnSpc>
                          <a:spcPct val="107000"/>
                        </a:lnSpc>
                        <a:spcAft>
                          <a:spcPts val="800"/>
                        </a:spcAft>
                        <a:buNone/>
                      </a:pPr>
                      <a:r>
                        <a:rPr lang="en-US" sz="2800" kern="100">
                          <a:effectLst/>
                        </a:rPr>
                        <a:t>2006</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3582</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2335587987"/>
                  </a:ext>
                </a:extLst>
              </a:tr>
              <a:tr h="494438">
                <a:tc>
                  <a:txBody>
                    <a:bodyPr/>
                    <a:lstStyle/>
                    <a:p>
                      <a:pPr marL="0" marR="0" algn="l">
                        <a:lnSpc>
                          <a:spcPct val="107000"/>
                        </a:lnSpc>
                        <a:spcAft>
                          <a:spcPts val="800"/>
                        </a:spcAft>
                        <a:buNone/>
                      </a:pPr>
                      <a:r>
                        <a:rPr lang="en-US" sz="2800" kern="100">
                          <a:effectLst/>
                        </a:rPr>
                        <a:t>2007</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dirty="0">
                          <a:effectLst/>
                        </a:rPr>
                        <a:t>3373.9</a:t>
                      </a:r>
                      <a:endParaRPr lang="en-US" sz="1600" kern="100" dirty="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237473746"/>
                  </a:ext>
                </a:extLst>
              </a:tr>
            </a:tbl>
          </a:graphicData>
        </a:graphic>
      </p:graphicFrame>
      <p:graphicFrame>
        <p:nvGraphicFramePr>
          <p:cNvPr id="6" name="Table 5">
            <a:extLst>
              <a:ext uri="{FF2B5EF4-FFF2-40B4-BE49-F238E27FC236}">
                <a16:creationId xmlns:a16="http://schemas.microsoft.com/office/drawing/2014/main" id="{F3A31873-E370-6066-3836-248A7275FD14}"/>
              </a:ext>
            </a:extLst>
          </p:cNvPr>
          <p:cNvGraphicFramePr>
            <a:graphicFrameLocks noGrp="1"/>
          </p:cNvGraphicFramePr>
          <p:nvPr>
            <p:extLst>
              <p:ext uri="{D42A27DB-BD31-4B8C-83A1-F6EECF244321}">
                <p14:modId xmlns:p14="http://schemas.microsoft.com/office/powerpoint/2010/main" val="900732638"/>
              </p:ext>
            </p:extLst>
          </p:nvPr>
        </p:nvGraphicFramePr>
        <p:xfrm>
          <a:off x="14523463" y="3806125"/>
          <a:ext cx="8312840" cy="2185852"/>
        </p:xfrm>
        <a:graphic>
          <a:graphicData uri="http://schemas.openxmlformats.org/drawingml/2006/table">
            <a:tbl>
              <a:tblPr firstRow="1" firstCol="1" bandRow="1">
                <a:tableStyleId>{793D81CF-94F2-401A-BA57-92F5A7B2D0C5}</a:tableStyleId>
              </a:tblPr>
              <a:tblGrid>
                <a:gridCol w="1906411">
                  <a:extLst>
                    <a:ext uri="{9D8B030D-6E8A-4147-A177-3AD203B41FA5}">
                      <a16:colId xmlns:a16="http://schemas.microsoft.com/office/drawing/2014/main" val="750987517"/>
                    </a:ext>
                  </a:extLst>
                </a:gridCol>
                <a:gridCol w="1778332">
                  <a:extLst>
                    <a:ext uri="{9D8B030D-6E8A-4147-A177-3AD203B41FA5}">
                      <a16:colId xmlns:a16="http://schemas.microsoft.com/office/drawing/2014/main" val="3418974707"/>
                    </a:ext>
                  </a:extLst>
                </a:gridCol>
                <a:gridCol w="1542699">
                  <a:extLst>
                    <a:ext uri="{9D8B030D-6E8A-4147-A177-3AD203B41FA5}">
                      <a16:colId xmlns:a16="http://schemas.microsoft.com/office/drawing/2014/main" val="1105842210"/>
                    </a:ext>
                  </a:extLst>
                </a:gridCol>
                <a:gridCol w="1542699">
                  <a:extLst>
                    <a:ext uri="{9D8B030D-6E8A-4147-A177-3AD203B41FA5}">
                      <a16:colId xmlns:a16="http://schemas.microsoft.com/office/drawing/2014/main" val="3960318736"/>
                    </a:ext>
                  </a:extLst>
                </a:gridCol>
                <a:gridCol w="1542699">
                  <a:extLst>
                    <a:ext uri="{9D8B030D-6E8A-4147-A177-3AD203B41FA5}">
                      <a16:colId xmlns:a16="http://schemas.microsoft.com/office/drawing/2014/main" val="1678708226"/>
                    </a:ext>
                  </a:extLst>
                </a:gridCol>
              </a:tblGrid>
              <a:tr h="444044">
                <a:tc>
                  <a:txBody>
                    <a:bodyPr/>
                    <a:lstStyle/>
                    <a:p>
                      <a:pPr marL="0" marR="0" algn="l">
                        <a:lnSpc>
                          <a:spcPct val="107000"/>
                        </a:lnSpc>
                        <a:spcAft>
                          <a:spcPts val="800"/>
                        </a:spcAft>
                        <a:buNone/>
                      </a:pPr>
                      <a:r>
                        <a:rPr lang="en-US" sz="2800" kern="100">
                          <a:effectLst/>
                        </a:rPr>
                        <a:t>State</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2004</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2005</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2006</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2007</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2829457751"/>
                  </a:ext>
                </a:extLst>
              </a:tr>
              <a:tr h="839830">
                <a:tc>
                  <a:txBody>
                    <a:bodyPr/>
                    <a:lstStyle/>
                    <a:p>
                      <a:pPr marL="0" marR="0" algn="l">
                        <a:lnSpc>
                          <a:spcPct val="107000"/>
                        </a:lnSpc>
                        <a:spcAft>
                          <a:spcPts val="800"/>
                        </a:spcAft>
                        <a:buNone/>
                      </a:pPr>
                      <a:r>
                        <a:rPr lang="en-US" sz="2800" kern="100">
                          <a:effectLst/>
                        </a:rPr>
                        <a:t>Alabama</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4029.3</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3900</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3937</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3974.9</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1781435172"/>
                  </a:ext>
                </a:extLst>
              </a:tr>
              <a:tr h="869962">
                <a:tc>
                  <a:txBody>
                    <a:bodyPr/>
                    <a:lstStyle/>
                    <a:p>
                      <a:pPr marL="0" marR="0" algn="l">
                        <a:lnSpc>
                          <a:spcPct val="107000"/>
                        </a:lnSpc>
                        <a:spcAft>
                          <a:spcPts val="800"/>
                        </a:spcAft>
                        <a:buNone/>
                      </a:pPr>
                      <a:r>
                        <a:rPr lang="en-US" sz="2800" kern="100">
                          <a:effectLst/>
                        </a:rPr>
                        <a:t>Alaska</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3370.9</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3615</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a:effectLst/>
                        </a:rPr>
                        <a:t>3582</a:t>
                      </a:r>
                      <a:endParaRPr lang="en-US" sz="1600" kern="100">
                        <a:solidFill>
                          <a:srgbClr val="000000"/>
                        </a:solidFill>
                        <a:effectLst/>
                        <a:latin typeface="Calibri" panose="020F0502020204030204" pitchFamily="34" charset="0"/>
                        <a:ea typeface="Calibri" panose="020F0502020204030204" pitchFamily="34" charset="0"/>
                      </a:endParaRPr>
                    </a:p>
                  </a:txBody>
                  <a:tcPr marR="73025" marT="43180" marB="0"/>
                </a:tc>
                <a:tc>
                  <a:txBody>
                    <a:bodyPr/>
                    <a:lstStyle/>
                    <a:p>
                      <a:pPr marL="0" marR="0" algn="l">
                        <a:lnSpc>
                          <a:spcPct val="107000"/>
                        </a:lnSpc>
                        <a:spcAft>
                          <a:spcPts val="800"/>
                        </a:spcAft>
                        <a:buNone/>
                      </a:pPr>
                      <a:r>
                        <a:rPr lang="en-US" sz="2800" kern="100" dirty="0">
                          <a:effectLst/>
                        </a:rPr>
                        <a:t>3373.9</a:t>
                      </a:r>
                      <a:endParaRPr lang="en-US" sz="1600" kern="100" dirty="0">
                        <a:solidFill>
                          <a:srgbClr val="000000"/>
                        </a:solidFill>
                        <a:effectLst/>
                        <a:latin typeface="Calibri" panose="020F0502020204030204" pitchFamily="34" charset="0"/>
                        <a:ea typeface="Calibri" panose="020F0502020204030204" pitchFamily="34" charset="0"/>
                      </a:endParaRPr>
                    </a:p>
                  </a:txBody>
                  <a:tcPr marR="73025" marT="43180" marB="0"/>
                </a:tc>
                <a:extLst>
                  <a:ext uri="{0D108BD9-81ED-4DB2-BD59-A6C34878D82A}">
                    <a16:rowId xmlns:a16="http://schemas.microsoft.com/office/drawing/2014/main" val="632879139"/>
                  </a:ext>
                </a:extLst>
              </a:tr>
            </a:tbl>
          </a:graphicData>
        </a:graphic>
      </p:graphicFrame>
      <p:sp>
        <p:nvSpPr>
          <p:cNvPr id="4" name="TextBox 3">
            <a:extLst>
              <a:ext uri="{FF2B5EF4-FFF2-40B4-BE49-F238E27FC236}">
                <a16:creationId xmlns:a16="http://schemas.microsoft.com/office/drawing/2014/main" id="{6107B9DB-4902-D38D-3524-1F59E60BE452}"/>
              </a:ext>
            </a:extLst>
          </p:cNvPr>
          <p:cNvSpPr txBox="1"/>
          <p:nvPr/>
        </p:nvSpPr>
        <p:spPr>
          <a:xfrm>
            <a:off x="13363369" y="8096932"/>
            <a:ext cx="9472934" cy="25955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5400" dirty="0">
                <a:solidFill>
                  <a:srgbClr val="C00000"/>
                </a:solidFill>
              </a:rPr>
              <a:t>Which format would make it easier to compare trends over time?</a:t>
            </a:r>
            <a:endParaRPr kumimoji="0" lang="en-US" sz="5400" b="0" i="0" u="none" strike="noStrike" cap="none" spc="0" normalizeH="0" baseline="0" dirty="0">
              <a:ln>
                <a:noFill/>
              </a:ln>
              <a:solidFill>
                <a:srgbClr val="C00000"/>
              </a:solidFill>
              <a:effectLst/>
              <a:uFillTx/>
              <a:latin typeface="+mn-lt"/>
              <a:ea typeface="+mn-ea"/>
              <a:cs typeface="+mn-cs"/>
              <a:sym typeface="Helvetica Neue"/>
            </a:endParaRPr>
          </a:p>
        </p:txBody>
      </p:sp>
    </p:spTree>
    <p:extLst>
      <p:ext uri="{BB962C8B-B14F-4D97-AF65-F5344CB8AC3E}">
        <p14:creationId xmlns:p14="http://schemas.microsoft.com/office/powerpoint/2010/main" val="5425701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Slide Title"/>
          <p:cNvSpPr txBox="1">
            <a:spLocks noGrp="1"/>
          </p:cNvSpPr>
          <p:nvPr>
            <p:ph type="title"/>
          </p:nvPr>
        </p:nvSpPr>
        <p:spPr>
          <a:prstGeom prst="rect">
            <a:avLst/>
          </a:prstGeom>
        </p:spPr>
        <p:txBody>
          <a:bodyPr/>
          <a:lstStyle/>
          <a:p>
            <a:r>
              <a:rPr lang="en-US" dirty="0"/>
              <a:t>Attribute Types</a:t>
            </a:r>
            <a:endParaRPr dirty="0"/>
          </a:p>
        </p:txBody>
      </p:sp>
      <p:sp>
        <p:nvSpPr>
          <p:cNvPr id="329" name="Slide Subtitle"/>
          <p:cNvSpPr txBox="1">
            <a:spLocks noGrp="1"/>
          </p:cNvSpPr>
          <p:nvPr>
            <p:ph type="body" idx="21"/>
          </p:nvPr>
        </p:nvSpPr>
        <p:spPr>
          <a:prstGeom prst="rect">
            <a:avLst/>
          </a:prstGeom>
        </p:spPr>
        <p:txBody>
          <a:bodyPr/>
          <a:lstStyle/>
          <a:p>
            <a:endParaRP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973C5EB7-2EB0-D93A-733B-FF7EB89D9EA4}"/>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370840">
                    <a:tc>
                      <a:txBody>
                        <a:bodyPr/>
                        <a:lstStyle/>
                        <a:p>
                          <a:pPr algn="l"/>
                          <a:r>
                            <a:rPr lang="en-US" sz="3200" dirty="0">
                              <a:solidFill>
                                <a:schemeClr val="bg2">
                                  <a:lumMod val="10000"/>
                                </a:schemeClr>
                              </a:solidFill>
                            </a:rPr>
                            <a:t>N</a:t>
                          </a:r>
                        </a:p>
                      </a:txBody>
                      <a:tcPr/>
                    </a:tc>
                    <a:tc>
                      <a:txBody>
                        <a:bodyPr/>
                        <a:lstStyle/>
                        <a:p>
                          <a:pPr algn="l"/>
                          <a:r>
                            <a:rPr lang="en-US" sz="3200" dirty="0">
                              <a:solidFill>
                                <a:schemeClr val="bg2">
                                  <a:lumMod val="10000"/>
                                </a:schemeClr>
                              </a:solidFill>
                            </a:rPr>
                            <a:t>Nominal</a:t>
                          </a:r>
                        </a:p>
                      </a:txBody>
                      <a:tcPr/>
                    </a:tc>
                    <a:tc>
                      <a:txBody>
                        <a:bodyPr/>
                        <a:lstStyle/>
                        <a:p>
                          <a:pPr algn="l"/>
                          <a:r>
                            <a:rPr lang="en-US" sz="3200" dirty="0">
                              <a:solidFill>
                                <a:schemeClr val="bg2">
                                  <a:lumMod val="10000"/>
                                </a:schemeClr>
                              </a:solidFill>
                            </a:rPr>
                            <a:t>Names and categories</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m:t>
                                </m:r>
                              </m:oMath>
                            </m:oMathPara>
                          </a14:m>
                          <a:endParaRPr lang="en-US" sz="3200" dirty="0">
                            <a:solidFill>
                              <a:schemeClr val="bg2">
                                <a:lumMod val="10000"/>
                              </a:schemeClr>
                            </a:solidFill>
                          </a:endParaRPr>
                        </a:p>
                      </a:txBody>
                      <a:tcPr/>
                    </a:tc>
                    <a:extLst>
                      <a:ext uri="{0D108BD9-81ED-4DB2-BD59-A6C34878D82A}">
                        <a16:rowId xmlns:a16="http://schemas.microsoft.com/office/drawing/2014/main" val="1218266674"/>
                      </a:ext>
                    </a:extLst>
                  </a:tr>
                  <a:tr h="370840">
                    <a:tc>
                      <a:txBody>
                        <a:bodyPr/>
                        <a:lstStyle/>
                        <a:p>
                          <a:pPr algn="l"/>
                          <a:r>
                            <a:rPr lang="en-US" sz="3200" dirty="0">
                              <a:solidFill>
                                <a:schemeClr val="bg2">
                                  <a:lumMod val="10000"/>
                                </a:schemeClr>
                              </a:solidFill>
                            </a:rPr>
                            <a:t>O</a:t>
                          </a:r>
                        </a:p>
                      </a:txBody>
                      <a:tcPr/>
                    </a:tc>
                    <a:tc>
                      <a:txBody>
                        <a:bodyPr/>
                        <a:lstStyle/>
                        <a:p>
                          <a:pPr algn="l"/>
                          <a:r>
                            <a:rPr lang="en-US" sz="3200" dirty="0">
                              <a:solidFill>
                                <a:schemeClr val="bg2">
                                  <a:lumMod val="10000"/>
                                </a:schemeClr>
                              </a:solidFill>
                            </a:rPr>
                            <a:t>Ordinal</a:t>
                          </a:r>
                        </a:p>
                      </a:txBody>
                      <a:tcPr/>
                    </a:tc>
                    <a:tc>
                      <a:txBody>
                        <a:bodyPr/>
                        <a:lstStyle/>
                        <a:p>
                          <a:pPr algn="l"/>
                          <a:r>
                            <a:rPr lang="en-US" sz="3200" dirty="0">
                              <a:solidFill>
                                <a:schemeClr val="bg2">
                                  <a:lumMod val="10000"/>
                                </a:schemeClr>
                              </a:solidFill>
                            </a:rPr>
                            <a:t>Ordered</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bg2">
                                <a:lumMod val="10000"/>
                              </a:schemeClr>
                            </a:solidFill>
                          </a:endParaRPr>
                        </a:p>
                      </a:txBody>
                      <a:tcPr/>
                    </a:tc>
                    <a:extLst>
                      <a:ext uri="{0D108BD9-81ED-4DB2-BD59-A6C34878D82A}">
                        <a16:rowId xmlns:a16="http://schemas.microsoft.com/office/drawing/2014/main" val="453748275"/>
                      </a:ext>
                    </a:extLst>
                  </a:tr>
                  <a:tr h="37084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Interval</a:t>
                          </a:r>
                        </a:p>
                      </a:txBody>
                      <a:tcPr/>
                    </a:tc>
                    <a:tc>
                      <a:txBody>
                        <a:bodyPr/>
                        <a:lstStyle/>
                        <a:p>
                          <a:pPr algn="l"/>
                          <a:r>
                            <a:rPr lang="en-US" sz="3200" dirty="0">
                              <a:solidFill>
                                <a:schemeClr val="bg2">
                                  <a:lumMod val="10000"/>
                                </a:schemeClr>
                              </a:solidFill>
                            </a:rPr>
                            <a:t>Degree of difference</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bg2">
                                <a:lumMod val="10000"/>
                              </a:schemeClr>
                            </a:solidFill>
                          </a:endParaRPr>
                        </a:p>
                      </a:txBody>
                      <a:tcPr/>
                    </a:tc>
                    <a:extLst>
                      <a:ext uri="{0D108BD9-81ED-4DB2-BD59-A6C34878D82A}">
                        <a16:rowId xmlns:a16="http://schemas.microsoft.com/office/drawing/2014/main" val="2962934498"/>
                      </a:ext>
                    </a:extLst>
                  </a:tr>
                  <a:tr h="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Ratio</a:t>
                          </a:r>
                        </a:p>
                      </a:txBody>
                      <a:tcPr/>
                    </a:tc>
                    <a:tc>
                      <a:txBody>
                        <a:bodyPr/>
                        <a:lstStyle/>
                        <a:p>
                          <a:pPr algn="l"/>
                          <a:r>
                            <a:rPr lang="en-US" sz="3200" dirty="0">
                              <a:solidFill>
                                <a:schemeClr val="bg2">
                                  <a:lumMod val="10000"/>
                                </a:schemeClr>
                              </a:solidFill>
                            </a:rPr>
                            <a:t>Unique and non-arbitrary zero value</a:t>
                          </a:r>
                        </a:p>
                      </a:txBody>
                      <a:tcP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,≠,&lt;,&gt;,−, %</m:t>
                                </m:r>
                              </m:oMath>
                            </m:oMathPara>
                          </a14:m>
                          <a:endParaRPr lang="en-US" sz="3200" dirty="0">
                            <a:solidFill>
                              <a:schemeClr val="bg2">
                                <a:lumMod val="10000"/>
                              </a:schemeClr>
                            </a:solidFill>
                          </a:endParaRPr>
                        </a:p>
                        <a:p>
                          <a:pPr algn="l"/>
                          <a:endParaRPr lang="en-US" sz="3200" dirty="0">
                            <a:solidFill>
                              <a:schemeClr val="bg2">
                                <a:lumMod val="10000"/>
                              </a:schemeClr>
                            </a:solidFill>
                          </a:endParaRPr>
                        </a:p>
                      </a:txBody>
                      <a:tcPr/>
                    </a:tc>
                    <a:extLst>
                      <a:ext uri="{0D108BD9-81ED-4DB2-BD59-A6C34878D82A}">
                        <a16:rowId xmlns:a16="http://schemas.microsoft.com/office/drawing/2014/main" val="1241657561"/>
                      </a:ext>
                    </a:extLst>
                  </a:tr>
                </a:tbl>
              </a:graphicData>
            </a:graphic>
          </p:graphicFrame>
        </mc:Choice>
        <mc:Fallback xmlns="">
          <p:graphicFrame>
            <p:nvGraphicFramePr>
              <p:cNvPr id="2" name="Table 1">
                <a:extLst>
                  <a:ext uri="{FF2B5EF4-FFF2-40B4-BE49-F238E27FC236}">
                    <a16:creationId xmlns:a16="http://schemas.microsoft.com/office/drawing/2014/main" id="{973C5EB7-2EB0-D93A-733B-FF7EB89D9EA4}"/>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579120">
                    <a:tc>
                      <a:txBody>
                        <a:bodyPr/>
                        <a:lstStyle/>
                        <a:p>
                          <a:pPr algn="l"/>
                          <a:r>
                            <a:rPr lang="en-US" sz="3200" dirty="0">
                              <a:solidFill>
                                <a:schemeClr val="bg2">
                                  <a:lumMod val="10000"/>
                                </a:schemeClr>
                              </a:solidFill>
                            </a:rPr>
                            <a:t>N</a:t>
                          </a:r>
                        </a:p>
                      </a:txBody>
                      <a:tcPr/>
                    </a:tc>
                    <a:tc>
                      <a:txBody>
                        <a:bodyPr/>
                        <a:lstStyle/>
                        <a:p>
                          <a:pPr algn="l"/>
                          <a:r>
                            <a:rPr lang="en-US" sz="3200" dirty="0">
                              <a:solidFill>
                                <a:schemeClr val="bg2">
                                  <a:lumMod val="10000"/>
                                </a:schemeClr>
                              </a:solidFill>
                            </a:rPr>
                            <a:t>Nominal</a:t>
                          </a:r>
                        </a:p>
                      </a:txBody>
                      <a:tcPr/>
                    </a:tc>
                    <a:tc>
                      <a:txBody>
                        <a:bodyPr/>
                        <a:lstStyle/>
                        <a:p>
                          <a:pPr algn="l"/>
                          <a:r>
                            <a:rPr lang="en-US" sz="3200" dirty="0">
                              <a:solidFill>
                                <a:schemeClr val="bg2">
                                  <a:lumMod val="10000"/>
                                </a:schemeClr>
                              </a:solidFill>
                            </a:rPr>
                            <a:t>Names and categories</a:t>
                          </a:r>
                        </a:p>
                      </a:txBody>
                      <a:tcPr/>
                    </a:tc>
                    <a:tc>
                      <a:txBody>
                        <a:bodyPr/>
                        <a:lstStyle/>
                        <a:p>
                          <a:endParaRPr lang="en-US"/>
                        </a:p>
                      </a:txBody>
                      <a:tcPr>
                        <a:blipFill>
                          <a:blip r:embed="rId3"/>
                          <a:stretch>
                            <a:fillRect l="-300625" t="-13043" r="-312" b="-384783"/>
                          </a:stretch>
                        </a:blipFill>
                      </a:tcPr>
                    </a:tc>
                    <a:extLst>
                      <a:ext uri="{0D108BD9-81ED-4DB2-BD59-A6C34878D82A}">
                        <a16:rowId xmlns:a16="http://schemas.microsoft.com/office/drawing/2014/main" val="1218266674"/>
                      </a:ext>
                    </a:extLst>
                  </a:tr>
                  <a:tr h="579120">
                    <a:tc>
                      <a:txBody>
                        <a:bodyPr/>
                        <a:lstStyle/>
                        <a:p>
                          <a:pPr algn="l"/>
                          <a:r>
                            <a:rPr lang="en-US" sz="3200" dirty="0">
                              <a:solidFill>
                                <a:schemeClr val="bg2">
                                  <a:lumMod val="10000"/>
                                </a:schemeClr>
                              </a:solidFill>
                            </a:rPr>
                            <a:t>O</a:t>
                          </a:r>
                        </a:p>
                      </a:txBody>
                      <a:tcPr/>
                    </a:tc>
                    <a:tc>
                      <a:txBody>
                        <a:bodyPr/>
                        <a:lstStyle/>
                        <a:p>
                          <a:pPr algn="l"/>
                          <a:r>
                            <a:rPr lang="en-US" sz="3200" dirty="0">
                              <a:solidFill>
                                <a:schemeClr val="bg2">
                                  <a:lumMod val="10000"/>
                                </a:schemeClr>
                              </a:solidFill>
                            </a:rPr>
                            <a:t>Ordinal</a:t>
                          </a:r>
                        </a:p>
                      </a:txBody>
                      <a:tcPr/>
                    </a:tc>
                    <a:tc>
                      <a:txBody>
                        <a:bodyPr/>
                        <a:lstStyle/>
                        <a:p>
                          <a:pPr algn="l"/>
                          <a:r>
                            <a:rPr lang="en-US" sz="3200" dirty="0">
                              <a:solidFill>
                                <a:schemeClr val="bg2">
                                  <a:lumMod val="10000"/>
                                </a:schemeClr>
                              </a:solidFill>
                            </a:rPr>
                            <a:t>Ordered</a:t>
                          </a:r>
                        </a:p>
                      </a:txBody>
                      <a:tcPr/>
                    </a:tc>
                    <a:tc>
                      <a:txBody>
                        <a:bodyPr/>
                        <a:lstStyle/>
                        <a:p>
                          <a:endParaRPr lang="en-US"/>
                        </a:p>
                      </a:txBody>
                      <a:tcPr>
                        <a:blipFill>
                          <a:blip r:embed="rId3"/>
                          <a:stretch>
                            <a:fillRect l="-300625" t="-113043" r="-312" b="-284783"/>
                          </a:stretch>
                        </a:blipFill>
                      </a:tcPr>
                    </a:tc>
                    <a:extLst>
                      <a:ext uri="{0D108BD9-81ED-4DB2-BD59-A6C34878D82A}">
                        <a16:rowId xmlns:a16="http://schemas.microsoft.com/office/drawing/2014/main" val="453748275"/>
                      </a:ext>
                    </a:extLst>
                  </a:tr>
                  <a:tr h="57912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Interval</a:t>
                          </a:r>
                        </a:p>
                      </a:txBody>
                      <a:tcPr/>
                    </a:tc>
                    <a:tc>
                      <a:txBody>
                        <a:bodyPr/>
                        <a:lstStyle/>
                        <a:p>
                          <a:pPr algn="l"/>
                          <a:r>
                            <a:rPr lang="en-US" sz="3200" dirty="0">
                              <a:solidFill>
                                <a:schemeClr val="bg2">
                                  <a:lumMod val="10000"/>
                                </a:schemeClr>
                              </a:solidFill>
                            </a:rPr>
                            <a:t>Degree of difference</a:t>
                          </a:r>
                        </a:p>
                      </a:txBody>
                      <a:tcPr/>
                    </a:tc>
                    <a:tc>
                      <a:txBody>
                        <a:bodyPr/>
                        <a:lstStyle/>
                        <a:p>
                          <a:endParaRPr lang="en-US"/>
                        </a:p>
                      </a:txBody>
                      <a:tcPr>
                        <a:blipFill>
                          <a:blip r:embed="rId3"/>
                          <a:stretch>
                            <a:fillRect l="-300625" t="-213043" r="-312" b="-184783"/>
                          </a:stretch>
                        </a:blipFill>
                      </a:tcPr>
                    </a:tc>
                    <a:extLst>
                      <a:ext uri="{0D108BD9-81ED-4DB2-BD59-A6C34878D82A}">
                        <a16:rowId xmlns:a16="http://schemas.microsoft.com/office/drawing/2014/main" val="2962934498"/>
                      </a:ext>
                    </a:extLst>
                  </a:tr>
                  <a:tr h="106680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Ratio</a:t>
                          </a:r>
                        </a:p>
                      </a:txBody>
                      <a:tcPr/>
                    </a:tc>
                    <a:tc>
                      <a:txBody>
                        <a:bodyPr/>
                        <a:lstStyle/>
                        <a:p>
                          <a:pPr algn="l"/>
                          <a:r>
                            <a:rPr lang="en-US" sz="3200" dirty="0">
                              <a:solidFill>
                                <a:schemeClr val="bg2">
                                  <a:lumMod val="10000"/>
                                </a:schemeClr>
                              </a:solidFill>
                            </a:rPr>
                            <a:t>Unique and non-arbitrary zero value</a:t>
                          </a:r>
                        </a:p>
                      </a:txBody>
                      <a:tcPr/>
                    </a:tc>
                    <a:tc>
                      <a:txBody>
                        <a:bodyPr/>
                        <a:lstStyle/>
                        <a:p>
                          <a:endParaRPr lang="en-US"/>
                        </a:p>
                      </a:txBody>
                      <a:tcPr>
                        <a:blipFill>
                          <a:blip r:embed="rId3"/>
                          <a:stretch>
                            <a:fillRect l="-300625" t="-171429" r="-312" b="-1190"/>
                          </a:stretch>
                        </a:blipFill>
                      </a:tcPr>
                    </a:tc>
                    <a:extLst>
                      <a:ext uri="{0D108BD9-81ED-4DB2-BD59-A6C34878D82A}">
                        <a16:rowId xmlns:a16="http://schemas.microsoft.com/office/drawing/2014/main" val="1241657561"/>
                      </a:ext>
                    </a:extLst>
                  </a:tr>
                </a:tbl>
              </a:graphicData>
            </a:graphic>
          </p:graphicFrame>
        </mc:Fallback>
      </mc:AlternateContent>
    </p:spTree>
    <p:extLst>
      <p:ext uri="{BB962C8B-B14F-4D97-AF65-F5344CB8AC3E}">
        <p14:creationId xmlns:p14="http://schemas.microsoft.com/office/powerpoint/2010/main" val="419546943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D552A-25EE-4A1A-11CC-C670599935D2}"/>
            </a:ext>
          </a:extLst>
        </p:cNvPr>
        <p:cNvGrpSpPr/>
        <p:nvPr/>
      </p:nvGrpSpPr>
      <p:grpSpPr>
        <a:xfrm>
          <a:off x="0" y="0"/>
          <a:ext cx="0" cy="0"/>
          <a:chOff x="0" y="0"/>
          <a:chExt cx="0" cy="0"/>
        </a:xfrm>
      </p:grpSpPr>
      <p:sp>
        <p:nvSpPr>
          <p:cNvPr id="328" name="Slide Title">
            <a:extLst>
              <a:ext uri="{FF2B5EF4-FFF2-40B4-BE49-F238E27FC236}">
                <a16:creationId xmlns:a16="http://schemas.microsoft.com/office/drawing/2014/main" id="{D08EFB89-041F-F281-DAB3-131049DF4127}"/>
              </a:ext>
            </a:extLst>
          </p:cNvPr>
          <p:cNvSpPr txBox="1">
            <a:spLocks noGrp="1"/>
          </p:cNvSpPr>
          <p:nvPr>
            <p:ph type="title"/>
          </p:nvPr>
        </p:nvSpPr>
        <p:spPr>
          <a:prstGeom prst="rect">
            <a:avLst/>
          </a:prstGeom>
        </p:spPr>
        <p:txBody>
          <a:bodyPr/>
          <a:lstStyle/>
          <a:p>
            <a:r>
              <a:rPr lang="en-US" dirty="0"/>
              <a:t>Attribute Types</a:t>
            </a:r>
            <a:endParaRPr dirty="0"/>
          </a:p>
        </p:txBody>
      </p:sp>
      <p:sp>
        <p:nvSpPr>
          <p:cNvPr id="329" name="Slide Subtitle">
            <a:extLst>
              <a:ext uri="{FF2B5EF4-FFF2-40B4-BE49-F238E27FC236}">
                <a16:creationId xmlns:a16="http://schemas.microsoft.com/office/drawing/2014/main" id="{DDD3EB40-95C2-8632-56BA-933E9C38FFBB}"/>
              </a:ext>
            </a:extLst>
          </p:cNvPr>
          <p:cNvSpPr txBox="1">
            <a:spLocks noGrp="1"/>
          </p:cNvSpPr>
          <p:nvPr>
            <p:ph type="body" idx="21"/>
          </p:nvPr>
        </p:nvSpPr>
        <p:spPr>
          <a:prstGeom prst="rect">
            <a:avLst/>
          </a:prstGeom>
        </p:spPr>
        <p:txBody>
          <a:bodyPr/>
          <a:lstStyle/>
          <a:p>
            <a:r>
              <a:rPr lang="en-US" dirty="0"/>
              <a:t>Nominal</a:t>
            </a:r>
            <a:endParaRPr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D6F3ADA4-347D-3031-7959-8EDCC674F21D}"/>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370840">
                    <a:tc>
                      <a:txBody>
                        <a:bodyPr/>
                        <a:lstStyle/>
                        <a:p>
                          <a:pPr algn="l"/>
                          <a:r>
                            <a:rPr lang="en-US" sz="3200" dirty="0">
                              <a:solidFill>
                                <a:schemeClr val="bg2">
                                  <a:lumMod val="10000"/>
                                </a:schemeClr>
                              </a:solidFill>
                            </a:rPr>
                            <a:t>N</a:t>
                          </a:r>
                        </a:p>
                      </a:txBody>
                      <a:tcPr/>
                    </a:tc>
                    <a:tc>
                      <a:txBody>
                        <a:bodyPr/>
                        <a:lstStyle/>
                        <a:p>
                          <a:pPr algn="l"/>
                          <a:r>
                            <a:rPr lang="en-US" sz="3200" dirty="0">
                              <a:solidFill>
                                <a:schemeClr val="bg2">
                                  <a:lumMod val="10000"/>
                                </a:schemeClr>
                              </a:solidFill>
                            </a:rPr>
                            <a:t>Nominal</a:t>
                          </a:r>
                        </a:p>
                      </a:txBody>
                      <a:tcPr/>
                    </a:tc>
                    <a:tc>
                      <a:txBody>
                        <a:bodyPr/>
                        <a:lstStyle/>
                        <a:p>
                          <a:pPr algn="l"/>
                          <a:r>
                            <a:rPr lang="en-US" sz="3200" dirty="0">
                              <a:solidFill>
                                <a:schemeClr val="bg2">
                                  <a:lumMod val="10000"/>
                                </a:schemeClr>
                              </a:solidFill>
                            </a:rPr>
                            <a:t>Names, labels, and categories</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m:t>
                                </m:r>
                              </m:oMath>
                            </m:oMathPara>
                          </a14:m>
                          <a:endParaRPr lang="en-US" sz="3200" dirty="0">
                            <a:solidFill>
                              <a:schemeClr val="bg2">
                                <a:lumMod val="10000"/>
                              </a:schemeClr>
                            </a:solidFill>
                          </a:endParaRPr>
                        </a:p>
                      </a:txBody>
                      <a:tcPr/>
                    </a:tc>
                    <a:extLst>
                      <a:ext uri="{0D108BD9-81ED-4DB2-BD59-A6C34878D82A}">
                        <a16:rowId xmlns:a16="http://schemas.microsoft.com/office/drawing/2014/main" val="1218266674"/>
                      </a:ext>
                    </a:extLst>
                  </a:tr>
                  <a:tr h="370840">
                    <a:tc>
                      <a:txBody>
                        <a:bodyPr/>
                        <a:lstStyle/>
                        <a:p>
                          <a:pPr algn="l"/>
                          <a:r>
                            <a:rPr lang="en-US" sz="3200" dirty="0">
                              <a:solidFill>
                                <a:schemeClr val="tx2">
                                  <a:lumMod val="60000"/>
                                  <a:lumOff val="40000"/>
                                </a:schemeClr>
                              </a:solidFill>
                            </a:rPr>
                            <a:t>O</a:t>
                          </a:r>
                        </a:p>
                      </a:txBody>
                      <a:tcPr/>
                    </a:tc>
                    <a:tc>
                      <a:txBody>
                        <a:bodyPr/>
                        <a:lstStyle/>
                        <a:p>
                          <a:pPr algn="l"/>
                          <a:r>
                            <a:rPr lang="en-US" sz="3200" dirty="0">
                              <a:solidFill>
                                <a:schemeClr val="tx2">
                                  <a:lumMod val="60000"/>
                                  <a:lumOff val="40000"/>
                                </a:schemeClr>
                              </a:solidFill>
                            </a:rPr>
                            <a:t>Ordinal</a:t>
                          </a:r>
                        </a:p>
                      </a:txBody>
                      <a:tcPr/>
                    </a:tc>
                    <a:tc>
                      <a:txBody>
                        <a:bodyPr/>
                        <a:lstStyle/>
                        <a:p>
                          <a:pPr algn="l"/>
                          <a:r>
                            <a:rPr lang="en-US" sz="3200" dirty="0">
                              <a:solidFill>
                                <a:schemeClr val="tx2">
                                  <a:lumMod val="60000"/>
                                  <a:lumOff val="40000"/>
                                </a:schemeClr>
                              </a:solidFill>
                            </a:rPr>
                            <a:t>Ordered</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453748275"/>
                      </a:ext>
                    </a:extLst>
                  </a:tr>
                  <a:tr h="37084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Interval</a:t>
                          </a:r>
                        </a:p>
                      </a:txBody>
                      <a:tcPr/>
                    </a:tc>
                    <a:tc>
                      <a:txBody>
                        <a:bodyPr/>
                        <a:lstStyle/>
                        <a:p>
                          <a:pPr algn="l"/>
                          <a:r>
                            <a:rPr lang="en-US" sz="3200" dirty="0">
                              <a:solidFill>
                                <a:schemeClr val="tx2">
                                  <a:lumMod val="60000"/>
                                  <a:lumOff val="40000"/>
                                </a:schemeClr>
                              </a:solidFill>
                            </a:rPr>
                            <a:t>Degree of difference</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2962934498"/>
                      </a:ext>
                    </a:extLst>
                  </a:tr>
                  <a:tr h="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Ratio</a:t>
                          </a:r>
                        </a:p>
                      </a:txBody>
                      <a:tcPr/>
                    </a:tc>
                    <a:tc>
                      <a:txBody>
                        <a:bodyPr/>
                        <a:lstStyle/>
                        <a:p>
                          <a:pPr algn="l"/>
                          <a:r>
                            <a:rPr lang="en-US" sz="3200" dirty="0">
                              <a:solidFill>
                                <a:schemeClr val="tx2">
                                  <a:lumMod val="60000"/>
                                  <a:lumOff val="40000"/>
                                </a:schemeClr>
                              </a:solidFill>
                            </a:rPr>
                            <a:t>Unique and non-arbitrary zero value</a:t>
                          </a:r>
                        </a:p>
                      </a:txBody>
                      <a:tcP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 %</m:t>
                                </m:r>
                              </m:oMath>
                            </m:oMathPara>
                          </a14:m>
                          <a:endParaRPr lang="en-US" sz="3200" dirty="0">
                            <a:solidFill>
                              <a:schemeClr val="tx2">
                                <a:lumMod val="60000"/>
                                <a:lumOff val="40000"/>
                              </a:schemeClr>
                            </a:solidFill>
                          </a:endParaRPr>
                        </a:p>
                        <a:p>
                          <a:pPr algn="l"/>
                          <a:endParaRPr lang="en-US" sz="3200" dirty="0">
                            <a:solidFill>
                              <a:schemeClr val="tx2">
                                <a:lumMod val="60000"/>
                                <a:lumOff val="40000"/>
                              </a:schemeClr>
                            </a:solidFill>
                          </a:endParaRPr>
                        </a:p>
                      </a:txBody>
                      <a:tcPr/>
                    </a:tc>
                    <a:extLst>
                      <a:ext uri="{0D108BD9-81ED-4DB2-BD59-A6C34878D82A}">
                        <a16:rowId xmlns:a16="http://schemas.microsoft.com/office/drawing/2014/main" val="1241657561"/>
                      </a:ext>
                    </a:extLst>
                  </a:tr>
                </a:tbl>
              </a:graphicData>
            </a:graphic>
          </p:graphicFrame>
        </mc:Choice>
        <mc:Fallback xmlns="">
          <p:graphicFrame>
            <p:nvGraphicFramePr>
              <p:cNvPr id="2" name="Table 1">
                <a:extLst>
                  <a:ext uri="{FF2B5EF4-FFF2-40B4-BE49-F238E27FC236}">
                    <a16:creationId xmlns:a16="http://schemas.microsoft.com/office/drawing/2014/main" id="{D6F3ADA4-347D-3031-7959-8EDCC674F21D}"/>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579120">
                    <a:tc>
                      <a:txBody>
                        <a:bodyPr/>
                        <a:lstStyle/>
                        <a:p>
                          <a:pPr algn="l"/>
                          <a:r>
                            <a:rPr lang="en-US" sz="3200" dirty="0">
                              <a:solidFill>
                                <a:schemeClr val="bg2">
                                  <a:lumMod val="10000"/>
                                </a:schemeClr>
                              </a:solidFill>
                            </a:rPr>
                            <a:t>N</a:t>
                          </a:r>
                        </a:p>
                      </a:txBody>
                      <a:tcPr/>
                    </a:tc>
                    <a:tc>
                      <a:txBody>
                        <a:bodyPr/>
                        <a:lstStyle/>
                        <a:p>
                          <a:pPr algn="l"/>
                          <a:r>
                            <a:rPr lang="en-US" sz="3200" dirty="0">
                              <a:solidFill>
                                <a:schemeClr val="bg2">
                                  <a:lumMod val="10000"/>
                                </a:schemeClr>
                              </a:solidFill>
                            </a:rPr>
                            <a:t>Nominal</a:t>
                          </a:r>
                        </a:p>
                      </a:txBody>
                      <a:tcPr/>
                    </a:tc>
                    <a:tc>
                      <a:txBody>
                        <a:bodyPr/>
                        <a:lstStyle/>
                        <a:p>
                          <a:pPr algn="l"/>
                          <a:r>
                            <a:rPr lang="en-US" sz="3200" dirty="0">
                              <a:solidFill>
                                <a:schemeClr val="bg2">
                                  <a:lumMod val="10000"/>
                                </a:schemeClr>
                              </a:solidFill>
                            </a:rPr>
                            <a:t>Names, labels, and categories</a:t>
                          </a:r>
                        </a:p>
                      </a:txBody>
                      <a:tcPr/>
                    </a:tc>
                    <a:tc>
                      <a:txBody>
                        <a:bodyPr/>
                        <a:lstStyle/>
                        <a:p>
                          <a:endParaRPr lang="en-US"/>
                        </a:p>
                      </a:txBody>
                      <a:tcPr>
                        <a:blipFill>
                          <a:blip r:embed="rId3"/>
                          <a:stretch>
                            <a:fillRect l="-300625" t="-13043" r="-312" b="-384783"/>
                          </a:stretch>
                        </a:blipFill>
                      </a:tcPr>
                    </a:tc>
                    <a:extLst>
                      <a:ext uri="{0D108BD9-81ED-4DB2-BD59-A6C34878D82A}">
                        <a16:rowId xmlns:a16="http://schemas.microsoft.com/office/drawing/2014/main" val="1218266674"/>
                      </a:ext>
                    </a:extLst>
                  </a:tr>
                  <a:tr h="579120">
                    <a:tc>
                      <a:txBody>
                        <a:bodyPr/>
                        <a:lstStyle/>
                        <a:p>
                          <a:pPr algn="l"/>
                          <a:r>
                            <a:rPr lang="en-US" sz="3200" dirty="0">
                              <a:solidFill>
                                <a:schemeClr val="tx2">
                                  <a:lumMod val="60000"/>
                                  <a:lumOff val="40000"/>
                                </a:schemeClr>
                              </a:solidFill>
                            </a:rPr>
                            <a:t>O</a:t>
                          </a:r>
                        </a:p>
                      </a:txBody>
                      <a:tcPr/>
                    </a:tc>
                    <a:tc>
                      <a:txBody>
                        <a:bodyPr/>
                        <a:lstStyle/>
                        <a:p>
                          <a:pPr algn="l"/>
                          <a:r>
                            <a:rPr lang="en-US" sz="3200" dirty="0">
                              <a:solidFill>
                                <a:schemeClr val="tx2">
                                  <a:lumMod val="60000"/>
                                  <a:lumOff val="40000"/>
                                </a:schemeClr>
                              </a:solidFill>
                            </a:rPr>
                            <a:t>Ordinal</a:t>
                          </a:r>
                        </a:p>
                      </a:txBody>
                      <a:tcPr/>
                    </a:tc>
                    <a:tc>
                      <a:txBody>
                        <a:bodyPr/>
                        <a:lstStyle/>
                        <a:p>
                          <a:pPr algn="l"/>
                          <a:r>
                            <a:rPr lang="en-US" sz="3200" dirty="0">
                              <a:solidFill>
                                <a:schemeClr val="tx2">
                                  <a:lumMod val="60000"/>
                                  <a:lumOff val="40000"/>
                                </a:schemeClr>
                              </a:solidFill>
                            </a:rPr>
                            <a:t>Ordered</a:t>
                          </a:r>
                        </a:p>
                      </a:txBody>
                      <a:tcPr/>
                    </a:tc>
                    <a:tc>
                      <a:txBody>
                        <a:bodyPr/>
                        <a:lstStyle/>
                        <a:p>
                          <a:endParaRPr lang="en-US"/>
                        </a:p>
                      </a:txBody>
                      <a:tcPr>
                        <a:blipFill>
                          <a:blip r:embed="rId3"/>
                          <a:stretch>
                            <a:fillRect l="-300625" t="-113043" r="-312" b="-284783"/>
                          </a:stretch>
                        </a:blipFill>
                      </a:tcPr>
                    </a:tc>
                    <a:extLst>
                      <a:ext uri="{0D108BD9-81ED-4DB2-BD59-A6C34878D82A}">
                        <a16:rowId xmlns:a16="http://schemas.microsoft.com/office/drawing/2014/main" val="453748275"/>
                      </a:ext>
                    </a:extLst>
                  </a:tr>
                  <a:tr h="57912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Interval</a:t>
                          </a:r>
                        </a:p>
                      </a:txBody>
                      <a:tcPr/>
                    </a:tc>
                    <a:tc>
                      <a:txBody>
                        <a:bodyPr/>
                        <a:lstStyle/>
                        <a:p>
                          <a:pPr algn="l"/>
                          <a:r>
                            <a:rPr lang="en-US" sz="3200" dirty="0">
                              <a:solidFill>
                                <a:schemeClr val="tx2">
                                  <a:lumMod val="60000"/>
                                  <a:lumOff val="40000"/>
                                </a:schemeClr>
                              </a:solidFill>
                            </a:rPr>
                            <a:t>Degree of difference</a:t>
                          </a:r>
                        </a:p>
                      </a:txBody>
                      <a:tcPr/>
                    </a:tc>
                    <a:tc>
                      <a:txBody>
                        <a:bodyPr/>
                        <a:lstStyle/>
                        <a:p>
                          <a:endParaRPr lang="en-US"/>
                        </a:p>
                      </a:txBody>
                      <a:tcPr>
                        <a:blipFill>
                          <a:blip r:embed="rId3"/>
                          <a:stretch>
                            <a:fillRect l="-300625" t="-213043" r="-312" b="-184783"/>
                          </a:stretch>
                        </a:blipFill>
                      </a:tcPr>
                    </a:tc>
                    <a:extLst>
                      <a:ext uri="{0D108BD9-81ED-4DB2-BD59-A6C34878D82A}">
                        <a16:rowId xmlns:a16="http://schemas.microsoft.com/office/drawing/2014/main" val="2962934498"/>
                      </a:ext>
                    </a:extLst>
                  </a:tr>
                  <a:tr h="106680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Ratio</a:t>
                          </a:r>
                        </a:p>
                      </a:txBody>
                      <a:tcPr/>
                    </a:tc>
                    <a:tc>
                      <a:txBody>
                        <a:bodyPr/>
                        <a:lstStyle/>
                        <a:p>
                          <a:pPr algn="l"/>
                          <a:r>
                            <a:rPr lang="en-US" sz="3200" dirty="0">
                              <a:solidFill>
                                <a:schemeClr val="tx2">
                                  <a:lumMod val="60000"/>
                                  <a:lumOff val="40000"/>
                                </a:schemeClr>
                              </a:solidFill>
                            </a:rPr>
                            <a:t>Unique and non-arbitrary zero value</a:t>
                          </a:r>
                        </a:p>
                      </a:txBody>
                      <a:tcPr/>
                    </a:tc>
                    <a:tc>
                      <a:txBody>
                        <a:bodyPr/>
                        <a:lstStyle/>
                        <a:p>
                          <a:endParaRPr lang="en-US"/>
                        </a:p>
                      </a:txBody>
                      <a:tcPr>
                        <a:blipFill>
                          <a:blip r:embed="rId3"/>
                          <a:stretch>
                            <a:fillRect l="-300625" t="-171429" r="-312" b="-1190"/>
                          </a:stretch>
                        </a:blipFill>
                      </a:tcPr>
                    </a:tc>
                    <a:extLst>
                      <a:ext uri="{0D108BD9-81ED-4DB2-BD59-A6C34878D82A}">
                        <a16:rowId xmlns:a16="http://schemas.microsoft.com/office/drawing/2014/main" val="1241657561"/>
                      </a:ext>
                    </a:extLst>
                  </a:tr>
                </a:tbl>
              </a:graphicData>
            </a:graphic>
          </p:graphicFrame>
        </mc:Fallback>
      </mc:AlternateContent>
      <p:sp>
        <p:nvSpPr>
          <p:cNvPr id="3" name="TextBox 2">
            <a:extLst>
              <a:ext uri="{FF2B5EF4-FFF2-40B4-BE49-F238E27FC236}">
                <a16:creationId xmlns:a16="http://schemas.microsoft.com/office/drawing/2014/main" id="{CEA5B337-A2DC-3E37-6723-D4DF7055488A}"/>
              </a:ext>
            </a:extLst>
          </p:cNvPr>
          <p:cNvSpPr txBox="1"/>
          <p:nvPr/>
        </p:nvSpPr>
        <p:spPr>
          <a:xfrm>
            <a:off x="1206500" y="8706542"/>
            <a:ext cx="7118937" cy="14568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Nominal</a:t>
            </a:r>
          </a:p>
          <a:p>
            <a:pPr lvl="5" indent="0" algn="l"/>
            <a:r>
              <a:rPr lang="en-US" sz="4400" dirty="0">
                <a:solidFill>
                  <a:schemeClr val="bg2">
                    <a:lumMod val="10000"/>
                  </a:schemeClr>
                </a:solidFill>
              </a:rPr>
              <a:t>   Fruits: apples, oranges, ..</a:t>
            </a:r>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 </a:t>
            </a:r>
          </a:p>
        </p:txBody>
      </p:sp>
    </p:spTree>
    <p:extLst>
      <p:ext uri="{BB962C8B-B14F-4D97-AF65-F5344CB8AC3E}">
        <p14:creationId xmlns:p14="http://schemas.microsoft.com/office/powerpoint/2010/main" val="366028115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E1F5C-E35B-5222-CCF1-758351A7BBD6}"/>
            </a:ext>
          </a:extLst>
        </p:cNvPr>
        <p:cNvGrpSpPr/>
        <p:nvPr/>
      </p:nvGrpSpPr>
      <p:grpSpPr>
        <a:xfrm>
          <a:off x="0" y="0"/>
          <a:ext cx="0" cy="0"/>
          <a:chOff x="0" y="0"/>
          <a:chExt cx="0" cy="0"/>
        </a:xfrm>
      </p:grpSpPr>
      <p:sp>
        <p:nvSpPr>
          <p:cNvPr id="328" name="Slide Title">
            <a:extLst>
              <a:ext uri="{FF2B5EF4-FFF2-40B4-BE49-F238E27FC236}">
                <a16:creationId xmlns:a16="http://schemas.microsoft.com/office/drawing/2014/main" id="{24C21263-12AE-17F2-A400-67B68EC72853}"/>
              </a:ext>
            </a:extLst>
          </p:cNvPr>
          <p:cNvSpPr txBox="1">
            <a:spLocks noGrp="1"/>
          </p:cNvSpPr>
          <p:nvPr>
            <p:ph type="title"/>
          </p:nvPr>
        </p:nvSpPr>
        <p:spPr>
          <a:prstGeom prst="rect">
            <a:avLst/>
          </a:prstGeom>
        </p:spPr>
        <p:txBody>
          <a:bodyPr/>
          <a:lstStyle/>
          <a:p>
            <a:r>
              <a:rPr lang="en-US" dirty="0"/>
              <a:t>Attribute Types</a:t>
            </a:r>
            <a:endParaRPr dirty="0"/>
          </a:p>
        </p:txBody>
      </p:sp>
      <p:sp>
        <p:nvSpPr>
          <p:cNvPr id="329" name="Slide Subtitle">
            <a:extLst>
              <a:ext uri="{FF2B5EF4-FFF2-40B4-BE49-F238E27FC236}">
                <a16:creationId xmlns:a16="http://schemas.microsoft.com/office/drawing/2014/main" id="{54BACABF-05A7-7AE6-3D84-DD47D74E1237}"/>
              </a:ext>
            </a:extLst>
          </p:cNvPr>
          <p:cNvSpPr txBox="1">
            <a:spLocks noGrp="1"/>
          </p:cNvSpPr>
          <p:nvPr>
            <p:ph type="body" idx="21"/>
          </p:nvPr>
        </p:nvSpPr>
        <p:spPr>
          <a:prstGeom prst="rect">
            <a:avLst/>
          </a:prstGeom>
        </p:spPr>
        <p:txBody>
          <a:bodyPr/>
          <a:lstStyle/>
          <a:p>
            <a:r>
              <a:rPr lang="en-US" dirty="0"/>
              <a:t>Ordinal</a:t>
            </a:r>
            <a:endParaRPr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660FBA85-7AB4-99DB-01A2-1B74ED5FE28D}"/>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370840">
                    <a:tc>
                      <a:txBody>
                        <a:bodyPr/>
                        <a:lstStyle/>
                        <a:p>
                          <a:pPr algn="l"/>
                          <a:r>
                            <a:rPr lang="en-US" sz="3200" dirty="0">
                              <a:solidFill>
                                <a:schemeClr val="tx2">
                                  <a:lumMod val="60000"/>
                                  <a:lumOff val="40000"/>
                                </a:schemeClr>
                              </a:solidFill>
                            </a:rPr>
                            <a:t>N</a:t>
                          </a:r>
                        </a:p>
                      </a:txBody>
                      <a:tcPr/>
                    </a:tc>
                    <a:tc>
                      <a:txBody>
                        <a:bodyPr/>
                        <a:lstStyle/>
                        <a:p>
                          <a:pPr algn="l"/>
                          <a:r>
                            <a:rPr lang="en-US" sz="3200" dirty="0">
                              <a:solidFill>
                                <a:schemeClr val="tx2">
                                  <a:lumMod val="60000"/>
                                  <a:lumOff val="40000"/>
                                </a:schemeClr>
                              </a:solidFill>
                            </a:rPr>
                            <a:t>Nominal</a:t>
                          </a:r>
                        </a:p>
                      </a:txBody>
                      <a:tcPr/>
                    </a:tc>
                    <a:tc>
                      <a:txBody>
                        <a:bodyPr/>
                        <a:lstStyle/>
                        <a:p>
                          <a:pPr algn="l"/>
                          <a:r>
                            <a:rPr lang="en-US" sz="3200" dirty="0">
                              <a:solidFill>
                                <a:schemeClr val="tx2">
                                  <a:lumMod val="60000"/>
                                  <a:lumOff val="40000"/>
                                </a:schemeClr>
                              </a:solidFill>
                            </a:rPr>
                            <a:t>Names and categories</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1218266674"/>
                      </a:ext>
                    </a:extLst>
                  </a:tr>
                  <a:tr h="370840">
                    <a:tc>
                      <a:txBody>
                        <a:bodyPr/>
                        <a:lstStyle/>
                        <a:p>
                          <a:pPr algn="l"/>
                          <a:r>
                            <a:rPr lang="en-US" sz="3200" dirty="0">
                              <a:solidFill>
                                <a:schemeClr val="bg2">
                                  <a:lumMod val="10000"/>
                                </a:schemeClr>
                              </a:solidFill>
                            </a:rPr>
                            <a:t>O</a:t>
                          </a:r>
                        </a:p>
                      </a:txBody>
                      <a:tcPr/>
                    </a:tc>
                    <a:tc>
                      <a:txBody>
                        <a:bodyPr/>
                        <a:lstStyle/>
                        <a:p>
                          <a:pPr algn="l"/>
                          <a:r>
                            <a:rPr lang="en-US" sz="3200" dirty="0">
                              <a:solidFill>
                                <a:schemeClr val="bg2">
                                  <a:lumMod val="10000"/>
                                </a:schemeClr>
                              </a:solidFill>
                            </a:rPr>
                            <a:t>Ordinal</a:t>
                          </a:r>
                        </a:p>
                      </a:txBody>
                      <a:tcPr/>
                    </a:tc>
                    <a:tc>
                      <a:txBody>
                        <a:bodyPr/>
                        <a:lstStyle/>
                        <a:p>
                          <a:pPr algn="l"/>
                          <a:r>
                            <a:rPr lang="en-US" sz="3200" dirty="0">
                              <a:solidFill>
                                <a:schemeClr val="bg2">
                                  <a:lumMod val="10000"/>
                                </a:schemeClr>
                              </a:solidFill>
                            </a:rPr>
                            <a:t>Ordered</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bg2">
                                <a:lumMod val="10000"/>
                              </a:schemeClr>
                            </a:solidFill>
                          </a:endParaRPr>
                        </a:p>
                      </a:txBody>
                      <a:tcPr/>
                    </a:tc>
                    <a:extLst>
                      <a:ext uri="{0D108BD9-81ED-4DB2-BD59-A6C34878D82A}">
                        <a16:rowId xmlns:a16="http://schemas.microsoft.com/office/drawing/2014/main" val="453748275"/>
                      </a:ext>
                    </a:extLst>
                  </a:tr>
                  <a:tr h="37084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Interval</a:t>
                          </a:r>
                        </a:p>
                      </a:txBody>
                      <a:tcPr/>
                    </a:tc>
                    <a:tc>
                      <a:txBody>
                        <a:bodyPr/>
                        <a:lstStyle/>
                        <a:p>
                          <a:pPr algn="l"/>
                          <a:r>
                            <a:rPr lang="en-US" sz="3200" dirty="0">
                              <a:solidFill>
                                <a:schemeClr val="tx2">
                                  <a:lumMod val="60000"/>
                                  <a:lumOff val="40000"/>
                                </a:schemeClr>
                              </a:solidFill>
                            </a:rPr>
                            <a:t>Degree of difference</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2962934498"/>
                      </a:ext>
                    </a:extLst>
                  </a:tr>
                  <a:tr h="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Ratio</a:t>
                          </a:r>
                        </a:p>
                      </a:txBody>
                      <a:tcPr/>
                    </a:tc>
                    <a:tc>
                      <a:txBody>
                        <a:bodyPr/>
                        <a:lstStyle/>
                        <a:p>
                          <a:pPr algn="l"/>
                          <a:r>
                            <a:rPr lang="en-US" sz="3200" dirty="0">
                              <a:solidFill>
                                <a:schemeClr val="tx2">
                                  <a:lumMod val="60000"/>
                                  <a:lumOff val="40000"/>
                                </a:schemeClr>
                              </a:solidFill>
                            </a:rPr>
                            <a:t>Unique and non-arbitrary zero value</a:t>
                          </a:r>
                        </a:p>
                      </a:txBody>
                      <a:tcP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 %</m:t>
                                </m:r>
                              </m:oMath>
                            </m:oMathPara>
                          </a14:m>
                          <a:endParaRPr lang="en-US" sz="3200" dirty="0">
                            <a:solidFill>
                              <a:schemeClr val="tx2">
                                <a:lumMod val="60000"/>
                                <a:lumOff val="40000"/>
                              </a:schemeClr>
                            </a:solidFill>
                          </a:endParaRPr>
                        </a:p>
                        <a:p>
                          <a:pPr algn="l"/>
                          <a:endParaRPr lang="en-US" sz="3200" dirty="0">
                            <a:solidFill>
                              <a:schemeClr val="tx2">
                                <a:lumMod val="60000"/>
                                <a:lumOff val="40000"/>
                              </a:schemeClr>
                            </a:solidFill>
                          </a:endParaRPr>
                        </a:p>
                      </a:txBody>
                      <a:tcPr/>
                    </a:tc>
                    <a:extLst>
                      <a:ext uri="{0D108BD9-81ED-4DB2-BD59-A6C34878D82A}">
                        <a16:rowId xmlns:a16="http://schemas.microsoft.com/office/drawing/2014/main" val="1241657561"/>
                      </a:ext>
                    </a:extLst>
                  </a:tr>
                </a:tbl>
              </a:graphicData>
            </a:graphic>
          </p:graphicFrame>
        </mc:Choice>
        <mc:Fallback xmlns="">
          <p:graphicFrame>
            <p:nvGraphicFramePr>
              <p:cNvPr id="2" name="Table 1">
                <a:extLst>
                  <a:ext uri="{FF2B5EF4-FFF2-40B4-BE49-F238E27FC236}">
                    <a16:creationId xmlns:a16="http://schemas.microsoft.com/office/drawing/2014/main" id="{660FBA85-7AB4-99DB-01A2-1B74ED5FE28D}"/>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579120">
                    <a:tc>
                      <a:txBody>
                        <a:bodyPr/>
                        <a:lstStyle/>
                        <a:p>
                          <a:pPr algn="l"/>
                          <a:r>
                            <a:rPr lang="en-US" sz="3200" dirty="0">
                              <a:solidFill>
                                <a:schemeClr val="tx2">
                                  <a:lumMod val="60000"/>
                                  <a:lumOff val="40000"/>
                                </a:schemeClr>
                              </a:solidFill>
                            </a:rPr>
                            <a:t>N</a:t>
                          </a:r>
                        </a:p>
                      </a:txBody>
                      <a:tcPr/>
                    </a:tc>
                    <a:tc>
                      <a:txBody>
                        <a:bodyPr/>
                        <a:lstStyle/>
                        <a:p>
                          <a:pPr algn="l"/>
                          <a:r>
                            <a:rPr lang="en-US" sz="3200" dirty="0">
                              <a:solidFill>
                                <a:schemeClr val="tx2">
                                  <a:lumMod val="60000"/>
                                  <a:lumOff val="40000"/>
                                </a:schemeClr>
                              </a:solidFill>
                            </a:rPr>
                            <a:t>Nominal</a:t>
                          </a:r>
                        </a:p>
                      </a:txBody>
                      <a:tcPr/>
                    </a:tc>
                    <a:tc>
                      <a:txBody>
                        <a:bodyPr/>
                        <a:lstStyle/>
                        <a:p>
                          <a:pPr algn="l"/>
                          <a:r>
                            <a:rPr lang="en-US" sz="3200" dirty="0">
                              <a:solidFill>
                                <a:schemeClr val="tx2">
                                  <a:lumMod val="60000"/>
                                  <a:lumOff val="40000"/>
                                </a:schemeClr>
                              </a:solidFill>
                            </a:rPr>
                            <a:t>Names and categories</a:t>
                          </a:r>
                        </a:p>
                      </a:txBody>
                      <a:tcPr/>
                    </a:tc>
                    <a:tc>
                      <a:txBody>
                        <a:bodyPr/>
                        <a:lstStyle/>
                        <a:p>
                          <a:endParaRPr lang="en-US"/>
                        </a:p>
                      </a:txBody>
                      <a:tcPr>
                        <a:blipFill>
                          <a:blip r:embed="rId3"/>
                          <a:stretch>
                            <a:fillRect l="-300625" t="-13043" r="-312" b="-384783"/>
                          </a:stretch>
                        </a:blipFill>
                      </a:tcPr>
                    </a:tc>
                    <a:extLst>
                      <a:ext uri="{0D108BD9-81ED-4DB2-BD59-A6C34878D82A}">
                        <a16:rowId xmlns:a16="http://schemas.microsoft.com/office/drawing/2014/main" val="1218266674"/>
                      </a:ext>
                    </a:extLst>
                  </a:tr>
                  <a:tr h="579120">
                    <a:tc>
                      <a:txBody>
                        <a:bodyPr/>
                        <a:lstStyle/>
                        <a:p>
                          <a:pPr algn="l"/>
                          <a:r>
                            <a:rPr lang="en-US" sz="3200" dirty="0">
                              <a:solidFill>
                                <a:schemeClr val="bg2">
                                  <a:lumMod val="10000"/>
                                </a:schemeClr>
                              </a:solidFill>
                            </a:rPr>
                            <a:t>O</a:t>
                          </a:r>
                        </a:p>
                      </a:txBody>
                      <a:tcPr/>
                    </a:tc>
                    <a:tc>
                      <a:txBody>
                        <a:bodyPr/>
                        <a:lstStyle/>
                        <a:p>
                          <a:pPr algn="l"/>
                          <a:r>
                            <a:rPr lang="en-US" sz="3200" dirty="0">
                              <a:solidFill>
                                <a:schemeClr val="bg2">
                                  <a:lumMod val="10000"/>
                                </a:schemeClr>
                              </a:solidFill>
                            </a:rPr>
                            <a:t>Ordinal</a:t>
                          </a:r>
                        </a:p>
                      </a:txBody>
                      <a:tcPr/>
                    </a:tc>
                    <a:tc>
                      <a:txBody>
                        <a:bodyPr/>
                        <a:lstStyle/>
                        <a:p>
                          <a:pPr algn="l"/>
                          <a:r>
                            <a:rPr lang="en-US" sz="3200" dirty="0">
                              <a:solidFill>
                                <a:schemeClr val="bg2">
                                  <a:lumMod val="10000"/>
                                </a:schemeClr>
                              </a:solidFill>
                            </a:rPr>
                            <a:t>Ordered</a:t>
                          </a:r>
                        </a:p>
                      </a:txBody>
                      <a:tcPr/>
                    </a:tc>
                    <a:tc>
                      <a:txBody>
                        <a:bodyPr/>
                        <a:lstStyle/>
                        <a:p>
                          <a:endParaRPr lang="en-US"/>
                        </a:p>
                      </a:txBody>
                      <a:tcPr>
                        <a:blipFill>
                          <a:blip r:embed="rId3"/>
                          <a:stretch>
                            <a:fillRect l="-300625" t="-113043" r="-312" b="-284783"/>
                          </a:stretch>
                        </a:blipFill>
                      </a:tcPr>
                    </a:tc>
                    <a:extLst>
                      <a:ext uri="{0D108BD9-81ED-4DB2-BD59-A6C34878D82A}">
                        <a16:rowId xmlns:a16="http://schemas.microsoft.com/office/drawing/2014/main" val="453748275"/>
                      </a:ext>
                    </a:extLst>
                  </a:tr>
                  <a:tr h="57912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Interval</a:t>
                          </a:r>
                        </a:p>
                      </a:txBody>
                      <a:tcPr/>
                    </a:tc>
                    <a:tc>
                      <a:txBody>
                        <a:bodyPr/>
                        <a:lstStyle/>
                        <a:p>
                          <a:pPr algn="l"/>
                          <a:r>
                            <a:rPr lang="en-US" sz="3200" dirty="0">
                              <a:solidFill>
                                <a:schemeClr val="tx2">
                                  <a:lumMod val="60000"/>
                                  <a:lumOff val="40000"/>
                                </a:schemeClr>
                              </a:solidFill>
                            </a:rPr>
                            <a:t>Degree of difference</a:t>
                          </a:r>
                        </a:p>
                      </a:txBody>
                      <a:tcPr/>
                    </a:tc>
                    <a:tc>
                      <a:txBody>
                        <a:bodyPr/>
                        <a:lstStyle/>
                        <a:p>
                          <a:endParaRPr lang="en-US"/>
                        </a:p>
                      </a:txBody>
                      <a:tcPr>
                        <a:blipFill>
                          <a:blip r:embed="rId3"/>
                          <a:stretch>
                            <a:fillRect l="-300625" t="-213043" r="-312" b="-184783"/>
                          </a:stretch>
                        </a:blipFill>
                      </a:tcPr>
                    </a:tc>
                    <a:extLst>
                      <a:ext uri="{0D108BD9-81ED-4DB2-BD59-A6C34878D82A}">
                        <a16:rowId xmlns:a16="http://schemas.microsoft.com/office/drawing/2014/main" val="2962934498"/>
                      </a:ext>
                    </a:extLst>
                  </a:tr>
                  <a:tr h="106680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Ratio</a:t>
                          </a:r>
                        </a:p>
                      </a:txBody>
                      <a:tcPr/>
                    </a:tc>
                    <a:tc>
                      <a:txBody>
                        <a:bodyPr/>
                        <a:lstStyle/>
                        <a:p>
                          <a:pPr algn="l"/>
                          <a:r>
                            <a:rPr lang="en-US" sz="3200" dirty="0">
                              <a:solidFill>
                                <a:schemeClr val="tx2">
                                  <a:lumMod val="60000"/>
                                  <a:lumOff val="40000"/>
                                </a:schemeClr>
                              </a:solidFill>
                            </a:rPr>
                            <a:t>Unique and non-arbitrary zero value</a:t>
                          </a:r>
                        </a:p>
                      </a:txBody>
                      <a:tcPr/>
                    </a:tc>
                    <a:tc>
                      <a:txBody>
                        <a:bodyPr/>
                        <a:lstStyle/>
                        <a:p>
                          <a:endParaRPr lang="en-US"/>
                        </a:p>
                      </a:txBody>
                      <a:tcPr>
                        <a:blipFill>
                          <a:blip r:embed="rId3"/>
                          <a:stretch>
                            <a:fillRect l="-300625" t="-171429" r="-312" b="-1190"/>
                          </a:stretch>
                        </a:blipFill>
                      </a:tcPr>
                    </a:tc>
                    <a:extLst>
                      <a:ext uri="{0D108BD9-81ED-4DB2-BD59-A6C34878D82A}">
                        <a16:rowId xmlns:a16="http://schemas.microsoft.com/office/drawing/2014/main" val="1241657561"/>
                      </a:ext>
                    </a:extLst>
                  </a:tr>
                </a:tbl>
              </a:graphicData>
            </a:graphic>
          </p:graphicFrame>
        </mc:Fallback>
      </mc:AlternateContent>
      <p:sp>
        <p:nvSpPr>
          <p:cNvPr id="3" name="TextBox 2">
            <a:extLst>
              <a:ext uri="{FF2B5EF4-FFF2-40B4-BE49-F238E27FC236}">
                <a16:creationId xmlns:a16="http://schemas.microsoft.com/office/drawing/2014/main" id="{93C30D2A-1ED4-5192-9400-5EB4101FEB61}"/>
              </a:ext>
            </a:extLst>
          </p:cNvPr>
          <p:cNvSpPr txBox="1"/>
          <p:nvPr/>
        </p:nvSpPr>
        <p:spPr>
          <a:xfrm>
            <a:off x="1206500" y="8706542"/>
            <a:ext cx="9823202" cy="14568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Ordinal</a:t>
            </a:r>
          </a:p>
          <a:p>
            <a:pPr lvl="5" indent="0" algn="l"/>
            <a:r>
              <a:rPr lang="en-US" sz="4400" dirty="0">
                <a:solidFill>
                  <a:schemeClr val="bg2">
                    <a:lumMod val="10000"/>
                  </a:schemeClr>
                </a:solidFill>
              </a:rPr>
              <a:t>   Quality of meat (Grades): A, AA, AAA</a:t>
            </a:r>
            <a:endPar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endParaRPr>
          </a:p>
        </p:txBody>
      </p:sp>
    </p:spTree>
    <p:extLst>
      <p:ext uri="{BB962C8B-B14F-4D97-AF65-F5344CB8AC3E}">
        <p14:creationId xmlns:p14="http://schemas.microsoft.com/office/powerpoint/2010/main" val="11210672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C54FB-C146-B4B5-D759-0CC81844FCDA}"/>
            </a:ext>
          </a:extLst>
        </p:cNvPr>
        <p:cNvGrpSpPr/>
        <p:nvPr/>
      </p:nvGrpSpPr>
      <p:grpSpPr>
        <a:xfrm>
          <a:off x="0" y="0"/>
          <a:ext cx="0" cy="0"/>
          <a:chOff x="0" y="0"/>
          <a:chExt cx="0" cy="0"/>
        </a:xfrm>
      </p:grpSpPr>
      <p:sp>
        <p:nvSpPr>
          <p:cNvPr id="328" name="Slide Title">
            <a:extLst>
              <a:ext uri="{FF2B5EF4-FFF2-40B4-BE49-F238E27FC236}">
                <a16:creationId xmlns:a16="http://schemas.microsoft.com/office/drawing/2014/main" id="{3C8CF231-2153-CCEC-93EF-D5720C316A9A}"/>
              </a:ext>
            </a:extLst>
          </p:cNvPr>
          <p:cNvSpPr txBox="1">
            <a:spLocks noGrp="1"/>
          </p:cNvSpPr>
          <p:nvPr>
            <p:ph type="title"/>
          </p:nvPr>
        </p:nvSpPr>
        <p:spPr>
          <a:prstGeom prst="rect">
            <a:avLst/>
          </a:prstGeom>
        </p:spPr>
        <p:txBody>
          <a:bodyPr/>
          <a:lstStyle/>
          <a:p>
            <a:r>
              <a:rPr lang="en-US" dirty="0"/>
              <a:t>Attribute Types</a:t>
            </a:r>
            <a:endParaRPr dirty="0"/>
          </a:p>
        </p:txBody>
      </p:sp>
      <p:sp>
        <p:nvSpPr>
          <p:cNvPr id="329" name="Slide Subtitle">
            <a:extLst>
              <a:ext uri="{FF2B5EF4-FFF2-40B4-BE49-F238E27FC236}">
                <a16:creationId xmlns:a16="http://schemas.microsoft.com/office/drawing/2014/main" id="{8D15E32D-BB83-D65A-855E-2BC725808652}"/>
              </a:ext>
            </a:extLst>
          </p:cNvPr>
          <p:cNvSpPr txBox="1">
            <a:spLocks noGrp="1"/>
          </p:cNvSpPr>
          <p:nvPr>
            <p:ph type="body" idx="21"/>
          </p:nvPr>
        </p:nvSpPr>
        <p:spPr>
          <a:prstGeom prst="rect">
            <a:avLst/>
          </a:prstGeom>
        </p:spPr>
        <p:txBody>
          <a:bodyPr/>
          <a:lstStyle/>
          <a:p>
            <a:r>
              <a:rPr lang="en-US" dirty="0"/>
              <a:t>Q-Interval</a:t>
            </a:r>
            <a:endParaRPr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F79B4CDC-75DA-6F8E-CA55-2C0471959B6B}"/>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370840">
                    <a:tc>
                      <a:txBody>
                        <a:bodyPr/>
                        <a:lstStyle/>
                        <a:p>
                          <a:pPr algn="l"/>
                          <a:r>
                            <a:rPr lang="en-US" sz="3200" dirty="0">
                              <a:solidFill>
                                <a:schemeClr val="tx2">
                                  <a:lumMod val="60000"/>
                                  <a:lumOff val="40000"/>
                                </a:schemeClr>
                              </a:solidFill>
                            </a:rPr>
                            <a:t>N</a:t>
                          </a:r>
                        </a:p>
                      </a:txBody>
                      <a:tcPr/>
                    </a:tc>
                    <a:tc>
                      <a:txBody>
                        <a:bodyPr/>
                        <a:lstStyle/>
                        <a:p>
                          <a:pPr algn="l"/>
                          <a:r>
                            <a:rPr lang="en-US" sz="3200" dirty="0">
                              <a:solidFill>
                                <a:schemeClr val="tx2">
                                  <a:lumMod val="60000"/>
                                  <a:lumOff val="40000"/>
                                </a:schemeClr>
                              </a:solidFill>
                            </a:rPr>
                            <a:t>Nominal</a:t>
                          </a:r>
                        </a:p>
                      </a:txBody>
                      <a:tcPr/>
                    </a:tc>
                    <a:tc>
                      <a:txBody>
                        <a:bodyPr/>
                        <a:lstStyle/>
                        <a:p>
                          <a:pPr algn="l"/>
                          <a:r>
                            <a:rPr lang="en-US" sz="3200" dirty="0">
                              <a:solidFill>
                                <a:schemeClr val="tx2">
                                  <a:lumMod val="60000"/>
                                  <a:lumOff val="40000"/>
                                </a:schemeClr>
                              </a:solidFill>
                            </a:rPr>
                            <a:t>Names and categories</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1218266674"/>
                      </a:ext>
                    </a:extLst>
                  </a:tr>
                  <a:tr h="370840">
                    <a:tc>
                      <a:txBody>
                        <a:bodyPr/>
                        <a:lstStyle/>
                        <a:p>
                          <a:pPr algn="l"/>
                          <a:r>
                            <a:rPr lang="en-US" sz="3200" dirty="0">
                              <a:solidFill>
                                <a:schemeClr val="tx2">
                                  <a:lumMod val="60000"/>
                                  <a:lumOff val="40000"/>
                                </a:schemeClr>
                              </a:solidFill>
                            </a:rPr>
                            <a:t>O</a:t>
                          </a:r>
                        </a:p>
                      </a:txBody>
                      <a:tcPr/>
                    </a:tc>
                    <a:tc>
                      <a:txBody>
                        <a:bodyPr/>
                        <a:lstStyle/>
                        <a:p>
                          <a:pPr algn="l"/>
                          <a:r>
                            <a:rPr lang="en-US" sz="3200" dirty="0">
                              <a:solidFill>
                                <a:schemeClr val="tx2">
                                  <a:lumMod val="60000"/>
                                  <a:lumOff val="40000"/>
                                </a:schemeClr>
                              </a:solidFill>
                            </a:rPr>
                            <a:t>Ordinal</a:t>
                          </a:r>
                        </a:p>
                      </a:txBody>
                      <a:tcPr/>
                    </a:tc>
                    <a:tc>
                      <a:txBody>
                        <a:bodyPr/>
                        <a:lstStyle/>
                        <a:p>
                          <a:pPr algn="l"/>
                          <a:r>
                            <a:rPr lang="en-US" sz="3200" dirty="0">
                              <a:solidFill>
                                <a:schemeClr val="tx2">
                                  <a:lumMod val="60000"/>
                                  <a:lumOff val="40000"/>
                                </a:schemeClr>
                              </a:solidFill>
                            </a:rPr>
                            <a:t>Ordered</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453748275"/>
                      </a:ext>
                    </a:extLst>
                  </a:tr>
                  <a:tr h="37084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Interval</a:t>
                          </a:r>
                        </a:p>
                      </a:txBody>
                      <a:tcPr/>
                    </a:tc>
                    <a:tc>
                      <a:txBody>
                        <a:bodyPr/>
                        <a:lstStyle/>
                        <a:p>
                          <a:pPr algn="l"/>
                          <a:r>
                            <a:rPr lang="en-US" sz="3200" dirty="0">
                              <a:solidFill>
                                <a:schemeClr val="bg2">
                                  <a:lumMod val="10000"/>
                                </a:schemeClr>
                              </a:solidFill>
                            </a:rPr>
                            <a:t>Degree of difference</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bg2">
                                <a:lumMod val="10000"/>
                              </a:schemeClr>
                            </a:solidFill>
                          </a:endParaRPr>
                        </a:p>
                      </a:txBody>
                      <a:tcPr/>
                    </a:tc>
                    <a:extLst>
                      <a:ext uri="{0D108BD9-81ED-4DB2-BD59-A6C34878D82A}">
                        <a16:rowId xmlns:a16="http://schemas.microsoft.com/office/drawing/2014/main" val="2962934498"/>
                      </a:ext>
                    </a:extLst>
                  </a:tr>
                  <a:tr h="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Ratio</a:t>
                          </a:r>
                        </a:p>
                      </a:txBody>
                      <a:tcPr/>
                    </a:tc>
                    <a:tc>
                      <a:txBody>
                        <a:bodyPr/>
                        <a:lstStyle/>
                        <a:p>
                          <a:pPr algn="l"/>
                          <a:r>
                            <a:rPr lang="en-US" sz="3200" dirty="0">
                              <a:solidFill>
                                <a:schemeClr val="tx2">
                                  <a:lumMod val="60000"/>
                                  <a:lumOff val="40000"/>
                                </a:schemeClr>
                              </a:solidFill>
                            </a:rPr>
                            <a:t>Unique and non-arbitrary zero value</a:t>
                          </a:r>
                        </a:p>
                      </a:txBody>
                      <a:tcP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 %</m:t>
                                </m:r>
                              </m:oMath>
                            </m:oMathPara>
                          </a14:m>
                          <a:endParaRPr lang="en-US" sz="3200" dirty="0">
                            <a:solidFill>
                              <a:schemeClr val="tx2">
                                <a:lumMod val="60000"/>
                                <a:lumOff val="40000"/>
                              </a:schemeClr>
                            </a:solidFill>
                          </a:endParaRPr>
                        </a:p>
                        <a:p>
                          <a:pPr algn="l"/>
                          <a:endParaRPr lang="en-US" sz="3200" dirty="0">
                            <a:solidFill>
                              <a:schemeClr val="tx2">
                                <a:lumMod val="60000"/>
                                <a:lumOff val="40000"/>
                              </a:schemeClr>
                            </a:solidFill>
                          </a:endParaRPr>
                        </a:p>
                      </a:txBody>
                      <a:tcPr/>
                    </a:tc>
                    <a:extLst>
                      <a:ext uri="{0D108BD9-81ED-4DB2-BD59-A6C34878D82A}">
                        <a16:rowId xmlns:a16="http://schemas.microsoft.com/office/drawing/2014/main" val="1241657561"/>
                      </a:ext>
                    </a:extLst>
                  </a:tr>
                </a:tbl>
              </a:graphicData>
            </a:graphic>
          </p:graphicFrame>
        </mc:Choice>
        <mc:Fallback xmlns="">
          <p:graphicFrame>
            <p:nvGraphicFramePr>
              <p:cNvPr id="2" name="Table 1">
                <a:extLst>
                  <a:ext uri="{FF2B5EF4-FFF2-40B4-BE49-F238E27FC236}">
                    <a16:creationId xmlns:a16="http://schemas.microsoft.com/office/drawing/2014/main" id="{F79B4CDC-75DA-6F8E-CA55-2C0471959B6B}"/>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579120">
                    <a:tc>
                      <a:txBody>
                        <a:bodyPr/>
                        <a:lstStyle/>
                        <a:p>
                          <a:pPr algn="l"/>
                          <a:r>
                            <a:rPr lang="en-US" sz="3200" dirty="0">
                              <a:solidFill>
                                <a:schemeClr val="tx2">
                                  <a:lumMod val="60000"/>
                                  <a:lumOff val="40000"/>
                                </a:schemeClr>
                              </a:solidFill>
                            </a:rPr>
                            <a:t>N</a:t>
                          </a:r>
                        </a:p>
                      </a:txBody>
                      <a:tcPr/>
                    </a:tc>
                    <a:tc>
                      <a:txBody>
                        <a:bodyPr/>
                        <a:lstStyle/>
                        <a:p>
                          <a:pPr algn="l"/>
                          <a:r>
                            <a:rPr lang="en-US" sz="3200" dirty="0">
                              <a:solidFill>
                                <a:schemeClr val="tx2">
                                  <a:lumMod val="60000"/>
                                  <a:lumOff val="40000"/>
                                </a:schemeClr>
                              </a:solidFill>
                            </a:rPr>
                            <a:t>Nominal</a:t>
                          </a:r>
                        </a:p>
                      </a:txBody>
                      <a:tcPr/>
                    </a:tc>
                    <a:tc>
                      <a:txBody>
                        <a:bodyPr/>
                        <a:lstStyle/>
                        <a:p>
                          <a:pPr algn="l"/>
                          <a:r>
                            <a:rPr lang="en-US" sz="3200" dirty="0">
                              <a:solidFill>
                                <a:schemeClr val="tx2">
                                  <a:lumMod val="60000"/>
                                  <a:lumOff val="40000"/>
                                </a:schemeClr>
                              </a:solidFill>
                            </a:rPr>
                            <a:t>Names and categories</a:t>
                          </a:r>
                        </a:p>
                      </a:txBody>
                      <a:tcPr/>
                    </a:tc>
                    <a:tc>
                      <a:txBody>
                        <a:bodyPr/>
                        <a:lstStyle/>
                        <a:p>
                          <a:endParaRPr lang="en-US"/>
                        </a:p>
                      </a:txBody>
                      <a:tcPr>
                        <a:blipFill>
                          <a:blip r:embed="rId3"/>
                          <a:stretch>
                            <a:fillRect l="-300625" t="-13043" r="-312" b="-384783"/>
                          </a:stretch>
                        </a:blipFill>
                      </a:tcPr>
                    </a:tc>
                    <a:extLst>
                      <a:ext uri="{0D108BD9-81ED-4DB2-BD59-A6C34878D82A}">
                        <a16:rowId xmlns:a16="http://schemas.microsoft.com/office/drawing/2014/main" val="1218266674"/>
                      </a:ext>
                    </a:extLst>
                  </a:tr>
                  <a:tr h="579120">
                    <a:tc>
                      <a:txBody>
                        <a:bodyPr/>
                        <a:lstStyle/>
                        <a:p>
                          <a:pPr algn="l"/>
                          <a:r>
                            <a:rPr lang="en-US" sz="3200" dirty="0">
                              <a:solidFill>
                                <a:schemeClr val="tx2">
                                  <a:lumMod val="60000"/>
                                  <a:lumOff val="40000"/>
                                </a:schemeClr>
                              </a:solidFill>
                            </a:rPr>
                            <a:t>O</a:t>
                          </a:r>
                        </a:p>
                      </a:txBody>
                      <a:tcPr/>
                    </a:tc>
                    <a:tc>
                      <a:txBody>
                        <a:bodyPr/>
                        <a:lstStyle/>
                        <a:p>
                          <a:pPr algn="l"/>
                          <a:r>
                            <a:rPr lang="en-US" sz="3200" dirty="0">
                              <a:solidFill>
                                <a:schemeClr val="tx2">
                                  <a:lumMod val="60000"/>
                                  <a:lumOff val="40000"/>
                                </a:schemeClr>
                              </a:solidFill>
                            </a:rPr>
                            <a:t>Ordinal</a:t>
                          </a:r>
                        </a:p>
                      </a:txBody>
                      <a:tcPr/>
                    </a:tc>
                    <a:tc>
                      <a:txBody>
                        <a:bodyPr/>
                        <a:lstStyle/>
                        <a:p>
                          <a:pPr algn="l"/>
                          <a:r>
                            <a:rPr lang="en-US" sz="3200" dirty="0">
                              <a:solidFill>
                                <a:schemeClr val="tx2">
                                  <a:lumMod val="60000"/>
                                  <a:lumOff val="40000"/>
                                </a:schemeClr>
                              </a:solidFill>
                            </a:rPr>
                            <a:t>Ordered</a:t>
                          </a:r>
                        </a:p>
                      </a:txBody>
                      <a:tcPr/>
                    </a:tc>
                    <a:tc>
                      <a:txBody>
                        <a:bodyPr/>
                        <a:lstStyle/>
                        <a:p>
                          <a:endParaRPr lang="en-US"/>
                        </a:p>
                      </a:txBody>
                      <a:tcPr>
                        <a:blipFill>
                          <a:blip r:embed="rId3"/>
                          <a:stretch>
                            <a:fillRect l="-300625" t="-113043" r="-312" b="-284783"/>
                          </a:stretch>
                        </a:blipFill>
                      </a:tcPr>
                    </a:tc>
                    <a:extLst>
                      <a:ext uri="{0D108BD9-81ED-4DB2-BD59-A6C34878D82A}">
                        <a16:rowId xmlns:a16="http://schemas.microsoft.com/office/drawing/2014/main" val="453748275"/>
                      </a:ext>
                    </a:extLst>
                  </a:tr>
                  <a:tr h="57912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Interval</a:t>
                          </a:r>
                        </a:p>
                      </a:txBody>
                      <a:tcPr/>
                    </a:tc>
                    <a:tc>
                      <a:txBody>
                        <a:bodyPr/>
                        <a:lstStyle/>
                        <a:p>
                          <a:pPr algn="l"/>
                          <a:r>
                            <a:rPr lang="en-US" sz="3200" dirty="0">
                              <a:solidFill>
                                <a:schemeClr val="bg2">
                                  <a:lumMod val="10000"/>
                                </a:schemeClr>
                              </a:solidFill>
                            </a:rPr>
                            <a:t>Degree of difference</a:t>
                          </a:r>
                        </a:p>
                      </a:txBody>
                      <a:tcPr/>
                    </a:tc>
                    <a:tc>
                      <a:txBody>
                        <a:bodyPr/>
                        <a:lstStyle/>
                        <a:p>
                          <a:endParaRPr lang="en-US"/>
                        </a:p>
                      </a:txBody>
                      <a:tcPr>
                        <a:blipFill>
                          <a:blip r:embed="rId3"/>
                          <a:stretch>
                            <a:fillRect l="-300625" t="-213043" r="-312" b="-184783"/>
                          </a:stretch>
                        </a:blipFill>
                      </a:tcPr>
                    </a:tc>
                    <a:extLst>
                      <a:ext uri="{0D108BD9-81ED-4DB2-BD59-A6C34878D82A}">
                        <a16:rowId xmlns:a16="http://schemas.microsoft.com/office/drawing/2014/main" val="2962934498"/>
                      </a:ext>
                    </a:extLst>
                  </a:tr>
                  <a:tr h="106680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Ratio</a:t>
                          </a:r>
                        </a:p>
                      </a:txBody>
                      <a:tcPr/>
                    </a:tc>
                    <a:tc>
                      <a:txBody>
                        <a:bodyPr/>
                        <a:lstStyle/>
                        <a:p>
                          <a:pPr algn="l"/>
                          <a:r>
                            <a:rPr lang="en-US" sz="3200" dirty="0">
                              <a:solidFill>
                                <a:schemeClr val="tx2">
                                  <a:lumMod val="60000"/>
                                  <a:lumOff val="40000"/>
                                </a:schemeClr>
                              </a:solidFill>
                            </a:rPr>
                            <a:t>Unique and non-arbitrary zero value</a:t>
                          </a:r>
                        </a:p>
                      </a:txBody>
                      <a:tcPr/>
                    </a:tc>
                    <a:tc>
                      <a:txBody>
                        <a:bodyPr/>
                        <a:lstStyle/>
                        <a:p>
                          <a:endParaRPr lang="en-US"/>
                        </a:p>
                      </a:txBody>
                      <a:tcPr>
                        <a:blipFill>
                          <a:blip r:embed="rId3"/>
                          <a:stretch>
                            <a:fillRect l="-300625" t="-171429" r="-312" b="-1190"/>
                          </a:stretch>
                        </a:blipFill>
                      </a:tcPr>
                    </a:tc>
                    <a:extLst>
                      <a:ext uri="{0D108BD9-81ED-4DB2-BD59-A6C34878D82A}">
                        <a16:rowId xmlns:a16="http://schemas.microsoft.com/office/drawing/2014/main" val="1241657561"/>
                      </a:ext>
                    </a:extLst>
                  </a:tr>
                </a:tbl>
              </a:graphicData>
            </a:graphic>
          </p:graphicFrame>
        </mc:Fallback>
      </mc:AlternateContent>
      <p:sp>
        <p:nvSpPr>
          <p:cNvPr id="3" name="TextBox 2">
            <a:extLst>
              <a:ext uri="{FF2B5EF4-FFF2-40B4-BE49-F238E27FC236}">
                <a16:creationId xmlns:a16="http://schemas.microsoft.com/office/drawing/2014/main" id="{FC3B49EB-2D5E-9B5B-7CAF-0E064EFD1B8B}"/>
              </a:ext>
            </a:extLst>
          </p:cNvPr>
          <p:cNvSpPr txBox="1"/>
          <p:nvPr/>
        </p:nvSpPr>
        <p:spPr>
          <a:xfrm>
            <a:off x="1206500" y="8078807"/>
            <a:ext cx="15146775" cy="34881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Q-interval</a:t>
            </a:r>
          </a:p>
          <a:p>
            <a:pPr lvl="5" indent="0" algn="l"/>
            <a:r>
              <a:rPr lang="en-US" sz="4400" dirty="0">
                <a:solidFill>
                  <a:schemeClr val="bg2">
                    <a:lumMod val="10000"/>
                  </a:schemeClr>
                </a:solidFill>
              </a:rPr>
              <a:t>   Dates: Jan 19, 2006</a:t>
            </a:r>
          </a:p>
          <a:p>
            <a:pPr lvl="5" indent="0" algn="l"/>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   Location: Lat 33.98, long -118.45</a:t>
            </a:r>
          </a:p>
          <a:p>
            <a:pPr lvl="5" indent="0" algn="l"/>
            <a:endParaRPr lang="en-US" sz="4400" dirty="0">
              <a:solidFill>
                <a:schemeClr val="bg2">
                  <a:lumMod val="10000"/>
                </a:schemeClr>
              </a:solidFill>
            </a:endParaRPr>
          </a:p>
          <a:p>
            <a:pPr lvl="5" indent="0" algn="l"/>
            <a:r>
              <a:rPr lang="en-US" sz="4400" dirty="0">
                <a:solidFill>
                  <a:schemeClr val="bg2">
                    <a:lumMod val="10000"/>
                  </a:schemeClr>
                </a:solidFill>
              </a:rPr>
              <a:t>Only differences can be calculated (e.g., distances or spans)</a:t>
            </a:r>
            <a:endPar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endParaRPr>
          </a:p>
        </p:txBody>
      </p:sp>
    </p:spTree>
    <p:extLst>
      <p:ext uri="{BB962C8B-B14F-4D97-AF65-F5344CB8AC3E}">
        <p14:creationId xmlns:p14="http://schemas.microsoft.com/office/powerpoint/2010/main" val="31626979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F8C8C-D210-45CE-7D48-CAFB8090F7B2}"/>
            </a:ext>
          </a:extLst>
        </p:cNvPr>
        <p:cNvGrpSpPr/>
        <p:nvPr/>
      </p:nvGrpSpPr>
      <p:grpSpPr>
        <a:xfrm>
          <a:off x="0" y="0"/>
          <a:ext cx="0" cy="0"/>
          <a:chOff x="0" y="0"/>
          <a:chExt cx="0" cy="0"/>
        </a:xfrm>
      </p:grpSpPr>
      <p:sp>
        <p:nvSpPr>
          <p:cNvPr id="328" name="Slide Title">
            <a:extLst>
              <a:ext uri="{FF2B5EF4-FFF2-40B4-BE49-F238E27FC236}">
                <a16:creationId xmlns:a16="http://schemas.microsoft.com/office/drawing/2014/main" id="{54B3AB08-32E8-4D29-690F-EB528AABC224}"/>
              </a:ext>
            </a:extLst>
          </p:cNvPr>
          <p:cNvSpPr txBox="1">
            <a:spLocks noGrp="1"/>
          </p:cNvSpPr>
          <p:nvPr>
            <p:ph type="title"/>
          </p:nvPr>
        </p:nvSpPr>
        <p:spPr>
          <a:prstGeom prst="rect">
            <a:avLst/>
          </a:prstGeom>
        </p:spPr>
        <p:txBody>
          <a:bodyPr/>
          <a:lstStyle/>
          <a:p>
            <a:r>
              <a:rPr lang="en-US" dirty="0"/>
              <a:t>Attribute Types</a:t>
            </a:r>
            <a:endParaRPr dirty="0"/>
          </a:p>
        </p:txBody>
      </p:sp>
      <p:sp>
        <p:nvSpPr>
          <p:cNvPr id="329" name="Slide Subtitle">
            <a:extLst>
              <a:ext uri="{FF2B5EF4-FFF2-40B4-BE49-F238E27FC236}">
                <a16:creationId xmlns:a16="http://schemas.microsoft.com/office/drawing/2014/main" id="{16E92CA6-382C-D62A-8082-DCE7CA2C4B10}"/>
              </a:ext>
            </a:extLst>
          </p:cNvPr>
          <p:cNvSpPr txBox="1">
            <a:spLocks noGrp="1"/>
          </p:cNvSpPr>
          <p:nvPr>
            <p:ph type="body" idx="21"/>
          </p:nvPr>
        </p:nvSpPr>
        <p:spPr>
          <a:prstGeom prst="rect">
            <a:avLst/>
          </a:prstGeom>
        </p:spPr>
        <p:txBody>
          <a:bodyPr/>
          <a:lstStyle/>
          <a:p>
            <a:r>
              <a:rPr lang="en-US" dirty="0"/>
              <a:t>Q-Ratio</a:t>
            </a:r>
            <a:endParaRPr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0884960E-86B0-CD8D-4038-7989FD7B127A}"/>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370840">
                    <a:tc>
                      <a:txBody>
                        <a:bodyPr/>
                        <a:lstStyle/>
                        <a:p>
                          <a:pPr algn="l"/>
                          <a:r>
                            <a:rPr lang="en-US" sz="3200" dirty="0">
                              <a:solidFill>
                                <a:schemeClr val="tx2">
                                  <a:lumMod val="60000"/>
                                  <a:lumOff val="40000"/>
                                </a:schemeClr>
                              </a:solidFill>
                            </a:rPr>
                            <a:t>N</a:t>
                          </a:r>
                        </a:p>
                      </a:txBody>
                      <a:tcPr/>
                    </a:tc>
                    <a:tc>
                      <a:txBody>
                        <a:bodyPr/>
                        <a:lstStyle/>
                        <a:p>
                          <a:pPr algn="l"/>
                          <a:r>
                            <a:rPr lang="en-US" sz="3200" dirty="0">
                              <a:solidFill>
                                <a:schemeClr val="tx2">
                                  <a:lumMod val="60000"/>
                                  <a:lumOff val="40000"/>
                                </a:schemeClr>
                              </a:solidFill>
                            </a:rPr>
                            <a:t>Nominal</a:t>
                          </a:r>
                        </a:p>
                      </a:txBody>
                      <a:tcPr/>
                    </a:tc>
                    <a:tc>
                      <a:txBody>
                        <a:bodyPr/>
                        <a:lstStyle/>
                        <a:p>
                          <a:pPr algn="l"/>
                          <a:r>
                            <a:rPr lang="en-US" sz="3200" dirty="0">
                              <a:solidFill>
                                <a:schemeClr val="tx2">
                                  <a:lumMod val="60000"/>
                                  <a:lumOff val="40000"/>
                                </a:schemeClr>
                              </a:solidFill>
                            </a:rPr>
                            <a:t>Names and categories</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1218266674"/>
                      </a:ext>
                    </a:extLst>
                  </a:tr>
                  <a:tr h="370840">
                    <a:tc>
                      <a:txBody>
                        <a:bodyPr/>
                        <a:lstStyle/>
                        <a:p>
                          <a:pPr algn="l"/>
                          <a:r>
                            <a:rPr lang="en-US" sz="3200" dirty="0">
                              <a:solidFill>
                                <a:schemeClr val="tx2">
                                  <a:lumMod val="60000"/>
                                  <a:lumOff val="40000"/>
                                </a:schemeClr>
                              </a:solidFill>
                            </a:rPr>
                            <a:t>O</a:t>
                          </a:r>
                        </a:p>
                      </a:txBody>
                      <a:tcPr/>
                    </a:tc>
                    <a:tc>
                      <a:txBody>
                        <a:bodyPr/>
                        <a:lstStyle/>
                        <a:p>
                          <a:pPr algn="l"/>
                          <a:r>
                            <a:rPr lang="en-US" sz="3200" dirty="0">
                              <a:solidFill>
                                <a:schemeClr val="tx2">
                                  <a:lumMod val="60000"/>
                                  <a:lumOff val="40000"/>
                                </a:schemeClr>
                              </a:solidFill>
                            </a:rPr>
                            <a:t>Ordinal</a:t>
                          </a:r>
                        </a:p>
                      </a:txBody>
                      <a:tcPr/>
                    </a:tc>
                    <a:tc>
                      <a:txBody>
                        <a:bodyPr/>
                        <a:lstStyle/>
                        <a:p>
                          <a:pPr algn="l"/>
                          <a:r>
                            <a:rPr lang="en-US" sz="3200" dirty="0">
                              <a:solidFill>
                                <a:schemeClr val="tx2">
                                  <a:lumMod val="60000"/>
                                  <a:lumOff val="40000"/>
                                </a:schemeClr>
                              </a:solidFill>
                            </a:rPr>
                            <a:t>Ordered</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453748275"/>
                      </a:ext>
                    </a:extLst>
                  </a:tr>
                  <a:tr h="37084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Interval</a:t>
                          </a:r>
                        </a:p>
                      </a:txBody>
                      <a:tcPr/>
                    </a:tc>
                    <a:tc>
                      <a:txBody>
                        <a:bodyPr/>
                        <a:lstStyle/>
                        <a:p>
                          <a:pPr algn="l"/>
                          <a:r>
                            <a:rPr lang="en-US" sz="3200" dirty="0">
                              <a:solidFill>
                                <a:schemeClr val="tx2">
                                  <a:lumMod val="60000"/>
                                  <a:lumOff val="40000"/>
                                </a:schemeClr>
                              </a:solidFill>
                            </a:rPr>
                            <a:t>Degree of difference</a:t>
                          </a:r>
                        </a:p>
                      </a:txBody>
                      <a:tcPr/>
                    </a:tc>
                    <a:tc>
                      <a:txBody>
                        <a:bodyPr/>
                        <a:lstStyle/>
                        <a:p>
                          <a:pPr algn="l"/>
                          <a14:m>
                            <m:oMathPara xmlns:m="http://schemas.openxmlformats.org/officeDocument/2006/math">
                              <m:oMathParaPr>
                                <m:jc m:val="centerGroup"/>
                              </m:oMathParaPr>
                              <m:oMath xmlns:m="http://schemas.openxmlformats.org/officeDocument/2006/math">
                                <m:r>
                                  <a:rPr lang="en-US" sz="3200" i="1" smtClean="0">
                                    <a:solidFill>
                                      <a:schemeClr val="tx2">
                                        <a:lumMod val="60000"/>
                                        <a:lumOff val="40000"/>
                                      </a:schemeClr>
                                    </a:solidFill>
                                    <a:latin typeface="Cambria Math" panose="02040503050406030204" pitchFamily="18" charset="0"/>
                                    <a:ea typeface="Cambria Math" panose="02040503050406030204" pitchFamily="18" charset="0"/>
                                  </a:rPr>
                                  <m:t>=</m:t>
                                </m:r>
                                <m:r>
                                  <a:rPr lang="en-US" sz="3200" b="0" i="1" smtClean="0">
                                    <a:solidFill>
                                      <a:schemeClr val="tx2">
                                        <a:lumMod val="60000"/>
                                        <a:lumOff val="40000"/>
                                      </a:schemeClr>
                                    </a:solidFill>
                                    <a:latin typeface="Cambria Math" panose="02040503050406030204" pitchFamily="18" charset="0"/>
                                    <a:ea typeface="Cambria Math" panose="02040503050406030204" pitchFamily="18" charset="0"/>
                                  </a:rPr>
                                  <m:t>,≠,&lt;,&gt;,−</m:t>
                                </m:r>
                              </m:oMath>
                            </m:oMathPara>
                          </a14:m>
                          <a:endParaRPr lang="en-US" sz="3200" dirty="0">
                            <a:solidFill>
                              <a:schemeClr val="tx2">
                                <a:lumMod val="60000"/>
                                <a:lumOff val="40000"/>
                              </a:schemeClr>
                            </a:solidFill>
                          </a:endParaRPr>
                        </a:p>
                      </a:txBody>
                      <a:tcPr/>
                    </a:tc>
                    <a:extLst>
                      <a:ext uri="{0D108BD9-81ED-4DB2-BD59-A6C34878D82A}">
                        <a16:rowId xmlns:a16="http://schemas.microsoft.com/office/drawing/2014/main" val="2962934498"/>
                      </a:ext>
                    </a:extLst>
                  </a:tr>
                  <a:tr h="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Ratio</a:t>
                          </a:r>
                        </a:p>
                      </a:txBody>
                      <a:tcPr/>
                    </a:tc>
                    <a:tc>
                      <a:txBody>
                        <a:bodyPr/>
                        <a:lstStyle/>
                        <a:p>
                          <a:pPr algn="l"/>
                          <a:r>
                            <a:rPr lang="en-US" sz="3200" dirty="0">
                              <a:solidFill>
                                <a:schemeClr val="bg2">
                                  <a:lumMod val="10000"/>
                                </a:schemeClr>
                              </a:solidFill>
                            </a:rPr>
                            <a:t>Unique and non-arbitrary zero value</a:t>
                          </a:r>
                        </a:p>
                      </a:txBody>
                      <a:tcP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3200" i="1" smtClean="0">
                                    <a:solidFill>
                                      <a:schemeClr val="bg2">
                                        <a:lumMod val="10000"/>
                                      </a:schemeClr>
                                    </a:solidFill>
                                    <a:latin typeface="Cambria Math" panose="02040503050406030204" pitchFamily="18" charset="0"/>
                                    <a:ea typeface="Cambria Math" panose="02040503050406030204" pitchFamily="18" charset="0"/>
                                  </a:rPr>
                                  <m:t>=</m:t>
                                </m:r>
                                <m:r>
                                  <a:rPr lang="en-US" sz="3200" b="0" i="1" smtClean="0">
                                    <a:solidFill>
                                      <a:schemeClr val="bg2">
                                        <a:lumMod val="10000"/>
                                      </a:schemeClr>
                                    </a:solidFill>
                                    <a:latin typeface="Cambria Math" panose="02040503050406030204" pitchFamily="18" charset="0"/>
                                    <a:ea typeface="Cambria Math" panose="02040503050406030204" pitchFamily="18" charset="0"/>
                                  </a:rPr>
                                  <m:t>,≠,&lt;,&gt;,−, %</m:t>
                                </m:r>
                              </m:oMath>
                            </m:oMathPara>
                          </a14:m>
                          <a:endParaRPr lang="en-US" sz="3200" dirty="0">
                            <a:solidFill>
                              <a:schemeClr val="bg2">
                                <a:lumMod val="10000"/>
                              </a:schemeClr>
                            </a:solidFill>
                          </a:endParaRPr>
                        </a:p>
                        <a:p>
                          <a:pPr algn="l"/>
                          <a:endParaRPr lang="en-US" sz="3200" dirty="0">
                            <a:solidFill>
                              <a:schemeClr val="bg2">
                                <a:lumMod val="10000"/>
                              </a:schemeClr>
                            </a:solidFill>
                          </a:endParaRPr>
                        </a:p>
                      </a:txBody>
                      <a:tcPr/>
                    </a:tc>
                    <a:extLst>
                      <a:ext uri="{0D108BD9-81ED-4DB2-BD59-A6C34878D82A}">
                        <a16:rowId xmlns:a16="http://schemas.microsoft.com/office/drawing/2014/main" val="1241657561"/>
                      </a:ext>
                    </a:extLst>
                  </a:tr>
                </a:tbl>
              </a:graphicData>
            </a:graphic>
          </p:graphicFrame>
        </mc:Choice>
        <mc:Fallback xmlns="">
          <p:graphicFrame>
            <p:nvGraphicFramePr>
              <p:cNvPr id="2" name="Table 1">
                <a:extLst>
                  <a:ext uri="{FF2B5EF4-FFF2-40B4-BE49-F238E27FC236}">
                    <a16:creationId xmlns:a16="http://schemas.microsoft.com/office/drawing/2014/main" id="{0884960E-86B0-CD8D-4038-7989FD7B127A}"/>
                  </a:ext>
                </a:extLst>
              </p:cNvPr>
              <p:cNvGraphicFramePr>
                <a:graphicFrameLocks noGrp="1"/>
              </p:cNvGraphicFramePr>
              <p:nvPr/>
            </p:nvGraphicFramePr>
            <p:xfrm>
              <a:off x="3676074" y="4404205"/>
              <a:ext cx="16256000" cy="2804160"/>
            </p:xfrm>
            <a:graphic>
              <a:graphicData uri="http://schemas.openxmlformats.org/drawingml/2006/table">
                <a:tbl>
                  <a:tblPr firstRow="1" bandRow="1">
                    <a:tableStyleId>{5940675A-B579-460E-94D1-54222C63F5DA}</a:tableStyleId>
                  </a:tblPr>
                  <a:tblGrid>
                    <a:gridCol w="1034472">
                      <a:extLst>
                        <a:ext uri="{9D8B030D-6E8A-4147-A177-3AD203B41FA5}">
                          <a16:colId xmlns:a16="http://schemas.microsoft.com/office/drawing/2014/main" val="3280772806"/>
                        </a:ext>
                      </a:extLst>
                    </a:gridCol>
                    <a:gridCol w="1856509">
                      <a:extLst>
                        <a:ext uri="{9D8B030D-6E8A-4147-A177-3AD203B41FA5}">
                          <a16:colId xmlns:a16="http://schemas.microsoft.com/office/drawing/2014/main" val="2189721238"/>
                        </a:ext>
                      </a:extLst>
                    </a:gridCol>
                    <a:gridCol w="9301019">
                      <a:extLst>
                        <a:ext uri="{9D8B030D-6E8A-4147-A177-3AD203B41FA5}">
                          <a16:colId xmlns:a16="http://schemas.microsoft.com/office/drawing/2014/main" val="1167562510"/>
                        </a:ext>
                      </a:extLst>
                    </a:gridCol>
                    <a:gridCol w="4064000">
                      <a:extLst>
                        <a:ext uri="{9D8B030D-6E8A-4147-A177-3AD203B41FA5}">
                          <a16:colId xmlns:a16="http://schemas.microsoft.com/office/drawing/2014/main" val="468327211"/>
                        </a:ext>
                      </a:extLst>
                    </a:gridCol>
                  </a:tblGrid>
                  <a:tr h="579120">
                    <a:tc>
                      <a:txBody>
                        <a:bodyPr/>
                        <a:lstStyle/>
                        <a:p>
                          <a:pPr algn="l"/>
                          <a:r>
                            <a:rPr lang="en-US" sz="3200" dirty="0">
                              <a:solidFill>
                                <a:schemeClr val="tx2">
                                  <a:lumMod val="60000"/>
                                  <a:lumOff val="40000"/>
                                </a:schemeClr>
                              </a:solidFill>
                            </a:rPr>
                            <a:t>N</a:t>
                          </a:r>
                        </a:p>
                      </a:txBody>
                      <a:tcPr/>
                    </a:tc>
                    <a:tc>
                      <a:txBody>
                        <a:bodyPr/>
                        <a:lstStyle/>
                        <a:p>
                          <a:pPr algn="l"/>
                          <a:r>
                            <a:rPr lang="en-US" sz="3200" dirty="0">
                              <a:solidFill>
                                <a:schemeClr val="tx2">
                                  <a:lumMod val="60000"/>
                                  <a:lumOff val="40000"/>
                                </a:schemeClr>
                              </a:solidFill>
                            </a:rPr>
                            <a:t>Nominal</a:t>
                          </a:r>
                        </a:p>
                      </a:txBody>
                      <a:tcPr/>
                    </a:tc>
                    <a:tc>
                      <a:txBody>
                        <a:bodyPr/>
                        <a:lstStyle/>
                        <a:p>
                          <a:pPr algn="l"/>
                          <a:r>
                            <a:rPr lang="en-US" sz="3200" dirty="0">
                              <a:solidFill>
                                <a:schemeClr val="tx2">
                                  <a:lumMod val="60000"/>
                                  <a:lumOff val="40000"/>
                                </a:schemeClr>
                              </a:solidFill>
                            </a:rPr>
                            <a:t>Names and categories</a:t>
                          </a:r>
                        </a:p>
                      </a:txBody>
                      <a:tcPr/>
                    </a:tc>
                    <a:tc>
                      <a:txBody>
                        <a:bodyPr/>
                        <a:lstStyle/>
                        <a:p>
                          <a:endParaRPr lang="en-US"/>
                        </a:p>
                      </a:txBody>
                      <a:tcPr>
                        <a:blipFill>
                          <a:blip r:embed="rId3"/>
                          <a:stretch>
                            <a:fillRect l="-300625" t="-13043" r="-312" b="-384783"/>
                          </a:stretch>
                        </a:blipFill>
                      </a:tcPr>
                    </a:tc>
                    <a:extLst>
                      <a:ext uri="{0D108BD9-81ED-4DB2-BD59-A6C34878D82A}">
                        <a16:rowId xmlns:a16="http://schemas.microsoft.com/office/drawing/2014/main" val="1218266674"/>
                      </a:ext>
                    </a:extLst>
                  </a:tr>
                  <a:tr h="579120">
                    <a:tc>
                      <a:txBody>
                        <a:bodyPr/>
                        <a:lstStyle/>
                        <a:p>
                          <a:pPr algn="l"/>
                          <a:r>
                            <a:rPr lang="en-US" sz="3200" dirty="0">
                              <a:solidFill>
                                <a:schemeClr val="tx2">
                                  <a:lumMod val="60000"/>
                                  <a:lumOff val="40000"/>
                                </a:schemeClr>
                              </a:solidFill>
                            </a:rPr>
                            <a:t>O</a:t>
                          </a:r>
                        </a:p>
                      </a:txBody>
                      <a:tcPr/>
                    </a:tc>
                    <a:tc>
                      <a:txBody>
                        <a:bodyPr/>
                        <a:lstStyle/>
                        <a:p>
                          <a:pPr algn="l"/>
                          <a:r>
                            <a:rPr lang="en-US" sz="3200" dirty="0">
                              <a:solidFill>
                                <a:schemeClr val="tx2">
                                  <a:lumMod val="60000"/>
                                  <a:lumOff val="40000"/>
                                </a:schemeClr>
                              </a:solidFill>
                            </a:rPr>
                            <a:t>Ordinal</a:t>
                          </a:r>
                        </a:p>
                      </a:txBody>
                      <a:tcPr/>
                    </a:tc>
                    <a:tc>
                      <a:txBody>
                        <a:bodyPr/>
                        <a:lstStyle/>
                        <a:p>
                          <a:pPr algn="l"/>
                          <a:r>
                            <a:rPr lang="en-US" sz="3200" dirty="0">
                              <a:solidFill>
                                <a:schemeClr val="tx2">
                                  <a:lumMod val="60000"/>
                                  <a:lumOff val="40000"/>
                                </a:schemeClr>
                              </a:solidFill>
                            </a:rPr>
                            <a:t>Ordered</a:t>
                          </a:r>
                        </a:p>
                      </a:txBody>
                      <a:tcPr/>
                    </a:tc>
                    <a:tc>
                      <a:txBody>
                        <a:bodyPr/>
                        <a:lstStyle/>
                        <a:p>
                          <a:endParaRPr lang="en-US"/>
                        </a:p>
                      </a:txBody>
                      <a:tcPr>
                        <a:blipFill>
                          <a:blip r:embed="rId3"/>
                          <a:stretch>
                            <a:fillRect l="-300625" t="-113043" r="-312" b="-284783"/>
                          </a:stretch>
                        </a:blipFill>
                      </a:tcPr>
                    </a:tc>
                    <a:extLst>
                      <a:ext uri="{0D108BD9-81ED-4DB2-BD59-A6C34878D82A}">
                        <a16:rowId xmlns:a16="http://schemas.microsoft.com/office/drawing/2014/main" val="453748275"/>
                      </a:ext>
                    </a:extLst>
                  </a:tr>
                  <a:tr h="579120">
                    <a:tc>
                      <a:txBody>
                        <a:bodyPr/>
                        <a:lstStyle/>
                        <a:p>
                          <a:pPr algn="l"/>
                          <a:r>
                            <a:rPr lang="en-US" sz="3200" dirty="0">
                              <a:solidFill>
                                <a:schemeClr val="tx2">
                                  <a:lumMod val="60000"/>
                                  <a:lumOff val="40000"/>
                                </a:schemeClr>
                              </a:solidFill>
                            </a:rPr>
                            <a:t>Q</a:t>
                          </a:r>
                        </a:p>
                      </a:txBody>
                      <a:tcPr/>
                    </a:tc>
                    <a:tc>
                      <a:txBody>
                        <a:bodyPr/>
                        <a:lstStyle/>
                        <a:p>
                          <a:pPr algn="l"/>
                          <a:r>
                            <a:rPr lang="en-US" sz="3200" dirty="0">
                              <a:solidFill>
                                <a:schemeClr val="tx2">
                                  <a:lumMod val="60000"/>
                                  <a:lumOff val="40000"/>
                                </a:schemeClr>
                              </a:solidFill>
                            </a:rPr>
                            <a:t>Interval</a:t>
                          </a:r>
                        </a:p>
                      </a:txBody>
                      <a:tcPr/>
                    </a:tc>
                    <a:tc>
                      <a:txBody>
                        <a:bodyPr/>
                        <a:lstStyle/>
                        <a:p>
                          <a:pPr algn="l"/>
                          <a:r>
                            <a:rPr lang="en-US" sz="3200" dirty="0">
                              <a:solidFill>
                                <a:schemeClr val="tx2">
                                  <a:lumMod val="60000"/>
                                  <a:lumOff val="40000"/>
                                </a:schemeClr>
                              </a:solidFill>
                            </a:rPr>
                            <a:t>Degree of difference</a:t>
                          </a:r>
                        </a:p>
                      </a:txBody>
                      <a:tcPr/>
                    </a:tc>
                    <a:tc>
                      <a:txBody>
                        <a:bodyPr/>
                        <a:lstStyle/>
                        <a:p>
                          <a:endParaRPr lang="en-US"/>
                        </a:p>
                      </a:txBody>
                      <a:tcPr>
                        <a:blipFill>
                          <a:blip r:embed="rId3"/>
                          <a:stretch>
                            <a:fillRect l="-300625" t="-213043" r="-312" b="-184783"/>
                          </a:stretch>
                        </a:blipFill>
                      </a:tcPr>
                    </a:tc>
                    <a:extLst>
                      <a:ext uri="{0D108BD9-81ED-4DB2-BD59-A6C34878D82A}">
                        <a16:rowId xmlns:a16="http://schemas.microsoft.com/office/drawing/2014/main" val="2962934498"/>
                      </a:ext>
                    </a:extLst>
                  </a:tr>
                  <a:tr h="1066800">
                    <a:tc>
                      <a:txBody>
                        <a:bodyPr/>
                        <a:lstStyle/>
                        <a:p>
                          <a:pPr algn="l"/>
                          <a:r>
                            <a:rPr lang="en-US" sz="3200" dirty="0">
                              <a:solidFill>
                                <a:schemeClr val="bg2">
                                  <a:lumMod val="10000"/>
                                </a:schemeClr>
                              </a:solidFill>
                            </a:rPr>
                            <a:t>Q</a:t>
                          </a:r>
                        </a:p>
                      </a:txBody>
                      <a:tcPr/>
                    </a:tc>
                    <a:tc>
                      <a:txBody>
                        <a:bodyPr/>
                        <a:lstStyle/>
                        <a:p>
                          <a:pPr algn="l"/>
                          <a:r>
                            <a:rPr lang="en-US" sz="3200" dirty="0">
                              <a:solidFill>
                                <a:schemeClr val="bg2">
                                  <a:lumMod val="10000"/>
                                </a:schemeClr>
                              </a:solidFill>
                            </a:rPr>
                            <a:t>Ratio</a:t>
                          </a:r>
                        </a:p>
                      </a:txBody>
                      <a:tcPr/>
                    </a:tc>
                    <a:tc>
                      <a:txBody>
                        <a:bodyPr/>
                        <a:lstStyle/>
                        <a:p>
                          <a:pPr algn="l"/>
                          <a:r>
                            <a:rPr lang="en-US" sz="3200" dirty="0">
                              <a:solidFill>
                                <a:schemeClr val="bg2">
                                  <a:lumMod val="10000"/>
                                </a:schemeClr>
                              </a:solidFill>
                            </a:rPr>
                            <a:t>Unique and non-arbitrary zero value</a:t>
                          </a:r>
                        </a:p>
                      </a:txBody>
                      <a:tcPr/>
                    </a:tc>
                    <a:tc>
                      <a:txBody>
                        <a:bodyPr/>
                        <a:lstStyle/>
                        <a:p>
                          <a:endParaRPr lang="en-US"/>
                        </a:p>
                      </a:txBody>
                      <a:tcPr>
                        <a:blipFill>
                          <a:blip r:embed="rId3"/>
                          <a:stretch>
                            <a:fillRect l="-300625" t="-171429" r="-312" b="-1190"/>
                          </a:stretch>
                        </a:blipFill>
                      </a:tcPr>
                    </a:tc>
                    <a:extLst>
                      <a:ext uri="{0D108BD9-81ED-4DB2-BD59-A6C34878D82A}">
                        <a16:rowId xmlns:a16="http://schemas.microsoft.com/office/drawing/2014/main" val="1241657561"/>
                      </a:ext>
                    </a:extLst>
                  </a:tr>
                </a:tbl>
              </a:graphicData>
            </a:graphic>
          </p:graphicFrame>
        </mc:Fallback>
      </mc:AlternateContent>
      <p:sp>
        <p:nvSpPr>
          <p:cNvPr id="3" name="TextBox 2">
            <a:extLst>
              <a:ext uri="{FF2B5EF4-FFF2-40B4-BE49-F238E27FC236}">
                <a16:creationId xmlns:a16="http://schemas.microsoft.com/office/drawing/2014/main" id="{FE5E02FA-BFF9-78A6-E6D4-40F7B8B46FB2}"/>
              </a:ext>
            </a:extLst>
          </p:cNvPr>
          <p:cNvSpPr txBox="1"/>
          <p:nvPr/>
        </p:nvSpPr>
        <p:spPr>
          <a:xfrm>
            <a:off x="1206500" y="7854904"/>
            <a:ext cx="12933028" cy="34881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Q-Ratio (fixed zero)</a:t>
            </a:r>
          </a:p>
          <a:p>
            <a:pPr lvl="5" indent="0" algn="l"/>
            <a:r>
              <a:rPr lang="en-US" sz="4400" dirty="0">
                <a:solidFill>
                  <a:schemeClr val="bg2">
                    <a:lumMod val="10000"/>
                  </a:schemeClr>
                </a:solidFill>
              </a:rPr>
              <a:t>   Physical measurements: Length, Mass, Temp, …</a:t>
            </a:r>
          </a:p>
          <a:p>
            <a:pPr lvl="5" indent="0" algn="l"/>
            <a:endPar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endParaRPr>
          </a:p>
          <a:p>
            <a:pPr lvl="5" indent="0" algn="l"/>
            <a:r>
              <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rPr>
              <a:t>Includes counts and amounts</a:t>
            </a:r>
          </a:p>
          <a:p>
            <a:pPr lvl="5" indent="0" algn="l"/>
            <a:r>
              <a:rPr lang="en-US" sz="4400" dirty="0">
                <a:solidFill>
                  <a:schemeClr val="bg2">
                    <a:lumMod val="10000"/>
                  </a:schemeClr>
                </a:solidFill>
              </a:rPr>
              <a:t>Can measure ratios or proportions</a:t>
            </a:r>
            <a:endParaRPr kumimoji="0" lang="en-US" sz="4400" b="0" i="0" u="none" strike="noStrike" cap="none" spc="0" normalizeH="0" baseline="0" dirty="0">
              <a:ln>
                <a:noFill/>
              </a:ln>
              <a:solidFill>
                <a:schemeClr val="bg2">
                  <a:lumMod val="10000"/>
                </a:schemeClr>
              </a:solidFill>
              <a:effectLst/>
              <a:uFillTx/>
              <a:latin typeface="+mn-lt"/>
              <a:ea typeface="+mn-ea"/>
              <a:cs typeface="+mn-cs"/>
              <a:sym typeface="Helvetica Neue"/>
            </a:endParaRPr>
          </a:p>
        </p:txBody>
      </p:sp>
    </p:spTree>
    <p:extLst>
      <p:ext uri="{BB962C8B-B14F-4D97-AF65-F5344CB8AC3E}">
        <p14:creationId xmlns:p14="http://schemas.microsoft.com/office/powerpoint/2010/main" val="56210857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FE107-14BD-90D4-9075-1ED7B4ECF9DC}"/>
              </a:ext>
            </a:extLst>
          </p:cNvPr>
          <p:cNvSpPr>
            <a:spLocks noGrp="1"/>
          </p:cNvSpPr>
          <p:nvPr>
            <p:ph type="title"/>
          </p:nvPr>
        </p:nvSpPr>
        <p:spPr/>
        <p:txBody>
          <a:bodyPr/>
          <a:lstStyle/>
          <a:p>
            <a:r>
              <a:rPr lang="en-US" dirty="0"/>
              <a:t>Attribute Types</a:t>
            </a:r>
          </a:p>
        </p:txBody>
      </p:sp>
      <p:sp>
        <p:nvSpPr>
          <p:cNvPr id="3" name="Text Placeholder 2">
            <a:extLst>
              <a:ext uri="{FF2B5EF4-FFF2-40B4-BE49-F238E27FC236}">
                <a16:creationId xmlns:a16="http://schemas.microsoft.com/office/drawing/2014/main" id="{FE65ED90-55E7-E7AE-BB32-0843F06CFE4A}"/>
              </a:ext>
            </a:extLst>
          </p:cNvPr>
          <p:cNvSpPr>
            <a:spLocks noGrp="1"/>
          </p:cNvSpPr>
          <p:nvPr>
            <p:ph type="body" sz="quarter" idx="21"/>
          </p:nvPr>
        </p:nvSpPr>
        <p:spPr/>
        <p:txBody>
          <a:bodyPr/>
          <a:lstStyle/>
          <a:p>
            <a:r>
              <a:rPr lang="en-US" dirty="0"/>
              <a:t>Dimension and Measure</a:t>
            </a:r>
          </a:p>
        </p:txBody>
      </p:sp>
      <p:sp>
        <p:nvSpPr>
          <p:cNvPr id="4" name="Text Placeholder 3">
            <a:extLst>
              <a:ext uri="{FF2B5EF4-FFF2-40B4-BE49-F238E27FC236}">
                <a16:creationId xmlns:a16="http://schemas.microsoft.com/office/drawing/2014/main" id="{DCA41115-8B5C-A51F-43E4-7897D9955362}"/>
              </a:ext>
            </a:extLst>
          </p:cNvPr>
          <p:cNvSpPr>
            <a:spLocks noGrp="1"/>
          </p:cNvSpPr>
          <p:nvPr>
            <p:ph type="body" idx="1"/>
          </p:nvPr>
        </p:nvSpPr>
        <p:spPr/>
        <p:txBody>
          <a:bodyPr>
            <a:normAutofit fontScale="92500"/>
          </a:bodyPr>
          <a:lstStyle/>
          <a:p>
            <a:pPr marL="685800" lvl="0" indent="-685800" fontAlgn="base">
              <a:lnSpc>
                <a:spcPct val="150000"/>
              </a:lnSpc>
              <a:buFont typeface="Arial" panose="020B0604020202020204" pitchFamily="34" charset="0"/>
              <a:buChar char="•"/>
            </a:pPr>
            <a:r>
              <a:rPr lang="en-US" b="1" dirty="0"/>
              <a:t>Dimensions </a:t>
            </a:r>
            <a:r>
              <a:rPr lang="en-US" dirty="0"/>
              <a:t>(~ independent variables) usually nominal or ordinal</a:t>
            </a:r>
          </a:p>
          <a:p>
            <a:pPr lvl="1">
              <a:lnSpc>
                <a:spcPct val="150000"/>
              </a:lnSpc>
            </a:pPr>
            <a:r>
              <a:rPr lang="en-US" dirty="0"/>
              <a:t>e.g., bank branch and customer name</a:t>
            </a:r>
          </a:p>
          <a:p>
            <a:pPr marL="685800" lvl="0" indent="-685800" fontAlgn="base">
              <a:lnSpc>
                <a:spcPct val="150000"/>
              </a:lnSpc>
              <a:buFont typeface="Arial" panose="020B0604020202020204" pitchFamily="34" charset="0"/>
              <a:buChar char="•"/>
            </a:pPr>
            <a:r>
              <a:rPr lang="en-US" b="1" dirty="0"/>
              <a:t>Measures </a:t>
            </a:r>
            <a:r>
              <a:rPr lang="en-US" dirty="0"/>
              <a:t>(~dependent variables) usually quantitative, can be aggregated (sum, average, count…) </a:t>
            </a:r>
          </a:p>
          <a:p>
            <a:pPr lvl="1" fontAlgn="base">
              <a:lnSpc>
                <a:spcPct val="150000"/>
              </a:lnSpc>
            </a:pPr>
            <a:r>
              <a:rPr lang="en-US" dirty="0"/>
              <a:t>e.g., account balance</a:t>
            </a:r>
          </a:p>
          <a:p>
            <a:pPr marL="685800" lvl="0" indent="-685800" fontAlgn="base">
              <a:lnSpc>
                <a:spcPct val="150000"/>
              </a:lnSpc>
              <a:buFont typeface="Arial" panose="020B0604020202020204" pitchFamily="34" charset="0"/>
              <a:buChar char="•"/>
            </a:pPr>
            <a:r>
              <a:rPr lang="en-US" dirty="0"/>
              <a:t>Not a strict rule</a:t>
            </a:r>
          </a:p>
          <a:p>
            <a:pPr lvl="1" fontAlgn="base">
              <a:lnSpc>
                <a:spcPct val="150000"/>
              </a:lnSpc>
            </a:pPr>
            <a:r>
              <a:rPr lang="en-US" dirty="0"/>
              <a:t>e.g. date (Q) is usually treated as a dimension</a:t>
            </a:r>
          </a:p>
        </p:txBody>
      </p:sp>
    </p:spTree>
    <p:extLst>
      <p:ext uri="{BB962C8B-B14F-4D97-AF65-F5344CB8AC3E}">
        <p14:creationId xmlns:p14="http://schemas.microsoft.com/office/powerpoint/2010/main" val="359960675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lide Title"/>
          <p:cNvSpPr txBox="1">
            <a:spLocks noGrp="1"/>
          </p:cNvSpPr>
          <p:nvPr>
            <p:ph type="title"/>
          </p:nvPr>
        </p:nvSpPr>
        <p:spPr>
          <a:prstGeom prst="rect">
            <a:avLst/>
          </a:prstGeom>
        </p:spPr>
        <p:txBody>
          <a:bodyPr/>
          <a:lstStyle/>
          <a:p>
            <a:endParaRPr/>
          </a:p>
        </p:txBody>
      </p:sp>
      <p:sp>
        <p:nvSpPr>
          <p:cNvPr id="339" name="Slide Subtitle"/>
          <p:cNvSpPr txBox="1">
            <a:spLocks noGrp="1"/>
          </p:cNvSpPr>
          <p:nvPr>
            <p:ph type="body" idx="21"/>
          </p:nvPr>
        </p:nvSpPr>
        <p:spPr>
          <a:prstGeom prst="rect">
            <a:avLst/>
          </a:prstGeom>
        </p:spPr>
        <p:txBody>
          <a:bodyPr/>
          <a:lstStyle/>
          <a:p>
            <a:endParaRPr/>
          </a:p>
        </p:txBody>
      </p:sp>
      <p:sp>
        <p:nvSpPr>
          <p:cNvPr id="340" name="Slide bullet text"/>
          <p:cNvSpPr txBox="1">
            <a:spLocks noGrp="1"/>
          </p:cNvSpPr>
          <p:nvPr>
            <p:ph type="body" idx="1"/>
          </p:nvPr>
        </p:nvSpPr>
        <p:spPr>
          <a:prstGeom prst="rect">
            <a:avLst/>
          </a:prstGeom>
        </p:spPr>
        <p:txBody>
          <a:bodyPr/>
          <a:lstStyle/>
          <a:p>
            <a:endParaRPr/>
          </a:p>
        </p:txBody>
      </p:sp>
      <p:pic>
        <p:nvPicPr>
          <p:cNvPr id="341" name="Image" descr="Image"/>
          <p:cNvPicPr>
            <a:picLocks noChangeAspect="1"/>
          </p:cNvPicPr>
          <p:nvPr/>
        </p:nvPicPr>
        <p:blipFill>
          <a:blip r:embed="rId2"/>
          <a:stretch>
            <a:fillRect/>
          </a:stretch>
        </p:blipFill>
        <p:spPr>
          <a:xfrm>
            <a:off x="0" y="0"/>
            <a:ext cx="24384000" cy="13716000"/>
          </a:xfrm>
          <a:prstGeom prst="rect">
            <a:avLst/>
          </a:prstGeom>
          <a:ln w="12700">
            <a:miter lim="400000"/>
          </a:ln>
        </p:spPr>
      </p:pic>
    </p:spTree>
    <p:extLst>
      <p:ext uri="{BB962C8B-B14F-4D97-AF65-F5344CB8AC3E}">
        <p14:creationId xmlns:p14="http://schemas.microsoft.com/office/powerpoint/2010/main" val="18589796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lide Title"/>
          <p:cNvSpPr txBox="1">
            <a:spLocks noGrp="1"/>
          </p:cNvSpPr>
          <p:nvPr>
            <p:ph type="title"/>
          </p:nvPr>
        </p:nvSpPr>
        <p:spPr>
          <a:prstGeom prst="rect">
            <a:avLst/>
          </a:prstGeom>
        </p:spPr>
        <p:txBody>
          <a:bodyPr/>
          <a:lstStyle/>
          <a:p>
            <a:endParaRPr/>
          </a:p>
        </p:txBody>
      </p:sp>
      <p:sp>
        <p:nvSpPr>
          <p:cNvPr id="344" name="Slide Subtitle"/>
          <p:cNvSpPr txBox="1">
            <a:spLocks noGrp="1"/>
          </p:cNvSpPr>
          <p:nvPr>
            <p:ph type="body" idx="21"/>
          </p:nvPr>
        </p:nvSpPr>
        <p:spPr>
          <a:prstGeom prst="rect">
            <a:avLst/>
          </a:prstGeom>
        </p:spPr>
        <p:txBody>
          <a:bodyPr/>
          <a:lstStyle/>
          <a:p>
            <a:endParaRPr/>
          </a:p>
        </p:txBody>
      </p:sp>
      <p:sp>
        <p:nvSpPr>
          <p:cNvPr id="345" name="Slide bullet text"/>
          <p:cNvSpPr txBox="1">
            <a:spLocks noGrp="1"/>
          </p:cNvSpPr>
          <p:nvPr>
            <p:ph type="body" idx="1"/>
          </p:nvPr>
        </p:nvSpPr>
        <p:spPr>
          <a:prstGeom prst="rect">
            <a:avLst/>
          </a:prstGeom>
        </p:spPr>
        <p:txBody>
          <a:bodyPr/>
          <a:lstStyle/>
          <a:p>
            <a:endParaRPr/>
          </a:p>
        </p:txBody>
      </p:sp>
      <p:pic>
        <p:nvPicPr>
          <p:cNvPr id="346" name="Image" descr="Image"/>
          <p:cNvPicPr>
            <a:picLocks noChangeAspect="1"/>
          </p:cNvPicPr>
          <p:nvPr/>
        </p:nvPicPr>
        <p:blipFill>
          <a:blip r:embed="rId2"/>
          <a:stretch>
            <a:fillRect/>
          </a:stretch>
        </p:blipFill>
        <p:spPr>
          <a:xfrm>
            <a:off x="0" y="0"/>
            <a:ext cx="24384000" cy="13716000"/>
          </a:xfrm>
          <a:prstGeom prst="rect">
            <a:avLst/>
          </a:prstGeom>
          <a:ln w="12700">
            <a:miter lim="400000"/>
          </a:ln>
        </p:spPr>
      </p:pic>
    </p:spTree>
    <p:extLst>
      <p:ext uri="{BB962C8B-B14F-4D97-AF65-F5344CB8AC3E}">
        <p14:creationId xmlns:p14="http://schemas.microsoft.com/office/powerpoint/2010/main" val="320498439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lide Title"/>
          <p:cNvSpPr txBox="1">
            <a:spLocks noGrp="1"/>
          </p:cNvSpPr>
          <p:nvPr>
            <p:ph type="title"/>
          </p:nvPr>
        </p:nvSpPr>
        <p:spPr>
          <a:prstGeom prst="rect">
            <a:avLst/>
          </a:prstGeom>
        </p:spPr>
        <p:txBody>
          <a:bodyPr/>
          <a:lstStyle/>
          <a:p>
            <a:endParaRPr/>
          </a:p>
        </p:txBody>
      </p:sp>
      <p:sp>
        <p:nvSpPr>
          <p:cNvPr id="349" name="Slide Subtitle"/>
          <p:cNvSpPr txBox="1">
            <a:spLocks noGrp="1"/>
          </p:cNvSpPr>
          <p:nvPr>
            <p:ph type="body" idx="21"/>
          </p:nvPr>
        </p:nvSpPr>
        <p:spPr>
          <a:prstGeom prst="rect">
            <a:avLst/>
          </a:prstGeom>
        </p:spPr>
        <p:txBody>
          <a:bodyPr/>
          <a:lstStyle/>
          <a:p>
            <a:endParaRPr/>
          </a:p>
        </p:txBody>
      </p:sp>
      <p:sp>
        <p:nvSpPr>
          <p:cNvPr id="350" name="Slide bullet text"/>
          <p:cNvSpPr txBox="1">
            <a:spLocks noGrp="1"/>
          </p:cNvSpPr>
          <p:nvPr>
            <p:ph type="body" idx="1"/>
          </p:nvPr>
        </p:nvSpPr>
        <p:spPr>
          <a:prstGeom prst="rect">
            <a:avLst/>
          </a:prstGeom>
        </p:spPr>
        <p:txBody>
          <a:bodyPr/>
          <a:lstStyle/>
          <a:p>
            <a:endParaRPr/>
          </a:p>
        </p:txBody>
      </p:sp>
      <p:pic>
        <p:nvPicPr>
          <p:cNvPr id="351" name="Image" descr="Image"/>
          <p:cNvPicPr>
            <a:picLocks noChangeAspect="1"/>
          </p:cNvPicPr>
          <p:nvPr/>
        </p:nvPicPr>
        <p:blipFill>
          <a:blip r:embed="rId2"/>
          <a:stretch>
            <a:fillRect/>
          </a:stretch>
        </p:blipFill>
        <p:spPr>
          <a:xfrm>
            <a:off x="0" y="0"/>
            <a:ext cx="24384000" cy="13716000"/>
          </a:xfrm>
          <a:prstGeom prst="rect">
            <a:avLst/>
          </a:prstGeom>
          <a:ln w="12700">
            <a:miter lim="400000"/>
          </a:ln>
        </p:spPr>
      </p:pic>
    </p:spTree>
    <p:extLst>
      <p:ext uri="{BB962C8B-B14F-4D97-AF65-F5344CB8AC3E}">
        <p14:creationId xmlns:p14="http://schemas.microsoft.com/office/powerpoint/2010/main" val="316896598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Slide Title"/>
          <p:cNvSpPr txBox="1">
            <a:spLocks noGrp="1"/>
          </p:cNvSpPr>
          <p:nvPr>
            <p:ph type="title"/>
          </p:nvPr>
        </p:nvSpPr>
        <p:spPr>
          <a:prstGeom prst="rect">
            <a:avLst/>
          </a:prstGeom>
        </p:spPr>
        <p:txBody>
          <a:bodyPr/>
          <a:lstStyle/>
          <a:p>
            <a:endParaRPr/>
          </a:p>
        </p:txBody>
      </p:sp>
      <p:sp>
        <p:nvSpPr>
          <p:cNvPr id="319" name="Slide Subtitle"/>
          <p:cNvSpPr txBox="1">
            <a:spLocks noGrp="1"/>
          </p:cNvSpPr>
          <p:nvPr>
            <p:ph type="body" idx="21"/>
          </p:nvPr>
        </p:nvSpPr>
        <p:spPr>
          <a:prstGeom prst="rect">
            <a:avLst/>
          </a:prstGeom>
        </p:spPr>
        <p:txBody>
          <a:bodyPr/>
          <a:lstStyle/>
          <a:p>
            <a:endParaRPr/>
          </a:p>
        </p:txBody>
      </p:sp>
      <p:sp>
        <p:nvSpPr>
          <p:cNvPr id="320" name="Slide bullet text"/>
          <p:cNvSpPr txBox="1">
            <a:spLocks noGrp="1"/>
          </p:cNvSpPr>
          <p:nvPr>
            <p:ph type="body" idx="1"/>
          </p:nvPr>
        </p:nvSpPr>
        <p:spPr>
          <a:prstGeom prst="rect">
            <a:avLst/>
          </a:prstGeom>
        </p:spPr>
        <p:txBody>
          <a:bodyPr/>
          <a:lstStyle/>
          <a:p>
            <a:endParaRPr/>
          </a:p>
        </p:txBody>
      </p:sp>
      <p:pic>
        <p:nvPicPr>
          <p:cNvPr id="321" name="Image" descr="Image"/>
          <p:cNvPicPr>
            <a:picLocks noChangeAspect="1"/>
          </p:cNvPicPr>
          <p:nvPr/>
        </p:nvPicPr>
        <p:blipFill>
          <a:blip r:embed="rId3"/>
          <a:stretch>
            <a:fillRect/>
          </a:stretch>
        </p:blipFill>
        <p:spPr>
          <a:xfrm>
            <a:off x="0" y="0"/>
            <a:ext cx="24384000" cy="13716000"/>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Slide Title"/>
          <p:cNvSpPr txBox="1">
            <a:spLocks noGrp="1"/>
          </p:cNvSpPr>
          <p:nvPr>
            <p:ph type="title"/>
          </p:nvPr>
        </p:nvSpPr>
        <p:spPr>
          <a:prstGeom prst="rect">
            <a:avLst/>
          </a:prstGeom>
        </p:spPr>
        <p:txBody>
          <a:bodyPr/>
          <a:lstStyle/>
          <a:p>
            <a:endParaRPr dirty="0"/>
          </a:p>
        </p:txBody>
      </p:sp>
      <p:sp>
        <p:nvSpPr>
          <p:cNvPr id="354" name="Slide Subtitle"/>
          <p:cNvSpPr txBox="1">
            <a:spLocks noGrp="1"/>
          </p:cNvSpPr>
          <p:nvPr>
            <p:ph type="body" idx="21"/>
          </p:nvPr>
        </p:nvSpPr>
        <p:spPr>
          <a:prstGeom prst="rect">
            <a:avLst/>
          </a:prstGeom>
        </p:spPr>
        <p:txBody>
          <a:bodyPr/>
          <a:lstStyle/>
          <a:p>
            <a:endParaRPr/>
          </a:p>
        </p:txBody>
      </p:sp>
      <p:sp>
        <p:nvSpPr>
          <p:cNvPr id="355" name="Slide bullet text"/>
          <p:cNvSpPr txBox="1">
            <a:spLocks noGrp="1"/>
          </p:cNvSpPr>
          <p:nvPr>
            <p:ph type="body" idx="1"/>
          </p:nvPr>
        </p:nvSpPr>
        <p:spPr>
          <a:prstGeom prst="rect">
            <a:avLst/>
          </a:prstGeom>
        </p:spPr>
        <p:txBody>
          <a:bodyPr/>
          <a:lstStyle/>
          <a:p>
            <a:endParaRPr/>
          </a:p>
        </p:txBody>
      </p:sp>
      <p:pic>
        <p:nvPicPr>
          <p:cNvPr id="356" name="Image" descr="Image"/>
          <p:cNvPicPr>
            <a:picLocks noChangeAspect="1"/>
          </p:cNvPicPr>
          <p:nvPr/>
        </p:nvPicPr>
        <p:blipFill>
          <a:blip r:embed="rId2"/>
          <a:srcRect t="26465" r="39729"/>
          <a:stretch>
            <a:fillRect/>
          </a:stretch>
        </p:blipFill>
        <p:spPr>
          <a:xfrm>
            <a:off x="0" y="4321076"/>
            <a:ext cx="13689314" cy="9394924"/>
          </a:xfrm>
          <a:prstGeom prst="rect">
            <a:avLst/>
          </a:prstGeom>
          <a:ln w="12700">
            <a:miter lim="400000"/>
          </a:ln>
        </p:spPr>
      </p:pic>
      <p:pic>
        <p:nvPicPr>
          <p:cNvPr id="357" name="Image" descr="Image"/>
          <p:cNvPicPr>
            <a:picLocks noChangeAspect="1"/>
          </p:cNvPicPr>
          <p:nvPr/>
        </p:nvPicPr>
        <p:blipFill>
          <a:blip r:embed="rId3"/>
          <a:srcRect l="57016"/>
          <a:stretch>
            <a:fillRect/>
          </a:stretch>
        </p:blipFill>
        <p:spPr>
          <a:xfrm>
            <a:off x="13902956" y="0"/>
            <a:ext cx="10481044" cy="13716000"/>
          </a:xfrm>
          <a:prstGeom prst="rect">
            <a:avLst/>
          </a:prstGeom>
          <a:ln w="12700">
            <a:miter lim="400000"/>
          </a:ln>
        </p:spPr>
      </p:pic>
    </p:spTree>
    <p:extLst>
      <p:ext uri="{BB962C8B-B14F-4D97-AF65-F5344CB8AC3E}">
        <p14:creationId xmlns:p14="http://schemas.microsoft.com/office/powerpoint/2010/main" val="389461831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9535A-69AD-E104-0957-A5931D58C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4F817-B2DE-97BA-EAE8-CC8E394E8084}"/>
              </a:ext>
            </a:extLst>
          </p:cNvPr>
          <p:cNvSpPr>
            <a:spLocks noGrp="1"/>
          </p:cNvSpPr>
          <p:nvPr>
            <p:ph type="title"/>
          </p:nvPr>
        </p:nvSpPr>
        <p:spPr/>
        <p:txBody>
          <a:bodyPr/>
          <a:lstStyle/>
          <a:p>
            <a:r>
              <a:rPr lang="en-US" dirty="0"/>
              <a:t>Simpsons Paradox</a:t>
            </a:r>
          </a:p>
        </p:txBody>
      </p:sp>
      <p:sp>
        <p:nvSpPr>
          <p:cNvPr id="3" name="Text Placeholder 2">
            <a:extLst>
              <a:ext uri="{FF2B5EF4-FFF2-40B4-BE49-F238E27FC236}">
                <a16:creationId xmlns:a16="http://schemas.microsoft.com/office/drawing/2014/main" id="{930E34EB-4389-3B71-FE91-A54FB9E14646}"/>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42199EAE-6584-9FA8-218E-3E7D4935C694}"/>
              </a:ext>
            </a:extLst>
          </p:cNvPr>
          <p:cNvSpPr>
            <a:spLocks noGrp="1"/>
          </p:cNvSpPr>
          <p:nvPr>
            <p:ph type="body" idx="1"/>
          </p:nvPr>
        </p:nvSpPr>
        <p:spPr/>
        <p:txBody>
          <a:bodyPr/>
          <a:lstStyle/>
          <a:p>
            <a:r>
              <a:rPr lang="en-US" i="1" dirty="0"/>
              <a:t>A trend/pattern appears in several groups of data</a:t>
            </a:r>
            <a:r>
              <a:rPr lang="en-US" dirty="0"/>
              <a:t> </a:t>
            </a:r>
            <a:r>
              <a:rPr lang="en-US" i="1" dirty="0"/>
              <a:t>but disappears or reverses when the groups are combined.</a:t>
            </a:r>
          </a:p>
          <a:p>
            <a:endParaRPr lang="en-US" i="1" dirty="0"/>
          </a:p>
          <a:p>
            <a:r>
              <a:rPr lang="en-US" dirty="0"/>
              <a:t>Real world examples:</a:t>
            </a:r>
          </a:p>
          <a:p>
            <a:pPr marL="685800" lvl="0" indent="-685800" fontAlgn="base">
              <a:buFont typeface="Arial" panose="020B0604020202020204" pitchFamily="34" charset="0"/>
              <a:buChar char="•"/>
            </a:pPr>
            <a:r>
              <a:rPr lang="en-US" dirty="0"/>
              <a:t>Study of gender bias in graduate school admission at UC Berkeley, 1973</a:t>
            </a:r>
          </a:p>
          <a:p>
            <a:pPr marL="685800" lvl="0" indent="-685800" fontAlgn="base">
              <a:buFont typeface="Arial" panose="020B0604020202020204" pitchFamily="34" charset="0"/>
              <a:buChar char="•"/>
            </a:pPr>
            <a:r>
              <a:rPr lang="en-US" dirty="0"/>
              <a:t>Success rates of two treatment for kidney stones, 1994</a:t>
            </a:r>
          </a:p>
          <a:p>
            <a:pPr marL="685800" lvl="0" indent="-685800" fontAlgn="base">
              <a:buFont typeface="Arial" panose="020B0604020202020204" pitchFamily="34" charset="0"/>
              <a:buChar char="•"/>
            </a:pPr>
            <a:r>
              <a:rPr lang="en-US" dirty="0"/>
              <a:t>Batting averages for professional baseball players, 1995, 1996</a:t>
            </a:r>
          </a:p>
          <a:p>
            <a:endParaRPr lang="en-US" dirty="0"/>
          </a:p>
        </p:txBody>
      </p:sp>
    </p:spTree>
    <p:extLst>
      <p:ext uri="{BB962C8B-B14F-4D97-AF65-F5344CB8AC3E}">
        <p14:creationId xmlns:p14="http://schemas.microsoft.com/office/powerpoint/2010/main" val="412123077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89585-BC5D-D6A7-BAEB-319AC1CE2037}"/>
              </a:ext>
            </a:extLst>
          </p:cNvPr>
          <p:cNvSpPr>
            <a:spLocks noGrp="1"/>
          </p:cNvSpPr>
          <p:nvPr>
            <p:ph type="title"/>
          </p:nvPr>
        </p:nvSpPr>
        <p:spPr/>
        <p:txBody>
          <a:bodyPr/>
          <a:lstStyle/>
          <a:p>
            <a:r>
              <a:rPr lang="en-US" dirty="0"/>
              <a:t>Simpsons Paradox</a:t>
            </a:r>
          </a:p>
        </p:txBody>
      </p:sp>
      <p:sp>
        <p:nvSpPr>
          <p:cNvPr id="3" name="Text Placeholder 2">
            <a:extLst>
              <a:ext uri="{FF2B5EF4-FFF2-40B4-BE49-F238E27FC236}">
                <a16:creationId xmlns:a16="http://schemas.microsoft.com/office/drawing/2014/main" id="{453CEA3E-0D90-E85E-715B-A12DCBC65B48}"/>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1F6C9EB6-4DE7-8986-8DA6-79B35F9E9456}"/>
              </a:ext>
            </a:extLst>
          </p:cNvPr>
          <p:cNvSpPr>
            <a:spLocks noGrp="1"/>
          </p:cNvSpPr>
          <p:nvPr>
            <p:ph type="body" idx="1"/>
          </p:nvPr>
        </p:nvSpPr>
        <p:spPr/>
        <p:txBody>
          <a:bodyPr/>
          <a:lstStyle/>
          <a:p>
            <a:r>
              <a:rPr lang="en-US" dirty="0"/>
              <a:t>How Simpson’s Paradox explains weird COVID19 statistics</a:t>
            </a:r>
          </a:p>
          <a:p>
            <a:r>
              <a:rPr lang="en-US" dirty="0">
                <a:hlinkClick r:id="rId3"/>
              </a:rPr>
              <a:t>https://www.youtube.com/watch?v=t-Ci3FosqZs</a:t>
            </a:r>
            <a:endParaRPr lang="en-US" dirty="0"/>
          </a:p>
          <a:p>
            <a:endParaRPr lang="en-US" dirty="0"/>
          </a:p>
        </p:txBody>
      </p:sp>
    </p:spTree>
    <p:extLst>
      <p:ext uri="{BB962C8B-B14F-4D97-AF65-F5344CB8AC3E}">
        <p14:creationId xmlns:p14="http://schemas.microsoft.com/office/powerpoint/2010/main" val="406309306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4AE87-6F12-05F9-B491-376E092F2CD5}"/>
              </a:ext>
            </a:extLst>
          </p:cNvPr>
          <p:cNvSpPr>
            <a:spLocks noGrp="1"/>
          </p:cNvSpPr>
          <p:nvPr>
            <p:ph type="title"/>
          </p:nvPr>
        </p:nvSpPr>
        <p:spPr/>
        <p:txBody>
          <a:bodyPr/>
          <a:lstStyle/>
          <a:p>
            <a:r>
              <a:rPr lang="en-US" dirty="0"/>
              <a:t>Simpsons Paradox</a:t>
            </a:r>
          </a:p>
        </p:txBody>
      </p:sp>
      <p:sp>
        <p:nvSpPr>
          <p:cNvPr id="8" name="Text Placeholder 7">
            <a:extLst>
              <a:ext uri="{FF2B5EF4-FFF2-40B4-BE49-F238E27FC236}">
                <a16:creationId xmlns:a16="http://schemas.microsoft.com/office/drawing/2014/main" id="{F61075F8-ECF1-DBFE-BC2F-08BB6602FBB5}"/>
              </a:ext>
            </a:extLst>
          </p:cNvPr>
          <p:cNvSpPr>
            <a:spLocks noGrp="1"/>
          </p:cNvSpPr>
          <p:nvPr>
            <p:ph type="body" sz="quarter" idx="21"/>
          </p:nvPr>
        </p:nvSpPr>
        <p:spPr/>
        <p:txBody>
          <a:bodyPr/>
          <a:lstStyle/>
          <a:p>
            <a:endParaRPr lang="en-US"/>
          </a:p>
        </p:txBody>
      </p:sp>
      <p:sp>
        <p:nvSpPr>
          <p:cNvPr id="7" name="Text Placeholder 6">
            <a:extLst>
              <a:ext uri="{FF2B5EF4-FFF2-40B4-BE49-F238E27FC236}">
                <a16:creationId xmlns:a16="http://schemas.microsoft.com/office/drawing/2014/main" id="{18DE4D9D-7263-7B9B-EA52-0C5DEBAB55AD}"/>
              </a:ext>
            </a:extLst>
          </p:cNvPr>
          <p:cNvSpPr>
            <a:spLocks noGrp="1"/>
          </p:cNvSpPr>
          <p:nvPr>
            <p:ph type="body" idx="1"/>
          </p:nvPr>
        </p:nvSpPr>
        <p:spPr/>
        <p:txBody>
          <a:bodyPr/>
          <a:lstStyle/>
          <a:p>
            <a:r>
              <a:rPr lang="en-US" b="1" dirty="0"/>
              <a:t>“If you torture the data long enough, it will confess to anything.”</a:t>
            </a:r>
            <a:endParaRPr lang="en-US" dirty="0"/>
          </a:p>
          <a:p>
            <a:r>
              <a:rPr lang="en-US" b="1" dirty="0"/>
              <a:t>- Ronald H. Coase (1975)</a:t>
            </a:r>
            <a:endParaRPr lang="en-US" dirty="0"/>
          </a:p>
          <a:p>
            <a:endParaRPr lang="en-US" dirty="0"/>
          </a:p>
        </p:txBody>
      </p:sp>
      <p:pic>
        <p:nvPicPr>
          <p:cNvPr id="9" name="Picture 8">
            <a:extLst>
              <a:ext uri="{FF2B5EF4-FFF2-40B4-BE49-F238E27FC236}">
                <a16:creationId xmlns:a16="http://schemas.microsoft.com/office/drawing/2014/main" id="{E9C2027D-A962-F458-E3AD-FB366837EE57}"/>
              </a:ext>
            </a:extLst>
          </p:cNvPr>
          <p:cNvPicPr/>
          <p:nvPr/>
        </p:nvPicPr>
        <p:blipFill>
          <a:blip r:embed="rId3"/>
          <a:srcRect l="2076" t="681"/>
          <a:stretch>
            <a:fillRect/>
          </a:stretch>
        </p:blipFill>
        <p:spPr>
          <a:xfrm>
            <a:off x="8091055" y="6064786"/>
            <a:ext cx="9421090" cy="6439729"/>
          </a:xfrm>
          <a:prstGeom prst="rect">
            <a:avLst/>
          </a:prstGeom>
        </p:spPr>
      </p:pic>
    </p:spTree>
    <p:extLst>
      <p:ext uri="{BB962C8B-B14F-4D97-AF65-F5344CB8AC3E}">
        <p14:creationId xmlns:p14="http://schemas.microsoft.com/office/powerpoint/2010/main" val="352957165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1E52F-0742-0B5B-90B4-B52EFA9D0F7D}"/>
            </a:ext>
          </a:extLst>
        </p:cNvPr>
        <p:cNvGrpSpPr/>
        <p:nvPr/>
      </p:nvGrpSpPr>
      <p:grpSpPr>
        <a:xfrm>
          <a:off x="0" y="0"/>
          <a:ext cx="0" cy="0"/>
          <a:chOff x="0" y="0"/>
          <a:chExt cx="0" cy="0"/>
        </a:xfrm>
      </p:grpSpPr>
      <p:sp>
        <p:nvSpPr>
          <p:cNvPr id="288" name="Slide Title">
            <a:extLst>
              <a:ext uri="{FF2B5EF4-FFF2-40B4-BE49-F238E27FC236}">
                <a16:creationId xmlns:a16="http://schemas.microsoft.com/office/drawing/2014/main" id="{D13FFEAC-73AF-0BB4-3091-26104F1383B2}"/>
              </a:ext>
            </a:extLst>
          </p:cNvPr>
          <p:cNvSpPr txBox="1">
            <a:spLocks noGrp="1"/>
          </p:cNvSpPr>
          <p:nvPr>
            <p:ph type="title"/>
          </p:nvPr>
        </p:nvSpPr>
        <p:spPr>
          <a:prstGeom prst="rect">
            <a:avLst/>
          </a:prstGeom>
        </p:spPr>
        <p:txBody>
          <a:bodyPr/>
          <a:lstStyle/>
          <a:p>
            <a:r>
              <a:rPr lang="en-US" dirty="0"/>
              <a:t>What’s next</a:t>
            </a:r>
            <a:endParaRPr dirty="0"/>
          </a:p>
        </p:txBody>
      </p:sp>
      <p:sp>
        <p:nvSpPr>
          <p:cNvPr id="289" name="Slide Subtitle">
            <a:extLst>
              <a:ext uri="{FF2B5EF4-FFF2-40B4-BE49-F238E27FC236}">
                <a16:creationId xmlns:a16="http://schemas.microsoft.com/office/drawing/2014/main" id="{88180ADA-1BD4-6D3B-6249-6E80DD1C76E4}"/>
              </a:ext>
            </a:extLst>
          </p:cNvPr>
          <p:cNvSpPr txBox="1">
            <a:spLocks noGrp="1"/>
          </p:cNvSpPr>
          <p:nvPr>
            <p:ph type="body" idx="21"/>
          </p:nvPr>
        </p:nvSpPr>
        <p:spPr>
          <a:prstGeom prst="rect">
            <a:avLst/>
          </a:prstGeom>
        </p:spPr>
        <p:txBody>
          <a:bodyPr/>
          <a:lstStyle/>
          <a:p>
            <a:endParaRPr dirty="0"/>
          </a:p>
        </p:txBody>
      </p:sp>
      <p:sp>
        <p:nvSpPr>
          <p:cNvPr id="290" name="Slide bullet text">
            <a:extLst>
              <a:ext uri="{FF2B5EF4-FFF2-40B4-BE49-F238E27FC236}">
                <a16:creationId xmlns:a16="http://schemas.microsoft.com/office/drawing/2014/main" id="{3013493F-981F-265C-397D-F954B3485FAF}"/>
              </a:ext>
            </a:extLst>
          </p:cNvPr>
          <p:cNvSpPr txBox="1">
            <a:spLocks noGrp="1"/>
          </p:cNvSpPr>
          <p:nvPr>
            <p:ph type="body" idx="1"/>
          </p:nvPr>
        </p:nvSpPr>
        <p:spPr>
          <a:xfrm>
            <a:off x="1206500" y="3806125"/>
            <a:ext cx="21971000" cy="8698391"/>
          </a:xfrm>
          <a:prstGeom prst="rect">
            <a:avLst/>
          </a:prstGeom>
        </p:spPr>
        <p:txBody>
          <a:bodyPr/>
          <a:lstStyle/>
          <a:p>
            <a:pPr marL="685800" lvl="0" indent="-685800" fontAlgn="base">
              <a:buFont typeface="Arial" panose="020B0604020202020204" pitchFamily="34" charset="0"/>
              <a:buChar char="•"/>
            </a:pPr>
            <a:r>
              <a:rPr lang="en-US" b="1" dirty="0"/>
              <a:t>Friday’s lab</a:t>
            </a:r>
            <a:r>
              <a:rPr lang="en-US" dirty="0"/>
              <a:t> will explore these concepts using pandas </a:t>
            </a:r>
            <a:r>
              <a:rPr lang="en-US" dirty="0" err="1"/>
              <a:t>dataframes</a:t>
            </a:r>
            <a:endParaRPr lang="en-US" dirty="0"/>
          </a:p>
          <a:p>
            <a:pPr marL="685800" lvl="0" indent="-685800" fontAlgn="base">
              <a:buFont typeface="Arial" panose="020B0604020202020204" pitchFamily="34" charset="0"/>
              <a:buChar char="•"/>
            </a:pPr>
            <a:r>
              <a:rPr lang="en-US" dirty="0"/>
              <a:t>Next week:</a:t>
            </a:r>
          </a:p>
          <a:p>
            <a:pPr fontAlgn="base"/>
            <a:r>
              <a:rPr lang="en-US" dirty="0"/>
              <a:t>	</a:t>
            </a:r>
            <a:r>
              <a:rPr lang="en-US" dirty="0">
                <a:solidFill>
                  <a:schemeClr val="accent6"/>
                </a:solidFill>
              </a:rPr>
              <a:t>Quiz</a:t>
            </a:r>
            <a:r>
              <a:rPr lang="en-US" dirty="0"/>
              <a:t> on this and previous material</a:t>
            </a:r>
          </a:p>
          <a:p>
            <a:pPr fontAlgn="base"/>
            <a:r>
              <a:rPr lang="en-US" dirty="0"/>
              <a:t>	Read “</a:t>
            </a:r>
            <a:r>
              <a:rPr lang="en-US" dirty="0">
                <a:solidFill>
                  <a:schemeClr val="accent2"/>
                </a:solidFill>
              </a:rPr>
              <a:t>A Tour through the Visualization Zoo</a:t>
            </a:r>
            <a:r>
              <a:rPr lang="en-US" dirty="0"/>
              <a:t>”</a:t>
            </a:r>
          </a:p>
          <a:p>
            <a:pPr fontAlgn="base"/>
            <a:r>
              <a:rPr lang="en-US" dirty="0"/>
              <a:t>	We will discuss encodings and matplotlib on Wednesday</a:t>
            </a:r>
          </a:p>
          <a:p>
            <a:pPr fontAlgn="base"/>
            <a:r>
              <a:rPr lang="en-US" dirty="0"/>
              <a:t>	Your topic and dataset checkpoint for Project 1 is </a:t>
            </a:r>
            <a:r>
              <a:rPr lang="en-US" dirty="0">
                <a:solidFill>
                  <a:schemeClr val="accent6"/>
                </a:solidFill>
              </a:rPr>
              <a:t>due Sep 13</a:t>
            </a:r>
          </a:p>
          <a:p>
            <a:endParaRPr dirty="0"/>
          </a:p>
        </p:txBody>
      </p:sp>
    </p:spTree>
    <p:extLst>
      <p:ext uri="{BB962C8B-B14F-4D97-AF65-F5344CB8AC3E}">
        <p14:creationId xmlns:p14="http://schemas.microsoft.com/office/powerpoint/2010/main" val="153397845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Slide Title"/>
          <p:cNvSpPr txBox="1">
            <a:spLocks noGrp="1"/>
          </p:cNvSpPr>
          <p:nvPr>
            <p:ph type="title"/>
          </p:nvPr>
        </p:nvSpPr>
        <p:spPr>
          <a:prstGeom prst="rect">
            <a:avLst/>
          </a:prstGeom>
        </p:spPr>
        <p:txBody>
          <a:bodyPr/>
          <a:lstStyle/>
          <a:p>
            <a:endParaRPr/>
          </a:p>
        </p:txBody>
      </p:sp>
      <p:sp>
        <p:nvSpPr>
          <p:cNvPr id="324" name="Slide Subtitle"/>
          <p:cNvSpPr txBox="1">
            <a:spLocks noGrp="1"/>
          </p:cNvSpPr>
          <p:nvPr>
            <p:ph type="body" idx="21"/>
          </p:nvPr>
        </p:nvSpPr>
        <p:spPr>
          <a:prstGeom prst="rect">
            <a:avLst/>
          </a:prstGeom>
        </p:spPr>
        <p:txBody>
          <a:bodyPr/>
          <a:lstStyle/>
          <a:p>
            <a:endParaRPr/>
          </a:p>
        </p:txBody>
      </p:sp>
      <p:sp>
        <p:nvSpPr>
          <p:cNvPr id="325" name="Slide bullet text"/>
          <p:cNvSpPr txBox="1">
            <a:spLocks noGrp="1"/>
          </p:cNvSpPr>
          <p:nvPr>
            <p:ph type="body" idx="1"/>
          </p:nvPr>
        </p:nvSpPr>
        <p:spPr>
          <a:prstGeom prst="rect">
            <a:avLst/>
          </a:prstGeom>
        </p:spPr>
        <p:txBody>
          <a:bodyPr/>
          <a:lstStyle/>
          <a:p>
            <a:endParaRPr/>
          </a:p>
        </p:txBody>
      </p:sp>
      <p:pic>
        <p:nvPicPr>
          <p:cNvPr id="326" name="Image" descr="Image"/>
          <p:cNvPicPr>
            <a:picLocks noChangeAspect="1"/>
          </p:cNvPicPr>
          <p:nvPr/>
        </p:nvPicPr>
        <p:blipFill>
          <a:blip r:embed="rId3"/>
          <a:stretch>
            <a:fillRect/>
          </a:stretch>
        </p:blipFill>
        <p:spPr>
          <a:xfrm>
            <a:off x="0" y="0"/>
            <a:ext cx="24384000" cy="13716000"/>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BE330-E7F1-FF83-BEAB-009EA2237B96}"/>
              </a:ext>
            </a:extLst>
          </p:cNvPr>
          <p:cNvSpPr>
            <a:spLocks noGrp="1"/>
          </p:cNvSpPr>
          <p:nvPr>
            <p:ph type="title"/>
          </p:nvPr>
        </p:nvSpPr>
        <p:spPr/>
        <p:txBody>
          <a:bodyPr/>
          <a:lstStyle/>
          <a:p>
            <a:r>
              <a:rPr lang="en-US" dirty="0"/>
              <a:t>Data Components</a:t>
            </a:r>
          </a:p>
        </p:txBody>
      </p:sp>
      <p:sp>
        <p:nvSpPr>
          <p:cNvPr id="3" name="Text Placeholder 2">
            <a:extLst>
              <a:ext uri="{FF2B5EF4-FFF2-40B4-BE49-F238E27FC236}">
                <a16:creationId xmlns:a16="http://schemas.microsoft.com/office/drawing/2014/main" id="{C6CDA176-61D0-2F59-375F-F63BB02C5A5A}"/>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6090AE88-CA12-CAC8-BAF6-D3C88190AB63}"/>
              </a:ext>
            </a:extLst>
          </p:cNvPr>
          <p:cNvSpPr>
            <a:spLocks noGrp="1"/>
          </p:cNvSpPr>
          <p:nvPr>
            <p:ph type="body" idx="1"/>
          </p:nvPr>
        </p:nvSpPr>
        <p:spPr>
          <a:xfrm>
            <a:off x="1206500" y="4248504"/>
            <a:ext cx="15141864" cy="8256012"/>
          </a:xfrm>
        </p:spPr>
        <p:txBody>
          <a:bodyPr/>
          <a:lstStyle/>
          <a:p>
            <a:pPr marL="685800" lvl="0" indent="-685800" fontAlgn="base">
              <a:buFont typeface="Arial" panose="020B0604020202020204" pitchFamily="34" charset="0"/>
              <a:buChar char="•"/>
            </a:pPr>
            <a:r>
              <a:rPr lang="en-US" b="1" dirty="0"/>
              <a:t>Items </a:t>
            </a:r>
            <a:r>
              <a:rPr lang="en-US" dirty="0"/>
              <a:t>aka data objects, data cases</a:t>
            </a:r>
          </a:p>
          <a:p>
            <a:pPr lvl="1"/>
            <a:r>
              <a:rPr lang="en-US" dirty="0"/>
              <a:t>(cars, employees, cities, countries, …)</a:t>
            </a:r>
          </a:p>
          <a:p>
            <a:endParaRPr lang="en-US" dirty="0"/>
          </a:p>
          <a:p>
            <a:pPr marL="685800" lvl="0" indent="-685800" fontAlgn="base">
              <a:buFont typeface="Arial" panose="020B0604020202020204" pitchFamily="34" charset="0"/>
              <a:buChar char="•"/>
            </a:pPr>
            <a:r>
              <a:rPr lang="en-US" b="1" dirty="0"/>
              <a:t>Attributes </a:t>
            </a:r>
            <a:r>
              <a:rPr lang="en-US" dirty="0"/>
              <a:t>aka data variables, fields </a:t>
            </a:r>
          </a:p>
          <a:p>
            <a:pPr lvl="1" fontAlgn="base"/>
            <a:r>
              <a:rPr lang="en-US" dirty="0"/>
              <a:t>(mpg, age, population, GDP, …)</a:t>
            </a:r>
          </a:p>
          <a:p>
            <a:pPr marL="685800" lvl="0" indent="-685800" fontAlgn="base">
              <a:buFont typeface="Arial" panose="020B0604020202020204" pitchFamily="34" charset="0"/>
              <a:buChar char="•"/>
            </a:pPr>
            <a:endParaRPr lang="en-US" dirty="0"/>
          </a:p>
          <a:p>
            <a:pPr marL="685800" lvl="0" indent="-685800" fontAlgn="base">
              <a:buFont typeface="Arial" panose="020B0604020202020204" pitchFamily="34" charset="0"/>
              <a:buChar char="•"/>
            </a:pPr>
            <a:r>
              <a:rPr lang="en-US" b="1" dirty="0"/>
              <a:t>Relationships </a:t>
            </a:r>
            <a:r>
              <a:rPr lang="en-US" dirty="0"/>
              <a:t>aka links</a:t>
            </a:r>
          </a:p>
          <a:p>
            <a:pPr lvl="1"/>
            <a:r>
              <a:rPr lang="en-US" dirty="0"/>
              <a:t>(parent of, owned by, have collaborated, …)</a:t>
            </a:r>
          </a:p>
          <a:p>
            <a:endParaRPr lang="en-US" dirty="0"/>
          </a:p>
        </p:txBody>
      </p:sp>
    </p:spTree>
    <p:extLst>
      <p:ext uri="{BB962C8B-B14F-4D97-AF65-F5344CB8AC3E}">
        <p14:creationId xmlns:p14="http://schemas.microsoft.com/office/powerpoint/2010/main" val="65087601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3FED94-45FA-4FE4-E5B0-6CA280DAF62A}"/>
              </a:ext>
            </a:extLst>
          </p:cNvPr>
          <p:cNvPicPr>
            <a:picLocks noChangeAspect="1"/>
          </p:cNvPicPr>
          <p:nvPr/>
        </p:nvPicPr>
        <p:blipFill>
          <a:blip r:embed="rId3"/>
          <a:stretch>
            <a:fillRect/>
          </a:stretch>
        </p:blipFill>
        <p:spPr>
          <a:xfrm>
            <a:off x="246839" y="982888"/>
            <a:ext cx="23890321" cy="11750223"/>
          </a:xfrm>
          <a:prstGeom prst="rect">
            <a:avLst/>
          </a:prstGeom>
        </p:spPr>
      </p:pic>
    </p:spTree>
    <p:extLst>
      <p:ext uri="{BB962C8B-B14F-4D97-AF65-F5344CB8AC3E}">
        <p14:creationId xmlns:p14="http://schemas.microsoft.com/office/powerpoint/2010/main" val="34497592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6923E-9378-FA6D-0205-7228A3FA7755}"/>
              </a:ext>
            </a:extLst>
          </p:cNvPr>
          <p:cNvSpPr>
            <a:spLocks noGrp="1"/>
          </p:cNvSpPr>
          <p:nvPr>
            <p:ph type="title"/>
          </p:nvPr>
        </p:nvSpPr>
        <p:spPr/>
        <p:txBody>
          <a:bodyPr/>
          <a:lstStyle/>
          <a:p>
            <a:r>
              <a:rPr lang="en-US" dirty="0"/>
              <a:t>Dataset Types</a:t>
            </a:r>
          </a:p>
        </p:txBody>
      </p:sp>
      <p:sp>
        <p:nvSpPr>
          <p:cNvPr id="3" name="Text Placeholder 2">
            <a:extLst>
              <a:ext uri="{FF2B5EF4-FFF2-40B4-BE49-F238E27FC236}">
                <a16:creationId xmlns:a16="http://schemas.microsoft.com/office/drawing/2014/main" id="{F55F936C-BE99-1DD5-07E5-5E2538BA13EB}"/>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37AF4125-CDD7-44F4-121C-B7618CC261C1}"/>
              </a:ext>
            </a:extLst>
          </p:cNvPr>
          <p:cNvSpPr>
            <a:spLocks noGrp="1"/>
          </p:cNvSpPr>
          <p:nvPr>
            <p:ph type="body" idx="1"/>
          </p:nvPr>
        </p:nvSpPr>
        <p:spPr/>
        <p:txBody>
          <a:bodyPr/>
          <a:lstStyle/>
          <a:p>
            <a:pPr marL="685800" lvl="0" indent="-685800" fontAlgn="base">
              <a:buFont typeface="Arial" panose="020B0604020202020204" pitchFamily="34" charset="0"/>
              <a:buChar char="•"/>
            </a:pPr>
            <a:r>
              <a:rPr lang="en-US" b="1" dirty="0"/>
              <a:t>Multivariate Data: Items and Attributes</a:t>
            </a:r>
            <a:endParaRPr lang="en-US" dirty="0"/>
          </a:p>
          <a:p>
            <a:pPr marL="685800" indent="-685800">
              <a:buFont typeface="Arial" panose="020B0604020202020204" pitchFamily="34" charset="0"/>
              <a:buChar char="•"/>
            </a:pPr>
            <a:r>
              <a:rPr lang="en-US" dirty="0">
                <a:solidFill>
                  <a:schemeClr val="tx2">
                    <a:lumMod val="60000"/>
                    <a:lumOff val="40000"/>
                  </a:schemeClr>
                </a:solidFill>
              </a:rPr>
              <a:t>Networks &amp; Trees </a:t>
            </a:r>
          </a:p>
        </p:txBody>
      </p:sp>
    </p:spTree>
    <p:extLst>
      <p:ext uri="{BB962C8B-B14F-4D97-AF65-F5344CB8AC3E}">
        <p14:creationId xmlns:p14="http://schemas.microsoft.com/office/powerpoint/2010/main" val="61455240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90EC-FB9C-6877-8631-B33C8F097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F57C1-C9A2-E45B-AD08-8F31C01D399E}"/>
              </a:ext>
            </a:extLst>
          </p:cNvPr>
          <p:cNvSpPr>
            <a:spLocks noGrp="1"/>
          </p:cNvSpPr>
          <p:nvPr>
            <p:ph type="title"/>
          </p:nvPr>
        </p:nvSpPr>
        <p:spPr/>
        <p:txBody>
          <a:bodyPr/>
          <a:lstStyle/>
          <a:p>
            <a:r>
              <a:rPr lang="en-US" dirty="0"/>
              <a:t>Dataset Types</a:t>
            </a:r>
          </a:p>
        </p:txBody>
      </p:sp>
      <p:sp>
        <p:nvSpPr>
          <p:cNvPr id="3" name="Text Placeholder 2">
            <a:extLst>
              <a:ext uri="{FF2B5EF4-FFF2-40B4-BE49-F238E27FC236}">
                <a16:creationId xmlns:a16="http://schemas.microsoft.com/office/drawing/2014/main" id="{51C43829-9965-197C-8A2F-39455011AE75}"/>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171454BC-67CF-3F84-6BD5-9F3DEE94230C}"/>
              </a:ext>
            </a:extLst>
          </p:cNvPr>
          <p:cNvSpPr>
            <a:spLocks noGrp="1"/>
          </p:cNvSpPr>
          <p:nvPr>
            <p:ph type="body" idx="1"/>
          </p:nvPr>
        </p:nvSpPr>
        <p:spPr/>
        <p:txBody>
          <a:bodyPr/>
          <a:lstStyle/>
          <a:p>
            <a:pPr marL="685800" lvl="0" indent="-685800" fontAlgn="base">
              <a:buFont typeface="Arial" panose="020B0604020202020204" pitchFamily="34" charset="0"/>
              <a:buChar char="•"/>
            </a:pPr>
            <a:r>
              <a:rPr lang="en-US" dirty="0">
                <a:solidFill>
                  <a:schemeClr val="tx2">
                    <a:lumMod val="60000"/>
                    <a:lumOff val="40000"/>
                  </a:schemeClr>
                </a:solidFill>
              </a:rPr>
              <a:t>Multivariate Data: Items and Attributes</a:t>
            </a:r>
          </a:p>
          <a:p>
            <a:pPr marL="685800" indent="-685800">
              <a:buFont typeface="Arial" panose="020B0604020202020204" pitchFamily="34" charset="0"/>
              <a:buChar char="•"/>
            </a:pPr>
            <a:r>
              <a:rPr lang="en-US" b="1" dirty="0">
                <a:solidFill>
                  <a:schemeClr val="bg2">
                    <a:lumMod val="10000"/>
                  </a:schemeClr>
                </a:solidFill>
              </a:rPr>
              <a:t>Networks &amp; Trees: Items, Attributes, and Relationships </a:t>
            </a:r>
          </a:p>
        </p:txBody>
      </p:sp>
    </p:spTree>
    <p:extLst>
      <p:ext uri="{BB962C8B-B14F-4D97-AF65-F5344CB8AC3E}">
        <p14:creationId xmlns:p14="http://schemas.microsoft.com/office/powerpoint/2010/main" val="90274293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19FFD-060B-C390-F49C-05AB86B6FDA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FFF8576-602E-E6F1-39B6-F29938C306EA}"/>
              </a:ext>
            </a:extLst>
          </p:cNvPr>
          <p:cNvGrpSpPr>
            <a:grpSpLocks noChangeAspect="1"/>
          </p:cNvGrpSpPr>
          <p:nvPr/>
        </p:nvGrpSpPr>
        <p:grpSpPr>
          <a:xfrm>
            <a:off x="2404149" y="4518544"/>
            <a:ext cx="18202497" cy="4678911"/>
            <a:chOff x="0" y="0"/>
            <a:chExt cx="9347941" cy="2403359"/>
          </a:xfrm>
        </p:grpSpPr>
        <p:sp>
          <p:nvSpPr>
            <p:cNvPr id="3" name="Shape 32666">
              <a:extLst>
                <a:ext uri="{FF2B5EF4-FFF2-40B4-BE49-F238E27FC236}">
                  <a16:creationId xmlns:a16="http://schemas.microsoft.com/office/drawing/2014/main" id="{DCB2E071-A45D-FDE3-6EF4-FD4FD432593F}"/>
                </a:ext>
              </a:extLst>
            </p:cNvPr>
            <p:cNvSpPr/>
            <p:nvPr/>
          </p:nvSpPr>
          <p:spPr>
            <a:xfrm>
              <a:off x="928136" y="464887"/>
              <a:ext cx="1327130" cy="370840"/>
            </a:xfrm>
            <a:custGeom>
              <a:avLst/>
              <a:gdLst/>
              <a:ahLst/>
              <a:cxnLst/>
              <a:rect l="0" t="0" r="0" b="0"/>
              <a:pathLst>
                <a:path w="1327130" h="370840">
                  <a:moveTo>
                    <a:pt x="0" y="0"/>
                  </a:moveTo>
                  <a:lnTo>
                    <a:pt x="1327130" y="0"/>
                  </a:lnTo>
                  <a:lnTo>
                    <a:pt x="1327130"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4" name="Shape 32667">
              <a:extLst>
                <a:ext uri="{FF2B5EF4-FFF2-40B4-BE49-F238E27FC236}">
                  <a16:creationId xmlns:a16="http://schemas.microsoft.com/office/drawing/2014/main" id="{FBEEB729-BA30-2A7B-5AC9-EF77E0D9ED8B}"/>
                </a:ext>
              </a:extLst>
            </p:cNvPr>
            <p:cNvSpPr/>
            <p:nvPr/>
          </p:nvSpPr>
          <p:spPr>
            <a:xfrm>
              <a:off x="2255266" y="464887"/>
              <a:ext cx="1836648" cy="370840"/>
            </a:xfrm>
            <a:custGeom>
              <a:avLst/>
              <a:gdLst/>
              <a:ahLst/>
              <a:cxnLst/>
              <a:rect l="0" t="0" r="0" b="0"/>
              <a:pathLst>
                <a:path w="1836648" h="370840">
                  <a:moveTo>
                    <a:pt x="0" y="0"/>
                  </a:moveTo>
                  <a:lnTo>
                    <a:pt x="1836648" y="0"/>
                  </a:lnTo>
                  <a:lnTo>
                    <a:pt x="1836648"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6" name="Shape 32668">
              <a:extLst>
                <a:ext uri="{FF2B5EF4-FFF2-40B4-BE49-F238E27FC236}">
                  <a16:creationId xmlns:a16="http://schemas.microsoft.com/office/drawing/2014/main" id="{8CA877BA-5381-3B30-6E89-ED3F3F6EEDA8}"/>
                </a:ext>
              </a:extLst>
            </p:cNvPr>
            <p:cNvSpPr/>
            <p:nvPr/>
          </p:nvSpPr>
          <p:spPr>
            <a:xfrm>
              <a:off x="4091913" y="464887"/>
              <a:ext cx="2491563" cy="370840"/>
            </a:xfrm>
            <a:custGeom>
              <a:avLst/>
              <a:gdLst/>
              <a:ahLst/>
              <a:cxnLst/>
              <a:rect l="0" t="0" r="0" b="0"/>
              <a:pathLst>
                <a:path w="2491563" h="370840">
                  <a:moveTo>
                    <a:pt x="0" y="0"/>
                  </a:moveTo>
                  <a:lnTo>
                    <a:pt x="2491563" y="0"/>
                  </a:lnTo>
                  <a:lnTo>
                    <a:pt x="2491563"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7" name="Shape 32669">
              <a:extLst>
                <a:ext uri="{FF2B5EF4-FFF2-40B4-BE49-F238E27FC236}">
                  <a16:creationId xmlns:a16="http://schemas.microsoft.com/office/drawing/2014/main" id="{56C35F12-D520-1B81-FE53-B25BF2C9FB72}"/>
                </a:ext>
              </a:extLst>
            </p:cNvPr>
            <p:cNvSpPr/>
            <p:nvPr/>
          </p:nvSpPr>
          <p:spPr>
            <a:xfrm>
              <a:off x="6583477" y="464887"/>
              <a:ext cx="1395558" cy="370840"/>
            </a:xfrm>
            <a:custGeom>
              <a:avLst/>
              <a:gdLst/>
              <a:ahLst/>
              <a:cxnLst/>
              <a:rect l="0" t="0" r="0" b="0"/>
              <a:pathLst>
                <a:path w="1395558" h="370840">
                  <a:moveTo>
                    <a:pt x="0" y="0"/>
                  </a:moveTo>
                  <a:lnTo>
                    <a:pt x="1395558" y="0"/>
                  </a:lnTo>
                  <a:lnTo>
                    <a:pt x="1395558"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8" name="Shape 32670">
              <a:extLst>
                <a:ext uri="{FF2B5EF4-FFF2-40B4-BE49-F238E27FC236}">
                  <a16:creationId xmlns:a16="http://schemas.microsoft.com/office/drawing/2014/main" id="{3FA71AF4-988F-66A5-1B78-202D7BA656C7}"/>
                </a:ext>
              </a:extLst>
            </p:cNvPr>
            <p:cNvSpPr/>
            <p:nvPr/>
          </p:nvSpPr>
          <p:spPr>
            <a:xfrm>
              <a:off x="7979034" y="464887"/>
              <a:ext cx="1188153" cy="370840"/>
            </a:xfrm>
            <a:custGeom>
              <a:avLst/>
              <a:gdLst/>
              <a:ahLst/>
              <a:cxnLst/>
              <a:rect l="0" t="0" r="0" b="0"/>
              <a:pathLst>
                <a:path w="1188153" h="370840">
                  <a:moveTo>
                    <a:pt x="0" y="0"/>
                  </a:moveTo>
                  <a:lnTo>
                    <a:pt x="1188153" y="0"/>
                  </a:lnTo>
                  <a:lnTo>
                    <a:pt x="1188153" y="370840"/>
                  </a:lnTo>
                  <a:lnTo>
                    <a:pt x="0" y="37084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n-US" sz="4000"/>
            </a:p>
          </p:txBody>
        </p:sp>
        <p:sp>
          <p:nvSpPr>
            <p:cNvPr id="9" name="Shape 180">
              <a:extLst>
                <a:ext uri="{FF2B5EF4-FFF2-40B4-BE49-F238E27FC236}">
                  <a16:creationId xmlns:a16="http://schemas.microsoft.com/office/drawing/2014/main" id="{D032E13D-2E3B-EF38-ED2F-E312A2D9ADA0}"/>
                </a:ext>
              </a:extLst>
            </p:cNvPr>
            <p:cNvSpPr/>
            <p:nvPr/>
          </p:nvSpPr>
          <p:spPr>
            <a:xfrm>
              <a:off x="2255266"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0" name="Shape 181">
              <a:extLst>
                <a:ext uri="{FF2B5EF4-FFF2-40B4-BE49-F238E27FC236}">
                  <a16:creationId xmlns:a16="http://schemas.microsoft.com/office/drawing/2014/main" id="{A8C7FD69-96E4-579B-747D-364FF1C69CA8}"/>
                </a:ext>
              </a:extLst>
            </p:cNvPr>
            <p:cNvSpPr/>
            <p:nvPr/>
          </p:nvSpPr>
          <p:spPr>
            <a:xfrm>
              <a:off x="4091913"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1" name="Shape 182">
              <a:extLst>
                <a:ext uri="{FF2B5EF4-FFF2-40B4-BE49-F238E27FC236}">
                  <a16:creationId xmlns:a16="http://schemas.microsoft.com/office/drawing/2014/main" id="{E3CFED6F-BCB5-E8DC-FBD5-F16626F91094}"/>
                </a:ext>
              </a:extLst>
            </p:cNvPr>
            <p:cNvSpPr/>
            <p:nvPr/>
          </p:nvSpPr>
          <p:spPr>
            <a:xfrm>
              <a:off x="6583477"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2" name="Shape 183">
              <a:extLst>
                <a:ext uri="{FF2B5EF4-FFF2-40B4-BE49-F238E27FC236}">
                  <a16:creationId xmlns:a16="http://schemas.microsoft.com/office/drawing/2014/main" id="{55158EC6-3FDA-535F-A4E2-7F46CF066B0C}"/>
                </a:ext>
              </a:extLst>
            </p:cNvPr>
            <p:cNvSpPr/>
            <p:nvPr/>
          </p:nvSpPr>
          <p:spPr>
            <a:xfrm>
              <a:off x="7979035"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3" name="Shape 184">
              <a:extLst>
                <a:ext uri="{FF2B5EF4-FFF2-40B4-BE49-F238E27FC236}">
                  <a16:creationId xmlns:a16="http://schemas.microsoft.com/office/drawing/2014/main" id="{8975B012-4AC2-3F26-B6F3-51DC428CC949}"/>
                </a:ext>
              </a:extLst>
            </p:cNvPr>
            <p:cNvSpPr/>
            <p:nvPr/>
          </p:nvSpPr>
          <p:spPr>
            <a:xfrm>
              <a:off x="921786" y="83572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4" name="Shape 185">
              <a:extLst>
                <a:ext uri="{FF2B5EF4-FFF2-40B4-BE49-F238E27FC236}">
                  <a16:creationId xmlns:a16="http://schemas.microsoft.com/office/drawing/2014/main" id="{F6516F22-3F01-CE3F-08C7-ECF3D73D1F66}"/>
                </a:ext>
              </a:extLst>
            </p:cNvPr>
            <p:cNvSpPr/>
            <p:nvPr/>
          </p:nvSpPr>
          <p:spPr>
            <a:xfrm>
              <a:off x="921786" y="120656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5" name="Shape 186">
              <a:extLst>
                <a:ext uri="{FF2B5EF4-FFF2-40B4-BE49-F238E27FC236}">
                  <a16:creationId xmlns:a16="http://schemas.microsoft.com/office/drawing/2014/main" id="{B8FC8669-B15F-8E95-DC78-7DA05308DE3B}"/>
                </a:ext>
              </a:extLst>
            </p:cNvPr>
            <p:cNvSpPr/>
            <p:nvPr/>
          </p:nvSpPr>
          <p:spPr>
            <a:xfrm>
              <a:off x="921786" y="157740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6" name="Shape 187">
              <a:extLst>
                <a:ext uri="{FF2B5EF4-FFF2-40B4-BE49-F238E27FC236}">
                  <a16:creationId xmlns:a16="http://schemas.microsoft.com/office/drawing/2014/main" id="{F4C33BA3-25C6-1C76-182D-7BEDE8A2B318}"/>
                </a:ext>
              </a:extLst>
            </p:cNvPr>
            <p:cNvSpPr/>
            <p:nvPr/>
          </p:nvSpPr>
          <p:spPr>
            <a:xfrm>
              <a:off x="921786" y="194824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7" name="Shape 188">
              <a:extLst>
                <a:ext uri="{FF2B5EF4-FFF2-40B4-BE49-F238E27FC236}">
                  <a16:creationId xmlns:a16="http://schemas.microsoft.com/office/drawing/2014/main" id="{FB5C7809-6043-E11C-051B-9B7DA0358A9F}"/>
                </a:ext>
              </a:extLst>
            </p:cNvPr>
            <p:cNvSpPr/>
            <p:nvPr/>
          </p:nvSpPr>
          <p:spPr>
            <a:xfrm>
              <a:off x="928136"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8" name="Shape 189">
              <a:extLst>
                <a:ext uri="{FF2B5EF4-FFF2-40B4-BE49-F238E27FC236}">
                  <a16:creationId xmlns:a16="http://schemas.microsoft.com/office/drawing/2014/main" id="{6A1B7D23-E0A8-43C6-176D-155EC672DD36}"/>
                </a:ext>
              </a:extLst>
            </p:cNvPr>
            <p:cNvSpPr/>
            <p:nvPr/>
          </p:nvSpPr>
          <p:spPr>
            <a:xfrm>
              <a:off x="9167188" y="458537"/>
              <a:ext cx="0" cy="1866900"/>
            </a:xfrm>
            <a:custGeom>
              <a:avLst/>
              <a:gdLst/>
              <a:ahLst/>
              <a:cxnLst/>
              <a:rect l="0" t="0" r="0" b="0"/>
              <a:pathLst>
                <a:path h="1866900">
                  <a:moveTo>
                    <a:pt x="0" y="0"/>
                  </a:moveTo>
                  <a:lnTo>
                    <a:pt x="0" y="186690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19" name="Shape 190">
              <a:extLst>
                <a:ext uri="{FF2B5EF4-FFF2-40B4-BE49-F238E27FC236}">
                  <a16:creationId xmlns:a16="http://schemas.microsoft.com/office/drawing/2014/main" id="{51DC9A51-6E4D-DCF9-7022-43B9DD086F36}"/>
                </a:ext>
              </a:extLst>
            </p:cNvPr>
            <p:cNvSpPr/>
            <p:nvPr/>
          </p:nvSpPr>
          <p:spPr>
            <a:xfrm>
              <a:off x="921786" y="46488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20" name="Shape 191">
              <a:extLst>
                <a:ext uri="{FF2B5EF4-FFF2-40B4-BE49-F238E27FC236}">
                  <a16:creationId xmlns:a16="http://schemas.microsoft.com/office/drawing/2014/main" id="{42039D98-CD97-4A5D-C046-2F772D267C23}"/>
                </a:ext>
              </a:extLst>
            </p:cNvPr>
            <p:cNvSpPr/>
            <p:nvPr/>
          </p:nvSpPr>
          <p:spPr>
            <a:xfrm>
              <a:off x="921786" y="2319087"/>
              <a:ext cx="8251752" cy="0"/>
            </a:xfrm>
            <a:custGeom>
              <a:avLst/>
              <a:gdLst/>
              <a:ahLst/>
              <a:cxnLst/>
              <a:rect l="0" t="0" r="0" b="0"/>
              <a:pathLst>
                <a:path w="8251752">
                  <a:moveTo>
                    <a:pt x="0" y="0"/>
                  </a:moveTo>
                  <a:lnTo>
                    <a:pt x="8251752" y="0"/>
                  </a:lnTo>
                </a:path>
              </a:pathLst>
            </a:custGeom>
            <a:ln w="12700" cap="flat">
              <a:round/>
            </a:ln>
          </p:spPr>
          <p:style>
            <a:lnRef idx="1">
              <a:srgbClr val="BFBFBF"/>
            </a:lnRef>
            <a:fillRef idx="0">
              <a:srgbClr val="000000">
                <a:alpha val="0"/>
              </a:srgbClr>
            </a:fillRef>
            <a:effectRef idx="0">
              <a:scrgbClr r="0" g="0" b="0"/>
            </a:effectRef>
            <a:fontRef idx="none"/>
          </p:style>
          <p:txBody>
            <a:bodyPr/>
            <a:lstStyle/>
            <a:p>
              <a:endParaRPr lang="en-US" sz="4000"/>
            </a:p>
          </p:txBody>
        </p:sp>
        <p:sp>
          <p:nvSpPr>
            <p:cNvPr id="21" name="Rectangle 20">
              <a:extLst>
                <a:ext uri="{FF2B5EF4-FFF2-40B4-BE49-F238E27FC236}">
                  <a16:creationId xmlns:a16="http://schemas.microsoft.com/office/drawing/2014/main" id="{862C6218-D42D-DB6F-E428-C344F239B5AC}"/>
                </a:ext>
              </a:extLst>
            </p:cNvPr>
            <p:cNvSpPr/>
            <p:nvPr/>
          </p:nvSpPr>
          <p:spPr>
            <a:xfrm>
              <a:off x="1019576" y="531923"/>
              <a:ext cx="89037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Ticker</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2" name="Rectangle 21">
              <a:extLst>
                <a:ext uri="{FF2B5EF4-FFF2-40B4-BE49-F238E27FC236}">
                  <a16:creationId xmlns:a16="http://schemas.microsoft.com/office/drawing/2014/main" id="{77401D58-737A-D0AE-E39B-CBCC0EABB10B}"/>
                </a:ext>
              </a:extLst>
            </p:cNvPr>
            <p:cNvSpPr/>
            <p:nvPr/>
          </p:nvSpPr>
          <p:spPr>
            <a:xfrm>
              <a:off x="2346706" y="531923"/>
              <a:ext cx="946014"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Sector</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3" name="Rectangle 22">
              <a:extLst>
                <a:ext uri="{FF2B5EF4-FFF2-40B4-BE49-F238E27FC236}">
                  <a16:creationId xmlns:a16="http://schemas.microsoft.com/office/drawing/2014/main" id="{485A6F2B-E695-D3FA-6627-B00DEF44FBAB}"/>
                </a:ext>
              </a:extLst>
            </p:cNvPr>
            <p:cNvSpPr/>
            <p:nvPr/>
          </p:nvSpPr>
          <p:spPr>
            <a:xfrm>
              <a:off x="4183353" y="531923"/>
              <a:ext cx="1199309"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Industry</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4" name="Rectangle 23">
              <a:extLst>
                <a:ext uri="{FF2B5EF4-FFF2-40B4-BE49-F238E27FC236}">
                  <a16:creationId xmlns:a16="http://schemas.microsoft.com/office/drawing/2014/main" id="{8C58371B-0864-AF83-1556-4E1FE04450E3}"/>
                </a:ext>
              </a:extLst>
            </p:cNvPr>
            <p:cNvSpPr/>
            <p:nvPr/>
          </p:nvSpPr>
          <p:spPr>
            <a:xfrm>
              <a:off x="6674917" y="531923"/>
              <a:ext cx="111490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Change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5" name="Rectangle 24">
              <a:extLst>
                <a:ext uri="{FF2B5EF4-FFF2-40B4-BE49-F238E27FC236}">
                  <a16:creationId xmlns:a16="http://schemas.microsoft.com/office/drawing/2014/main" id="{0C5773AB-DD2D-20A1-5A40-4F94158C9A5A}"/>
                </a:ext>
              </a:extLst>
            </p:cNvPr>
            <p:cNvSpPr/>
            <p:nvPr/>
          </p:nvSpPr>
          <p:spPr>
            <a:xfrm>
              <a:off x="8070474" y="531923"/>
              <a:ext cx="79402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b="1" kern="100">
                  <a:solidFill>
                    <a:srgbClr val="FFFFFF"/>
                  </a:solidFill>
                  <a:effectLst/>
                  <a:latin typeface="Arial" panose="020B0604020202020204" pitchFamily="34" charset="0"/>
                  <a:ea typeface="Arial" panose="020B0604020202020204" pitchFamily="34" charset="0"/>
                </a:rPr>
                <a:t>Value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6" name="Rectangle 25">
              <a:extLst>
                <a:ext uri="{FF2B5EF4-FFF2-40B4-BE49-F238E27FC236}">
                  <a16:creationId xmlns:a16="http://schemas.microsoft.com/office/drawing/2014/main" id="{64CA472B-953D-D45B-6BCC-15DA5795140B}"/>
                </a:ext>
              </a:extLst>
            </p:cNvPr>
            <p:cNvSpPr/>
            <p:nvPr/>
          </p:nvSpPr>
          <p:spPr>
            <a:xfrm>
              <a:off x="1019576" y="903780"/>
              <a:ext cx="827561"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MSFT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7" name="Rectangle 26">
              <a:extLst>
                <a:ext uri="{FF2B5EF4-FFF2-40B4-BE49-F238E27FC236}">
                  <a16:creationId xmlns:a16="http://schemas.microsoft.com/office/drawing/2014/main" id="{1762493D-21B4-7967-547D-38819C109B3F}"/>
                </a:ext>
              </a:extLst>
            </p:cNvPr>
            <p:cNvSpPr/>
            <p:nvPr/>
          </p:nvSpPr>
          <p:spPr>
            <a:xfrm>
              <a:off x="2346706" y="903780"/>
              <a:ext cx="153724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Technology</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8" name="Rectangle 27">
              <a:extLst>
                <a:ext uri="{FF2B5EF4-FFF2-40B4-BE49-F238E27FC236}">
                  <a16:creationId xmlns:a16="http://schemas.microsoft.com/office/drawing/2014/main" id="{F87637E4-AD2E-7E17-7C5D-774AB6ACFC20}"/>
                </a:ext>
              </a:extLst>
            </p:cNvPr>
            <p:cNvSpPr/>
            <p:nvPr/>
          </p:nvSpPr>
          <p:spPr>
            <a:xfrm>
              <a:off x="4183353" y="903780"/>
              <a:ext cx="1199704"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Software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29" name="Rectangle 28">
              <a:extLst>
                <a:ext uri="{FF2B5EF4-FFF2-40B4-BE49-F238E27FC236}">
                  <a16:creationId xmlns:a16="http://schemas.microsoft.com/office/drawing/2014/main" id="{FA74CB0D-6150-3A4F-B5EC-AB98E16BF8D8}"/>
                </a:ext>
              </a:extLst>
            </p:cNvPr>
            <p:cNvSpPr/>
            <p:nvPr/>
          </p:nvSpPr>
          <p:spPr>
            <a:xfrm>
              <a:off x="6674917" y="903780"/>
              <a:ext cx="10124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0" name="Rectangle 29">
              <a:extLst>
                <a:ext uri="{FF2B5EF4-FFF2-40B4-BE49-F238E27FC236}">
                  <a16:creationId xmlns:a16="http://schemas.microsoft.com/office/drawing/2014/main" id="{2B31DDC5-4DA6-6A17-06B7-E28FBF1B6324}"/>
                </a:ext>
              </a:extLst>
            </p:cNvPr>
            <p:cNvSpPr/>
            <p:nvPr/>
          </p:nvSpPr>
          <p:spPr>
            <a:xfrm>
              <a:off x="7195607" y="903779"/>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1" name="Rectangle 30">
              <a:extLst>
                <a:ext uri="{FF2B5EF4-FFF2-40B4-BE49-F238E27FC236}">
                  <a16:creationId xmlns:a16="http://schemas.microsoft.com/office/drawing/2014/main" id="{265C2D5F-EF1C-A0E9-4B6B-3253C64B738B}"/>
                </a:ext>
              </a:extLst>
            </p:cNvPr>
            <p:cNvSpPr/>
            <p:nvPr/>
          </p:nvSpPr>
          <p:spPr>
            <a:xfrm>
              <a:off x="6751117" y="903779"/>
              <a:ext cx="5912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1.40</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2" name="Rectangle 31">
              <a:extLst>
                <a:ext uri="{FF2B5EF4-FFF2-40B4-BE49-F238E27FC236}">
                  <a16:creationId xmlns:a16="http://schemas.microsoft.com/office/drawing/2014/main" id="{1B92E1E9-DE2F-BD2C-3B5F-3FA369F6330A}"/>
                </a:ext>
              </a:extLst>
            </p:cNvPr>
            <p:cNvSpPr/>
            <p:nvPr/>
          </p:nvSpPr>
          <p:spPr>
            <a:xfrm>
              <a:off x="8070474" y="903780"/>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214.25</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3" name="Rectangle 32">
              <a:extLst>
                <a:ext uri="{FF2B5EF4-FFF2-40B4-BE49-F238E27FC236}">
                  <a16:creationId xmlns:a16="http://schemas.microsoft.com/office/drawing/2014/main" id="{E4FEE38F-3D53-D792-B427-42B4D2BF509F}"/>
                </a:ext>
              </a:extLst>
            </p:cNvPr>
            <p:cNvSpPr/>
            <p:nvPr/>
          </p:nvSpPr>
          <p:spPr>
            <a:xfrm>
              <a:off x="1019576" y="1272588"/>
              <a:ext cx="827926"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ADBE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4" name="Rectangle 33">
              <a:extLst>
                <a:ext uri="{FF2B5EF4-FFF2-40B4-BE49-F238E27FC236}">
                  <a16:creationId xmlns:a16="http://schemas.microsoft.com/office/drawing/2014/main" id="{353F5B7E-4227-8E7D-4B8D-43051C9CCE65}"/>
                </a:ext>
              </a:extLst>
            </p:cNvPr>
            <p:cNvSpPr/>
            <p:nvPr/>
          </p:nvSpPr>
          <p:spPr>
            <a:xfrm>
              <a:off x="2346706" y="1272588"/>
              <a:ext cx="153724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Technology</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5" name="Rectangle 34">
              <a:extLst>
                <a:ext uri="{FF2B5EF4-FFF2-40B4-BE49-F238E27FC236}">
                  <a16:creationId xmlns:a16="http://schemas.microsoft.com/office/drawing/2014/main" id="{62D13E95-1B5B-B2F0-840C-62CC0311C472}"/>
                </a:ext>
              </a:extLst>
            </p:cNvPr>
            <p:cNvSpPr/>
            <p:nvPr/>
          </p:nvSpPr>
          <p:spPr>
            <a:xfrm>
              <a:off x="4183353" y="1272588"/>
              <a:ext cx="1199704"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Software</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6" name="Rectangle 35">
              <a:extLst>
                <a:ext uri="{FF2B5EF4-FFF2-40B4-BE49-F238E27FC236}">
                  <a16:creationId xmlns:a16="http://schemas.microsoft.com/office/drawing/2014/main" id="{8F7B8EAC-9665-2F33-099D-FD579CA25C27}"/>
                </a:ext>
              </a:extLst>
            </p:cNvPr>
            <p:cNvSpPr/>
            <p:nvPr/>
          </p:nvSpPr>
          <p:spPr>
            <a:xfrm>
              <a:off x="6674917" y="1272588"/>
              <a:ext cx="10124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7" name="Rectangle 36">
              <a:extLst>
                <a:ext uri="{FF2B5EF4-FFF2-40B4-BE49-F238E27FC236}">
                  <a16:creationId xmlns:a16="http://schemas.microsoft.com/office/drawing/2014/main" id="{2EEEE4DF-1114-E865-105E-0CA67EBCB785}"/>
                </a:ext>
              </a:extLst>
            </p:cNvPr>
            <p:cNvSpPr/>
            <p:nvPr/>
          </p:nvSpPr>
          <p:spPr>
            <a:xfrm>
              <a:off x="7195607" y="1272588"/>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8" name="Rectangle 37">
              <a:extLst>
                <a:ext uri="{FF2B5EF4-FFF2-40B4-BE49-F238E27FC236}">
                  <a16:creationId xmlns:a16="http://schemas.microsoft.com/office/drawing/2014/main" id="{1A2F09E8-C491-F7AA-96A5-0E4258A590A3}"/>
                </a:ext>
              </a:extLst>
            </p:cNvPr>
            <p:cNvSpPr/>
            <p:nvPr/>
          </p:nvSpPr>
          <p:spPr>
            <a:xfrm>
              <a:off x="6751117" y="1272588"/>
              <a:ext cx="5912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3.12</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39" name="Rectangle 38">
              <a:extLst>
                <a:ext uri="{FF2B5EF4-FFF2-40B4-BE49-F238E27FC236}">
                  <a16:creationId xmlns:a16="http://schemas.microsoft.com/office/drawing/2014/main" id="{FCC445A9-0B09-97DB-907F-9D0F31B56E2C}"/>
                </a:ext>
              </a:extLst>
            </p:cNvPr>
            <p:cNvSpPr/>
            <p:nvPr/>
          </p:nvSpPr>
          <p:spPr>
            <a:xfrm>
              <a:off x="8070474" y="1272588"/>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491.94</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0" name="Rectangle 39">
              <a:extLst>
                <a:ext uri="{FF2B5EF4-FFF2-40B4-BE49-F238E27FC236}">
                  <a16:creationId xmlns:a16="http://schemas.microsoft.com/office/drawing/2014/main" id="{CEF1864F-FC81-8F05-A98D-93E40109BDD1}"/>
                </a:ext>
              </a:extLst>
            </p:cNvPr>
            <p:cNvSpPr/>
            <p:nvPr/>
          </p:nvSpPr>
          <p:spPr>
            <a:xfrm>
              <a:off x="1019576" y="1644443"/>
              <a:ext cx="777152"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AAPL</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1" name="Rectangle 40">
              <a:extLst>
                <a:ext uri="{FF2B5EF4-FFF2-40B4-BE49-F238E27FC236}">
                  <a16:creationId xmlns:a16="http://schemas.microsoft.com/office/drawing/2014/main" id="{CCFE4506-C739-C004-B631-1822E5ED7F9F}"/>
                </a:ext>
              </a:extLst>
            </p:cNvPr>
            <p:cNvSpPr/>
            <p:nvPr/>
          </p:nvSpPr>
          <p:spPr>
            <a:xfrm>
              <a:off x="2346706" y="1644443"/>
              <a:ext cx="1537247"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dirty="0">
                  <a:solidFill>
                    <a:srgbClr val="000000"/>
                  </a:solidFill>
                  <a:effectLst/>
                  <a:latin typeface="Arial" panose="020B0604020202020204" pitchFamily="34" charset="0"/>
                  <a:ea typeface="Arial" panose="020B0604020202020204" pitchFamily="34" charset="0"/>
                </a:rPr>
                <a:t>Technology</a:t>
              </a:r>
              <a:endParaRPr lang="en-US" sz="1800" kern="100" dirty="0">
                <a:solidFill>
                  <a:srgbClr val="000000"/>
                </a:solidFill>
                <a:effectLst/>
                <a:latin typeface="Calibri" panose="020F0502020204030204" pitchFamily="34" charset="0"/>
                <a:ea typeface="Calibri" panose="020F0502020204030204" pitchFamily="34" charset="0"/>
              </a:endParaRPr>
            </a:p>
          </p:txBody>
        </p:sp>
        <p:sp>
          <p:nvSpPr>
            <p:cNvPr id="42" name="Rectangle 41">
              <a:extLst>
                <a:ext uri="{FF2B5EF4-FFF2-40B4-BE49-F238E27FC236}">
                  <a16:creationId xmlns:a16="http://schemas.microsoft.com/office/drawing/2014/main" id="{29C85DFC-5B09-EB63-E010-0F5A47FDED64}"/>
                </a:ext>
              </a:extLst>
            </p:cNvPr>
            <p:cNvSpPr/>
            <p:nvPr/>
          </p:nvSpPr>
          <p:spPr>
            <a:xfrm>
              <a:off x="4183353" y="1644443"/>
              <a:ext cx="1401889"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Consumer</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3" name="Rectangle 42">
              <a:extLst>
                <a:ext uri="{FF2B5EF4-FFF2-40B4-BE49-F238E27FC236}">
                  <a16:creationId xmlns:a16="http://schemas.microsoft.com/office/drawing/2014/main" id="{10643767-96D8-D98B-41C6-FF401FA0DDDF}"/>
                </a:ext>
              </a:extLst>
            </p:cNvPr>
            <p:cNvSpPr/>
            <p:nvPr/>
          </p:nvSpPr>
          <p:spPr>
            <a:xfrm>
              <a:off x="5300953" y="1644443"/>
              <a:ext cx="1486442"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Electronics</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4" name="Rectangle 43">
              <a:extLst>
                <a:ext uri="{FF2B5EF4-FFF2-40B4-BE49-F238E27FC236}">
                  <a16:creationId xmlns:a16="http://schemas.microsoft.com/office/drawing/2014/main" id="{DF8452B6-89EA-510D-F791-13B9FAB6CEC4}"/>
                </a:ext>
              </a:extLst>
            </p:cNvPr>
            <p:cNvSpPr/>
            <p:nvPr/>
          </p:nvSpPr>
          <p:spPr>
            <a:xfrm>
              <a:off x="7252475" y="1644443"/>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5" name="Rectangle 44">
              <a:extLst>
                <a:ext uri="{FF2B5EF4-FFF2-40B4-BE49-F238E27FC236}">
                  <a16:creationId xmlns:a16="http://schemas.microsoft.com/office/drawing/2014/main" id="{BFAD66B3-606B-4057-5EC2-762B00FE55A1}"/>
                </a:ext>
              </a:extLst>
            </p:cNvPr>
            <p:cNvSpPr/>
            <p:nvPr/>
          </p:nvSpPr>
          <p:spPr>
            <a:xfrm>
              <a:off x="6674917" y="1644443"/>
              <a:ext cx="76836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+0.07</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6" name="Rectangle 45">
              <a:extLst>
                <a:ext uri="{FF2B5EF4-FFF2-40B4-BE49-F238E27FC236}">
                  <a16:creationId xmlns:a16="http://schemas.microsoft.com/office/drawing/2014/main" id="{A843CB7B-B1DE-8B83-869A-A71F1B3ED4FE}"/>
                </a:ext>
              </a:extLst>
            </p:cNvPr>
            <p:cNvSpPr/>
            <p:nvPr/>
          </p:nvSpPr>
          <p:spPr>
            <a:xfrm>
              <a:off x="8070474" y="1644443"/>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120.96</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7" name="Rectangle 46">
              <a:extLst>
                <a:ext uri="{FF2B5EF4-FFF2-40B4-BE49-F238E27FC236}">
                  <a16:creationId xmlns:a16="http://schemas.microsoft.com/office/drawing/2014/main" id="{3F0A3CE7-0348-60C1-11C2-A94DF0384493}"/>
                </a:ext>
              </a:extLst>
            </p:cNvPr>
            <p:cNvSpPr/>
            <p:nvPr/>
          </p:nvSpPr>
          <p:spPr>
            <a:xfrm>
              <a:off x="1019576" y="2016299"/>
              <a:ext cx="2027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V</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8" name="Rectangle 47">
              <a:extLst>
                <a:ext uri="{FF2B5EF4-FFF2-40B4-BE49-F238E27FC236}">
                  <a16:creationId xmlns:a16="http://schemas.microsoft.com/office/drawing/2014/main" id="{E563C4DD-FC79-269C-8813-8121C92E9B69}"/>
                </a:ext>
              </a:extLst>
            </p:cNvPr>
            <p:cNvSpPr/>
            <p:nvPr/>
          </p:nvSpPr>
          <p:spPr>
            <a:xfrm>
              <a:off x="2346706" y="2016299"/>
              <a:ext cx="1216122"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Financial</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49" name="Rectangle 48">
              <a:extLst>
                <a:ext uri="{FF2B5EF4-FFF2-40B4-BE49-F238E27FC236}">
                  <a16:creationId xmlns:a16="http://schemas.microsoft.com/office/drawing/2014/main" id="{0369CF87-DFCF-FCF8-08A5-00D49E12909D}"/>
                </a:ext>
              </a:extLst>
            </p:cNvPr>
            <p:cNvSpPr/>
            <p:nvPr/>
          </p:nvSpPr>
          <p:spPr>
            <a:xfrm>
              <a:off x="4183353" y="2016299"/>
              <a:ext cx="81056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Credit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0" name="Rectangle 49">
              <a:extLst>
                <a:ext uri="{FF2B5EF4-FFF2-40B4-BE49-F238E27FC236}">
                  <a16:creationId xmlns:a16="http://schemas.microsoft.com/office/drawing/2014/main" id="{FED7C314-74FD-765D-324F-7E72B0C3BEDA}"/>
                </a:ext>
              </a:extLst>
            </p:cNvPr>
            <p:cNvSpPr/>
            <p:nvPr/>
          </p:nvSpPr>
          <p:spPr>
            <a:xfrm>
              <a:off x="4856453" y="2016299"/>
              <a:ext cx="1165499"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Services</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1" name="Rectangle 50">
              <a:extLst>
                <a:ext uri="{FF2B5EF4-FFF2-40B4-BE49-F238E27FC236}">
                  <a16:creationId xmlns:a16="http://schemas.microsoft.com/office/drawing/2014/main" id="{D93AB37C-7BE4-9CED-3FB7-BC613DD51D10}"/>
                </a:ext>
              </a:extLst>
            </p:cNvPr>
            <p:cNvSpPr/>
            <p:nvPr/>
          </p:nvSpPr>
          <p:spPr>
            <a:xfrm>
              <a:off x="6674917" y="2016299"/>
              <a:ext cx="101245"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2" name="Rectangle 51">
              <a:extLst>
                <a:ext uri="{FF2B5EF4-FFF2-40B4-BE49-F238E27FC236}">
                  <a16:creationId xmlns:a16="http://schemas.microsoft.com/office/drawing/2014/main" id="{6F29339C-8C13-7FF8-4CF1-8837D87908AF}"/>
                </a:ext>
              </a:extLst>
            </p:cNvPr>
            <p:cNvSpPr/>
            <p:nvPr/>
          </p:nvSpPr>
          <p:spPr>
            <a:xfrm>
              <a:off x="6751117" y="2016299"/>
              <a:ext cx="591293"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2.06</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3" name="Rectangle 52">
              <a:extLst>
                <a:ext uri="{FF2B5EF4-FFF2-40B4-BE49-F238E27FC236}">
                  <a16:creationId xmlns:a16="http://schemas.microsoft.com/office/drawing/2014/main" id="{B78228DB-9BC0-B045-A588-3E31B3DED307}"/>
                </a:ext>
              </a:extLst>
            </p:cNvPr>
            <p:cNvSpPr/>
            <p:nvPr/>
          </p:nvSpPr>
          <p:spPr>
            <a:xfrm>
              <a:off x="7195607" y="2016299"/>
              <a:ext cx="27029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4" name="Rectangle 53">
              <a:extLst>
                <a:ext uri="{FF2B5EF4-FFF2-40B4-BE49-F238E27FC236}">
                  <a16:creationId xmlns:a16="http://schemas.microsoft.com/office/drawing/2014/main" id="{882FAE32-CC97-745C-58AE-EC5CBAFF8E9C}"/>
                </a:ext>
              </a:extLst>
            </p:cNvPr>
            <p:cNvSpPr/>
            <p:nvPr/>
          </p:nvSpPr>
          <p:spPr>
            <a:xfrm>
              <a:off x="8070474" y="2016299"/>
              <a:ext cx="929140" cy="339667"/>
            </a:xfrm>
            <a:prstGeom prst="rect">
              <a:avLst/>
            </a:prstGeom>
            <a:ln>
              <a:noFill/>
            </a:ln>
          </p:spPr>
          <p:txBody>
            <a:bodyPr vert="horz" lIns="0" tIns="0" rIns="0" bIns="0" rtlCol="0">
              <a:noAutofit/>
            </a:bodyPr>
            <a:lstStyle/>
            <a:p>
              <a:pPr marL="0" marR="0">
                <a:lnSpc>
                  <a:spcPct val="107000"/>
                </a:lnSpc>
                <a:spcAft>
                  <a:spcPts val="800"/>
                </a:spcAft>
                <a:buNone/>
              </a:pPr>
              <a:r>
                <a:rPr lang="en-US" sz="3200" kern="100">
                  <a:solidFill>
                    <a:srgbClr val="000000"/>
                  </a:solidFill>
                  <a:effectLst/>
                  <a:latin typeface="Arial" panose="020B0604020202020204" pitchFamily="34" charset="0"/>
                  <a:ea typeface="Arial" panose="020B0604020202020204" pitchFamily="34" charset="0"/>
                </a:rPr>
                <a:t>204.66</a:t>
              </a:r>
              <a:endParaRPr lang="en-US" sz="1800" kern="100">
                <a:solidFill>
                  <a:srgbClr val="000000"/>
                </a:solidFill>
                <a:effectLst/>
                <a:latin typeface="Calibri" panose="020F0502020204030204" pitchFamily="34" charset="0"/>
                <a:ea typeface="Calibri" panose="020F0502020204030204" pitchFamily="34" charset="0"/>
              </a:endParaRPr>
            </a:p>
          </p:txBody>
        </p:sp>
        <p:sp>
          <p:nvSpPr>
            <p:cNvPr id="55" name="Shape 222">
              <a:extLst>
                <a:ext uri="{FF2B5EF4-FFF2-40B4-BE49-F238E27FC236}">
                  <a16:creationId xmlns:a16="http://schemas.microsoft.com/office/drawing/2014/main" id="{74EEE6E4-9DEE-63F8-EFFF-C94550131BAA}"/>
                </a:ext>
              </a:extLst>
            </p:cNvPr>
            <p:cNvSpPr/>
            <p:nvPr/>
          </p:nvSpPr>
          <p:spPr>
            <a:xfrm>
              <a:off x="597346" y="1184652"/>
              <a:ext cx="8750595" cy="414670"/>
            </a:xfrm>
            <a:custGeom>
              <a:avLst/>
              <a:gdLst/>
              <a:ahLst/>
              <a:cxnLst/>
              <a:rect l="0" t="0" r="0" b="0"/>
              <a:pathLst>
                <a:path w="8750595" h="414670">
                  <a:moveTo>
                    <a:pt x="0" y="0"/>
                  </a:moveTo>
                  <a:lnTo>
                    <a:pt x="8750595" y="0"/>
                  </a:lnTo>
                  <a:lnTo>
                    <a:pt x="8750595" y="414670"/>
                  </a:lnTo>
                  <a:lnTo>
                    <a:pt x="0" y="414670"/>
                  </a:lnTo>
                  <a:close/>
                </a:path>
              </a:pathLst>
            </a:custGeom>
            <a:ln w="57150" cap="flat">
              <a:miter lim="101600"/>
            </a:ln>
          </p:spPr>
          <p:style>
            <a:lnRef idx="1">
              <a:srgbClr val="E03A3E"/>
            </a:lnRef>
            <a:fillRef idx="0">
              <a:srgbClr val="000000">
                <a:alpha val="0"/>
              </a:srgbClr>
            </a:fillRef>
            <a:effectRef idx="0">
              <a:scrgbClr r="0" g="0" b="0"/>
            </a:effectRef>
            <a:fontRef idx="none"/>
          </p:style>
          <p:txBody>
            <a:bodyPr/>
            <a:lstStyle/>
            <a:p>
              <a:endParaRPr lang="en-US" sz="4000"/>
            </a:p>
          </p:txBody>
        </p:sp>
        <p:sp>
          <p:nvSpPr>
            <p:cNvPr id="56" name="Rectangle 55">
              <a:extLst>
                <a:ext uri="{FF2B5EF4-FFF2-40B4-BE49-F238E27FC236}">
                  <a16:creationId xmlns:a16="http://schemas.microsoft.com/office/drawing/2014/main" id="{8A0428F8-E954-7FFA-D087-167D0C145B8B}"/>
                </a:ext>
              </a:extLst>
            </p:cNvPr>
            <p:cNvSpPr/>
            <p:nvPr/>
          </p:nvSpPr>
          <p:spPr>
            <a:xfrm>
              <a:off x="0" y="1252727"/>
              <a:ext cx="581229" cy="371140"/>
            </a:xfrm>
            <a:prstGeom prst="rect">
              <a:avLst/>
            </a:prstGeom>
            <a:ln>
              <a:noFill/>
            </a:ln>
          </p:spPr>
          <p:txBody>
            <a:bodyPr vert="horz" lIns="0" tIns="0" rIns="0" bIns="0" rtlCol="0">
              <a:noAutofit/>
            </a:bodyPr>
            <a:lstStyle/>
            <a:p>
              <a:pPr marL="0" marR="0">
                <a:lnSpc>
                  <a:spcPct val="107000"/>
                </a:lnSpc>
                <a:spcAft>
                  <a:spcPts val="800"/>
                </a:spcAft>
                <a:buNone/>
              </a:pPr>
              <a:r>
                <a:rPr lang="en-US" sz="4000" b="1" kern="100">
                  <a:solidFill>
                    <a:srgbClr val="E03A3E"/>
                  </a:solidFill>
                  <a:effectLst/>
                  <a:latin typeface="Calibri" panose="020F0502020204030204" pitchFamily="34" charset="0"/>
                  <a:ea typeface="Calibri" panose="020F0502020204030204" pitchFamily="34" charset="0"/>
                </a:rPr>
                <a:t>Item</a:t>
              </a:r>
              <a:endParaRPr lang="en-US" kern="100">
                <a:solidFill>
                  <a:srgbClr val="000000"/>
                </a:solidFill>
                <a:effectLst/>
                <a:latin typeface="Calibri" panose="020F0502020204030204" pitchFamily="34" charset="0"/>
                <a:ea typeface="Calibri" panose="020F0502020204030204" pitchFamily="34" charset="0"/>
              </a:endParaRPr>
            </a:p>
          </p:txBody>
        </p:sp>
        <p:sp>
          <p:nvSpPr>
            <p:cNvPr id="57" name="Shape 224">
              <a:extLst>
                <a:ext uri="{FF2B5EF4-FFF2-40B4-BE49-F238E27FC236}">
                  <a16:creationId xmlns:a16="http://schemas.microsoft.com/office/drawing/2014/main" id="{C09B673F-4010-D2DC-3512-F9BD77E82707}"/>
                </a:ext>
              </a:extLst>
            </p:cNvPr>
            <p:cNvSpPr/>
            <p:nvPr/>
          </p:nvSpPr>
          <p:spPr>
            <a:xfrm>
              <a:off x="6580941" y="324300"/>
              <a:ext cx="1374135" cy="2079059"/>
            </a:xfrm>
            <a:custGeom>
              <a:avLst/>
              <a:gdLst/>
              <a:ahLst/>
              <a:cxnLst/>
              <a:rect l="0" t="0" r="0" b="0"/>
              <a:pathLst>
                <a:path w="1374135" h="2079059">
                  <a:moveTo>
                    <a:pt x="0" y="0"/>
                  </a:moveTo>
                  <a:lnTo>
                    <a:pt x="1374135" y="0"/>
                  </a:lnTo>
                  <a:lnTo>
                    <a:pt x="1374135" y="2079059"/>
                  </a:lnTo>
                  <a:lnTo>
                    <a:pt x="0" y="2079059"/>
                  </a:lnTo>
                  <a:close/>
                </a:path>
              </a:pathLst>
            </a:custGeom>
            <a:ln w="57150" cap="flat">
              <a:miter lim="101600"/>
            </a:ln>
          </p:spPr>
          <p:style>
            <a:lnRef idx="1">
              <a:srgbClr val="E03A3E"/>
            </a:lnRef>
            <a:fillRef idx="0">
              <a:srgbClr val="000000">
                <a:alpha val="0"/>
              </a:srgbClr>
            </a:fillRef>
            <a:effectRef idx="0">
              <a:scrgbClr r="0" g="0" b="0"/>
            </a:effectRef>
            <a:fontRef idx="none"/>
          </p:style>
          <p:txBody>
            <a:bodyPr/>
            <a:lstStyle/>
            <a:p>
              <a:endParaRPr lang="en-US" sz="4000"/>
            </a:p>
          </p:txBody>
        </p:sp>
        <p:sp>
          <p:nvSpPr>
            <p:cNvPr id="58" name="Rectangle 57">
              <a:extLst>
                <a:ext uri="{FF2B5EF4-FFF2-40B4-BE49-F238E27FC236}">
                  <a16:creationId xmlns:a16="http://schemas.microsoft.com/office/drawing/2014/main" id="{BC3B4838-37BB-07B4-40E1-FBA741FEA3D5}"/>
                </a:ext>
              </a:extLst>
            </p:cNvPr>
            <p:cNvSpPr/>
            <p:nvPr/>
          </p:nvSpPr>
          <p:spPr>
            <a:xfrm>
              <a:off x="6546094" y="0"/>
              <a:ext cx="1143305" cy="371140"/>
            </a:xfrm>
            <a:prstGeom prst="rect">
              <a:avLst/>
            </a:prstGeom>
            <a:ln>
              <a:noFill/>
            </a:ln>
          </p:spPr>
          <p:txBody>
            <a:bodyPr vert="horz" lIns="0" tIns="0" rIns="0" bIns="0" rtlCol="0">
              <a:noAutofit/>
            </a:bodyPr>
            <a:lstStyle/>
            <a:p>
              <a:pPr marL="0" marR="0">
                <a:lnSpc>
                  <a:spcPct val="107000"/>
                </a:lnSpc>
                <a:spcAft>
                  <a:spcPts val="800"/>
                </a:spcAft>
                <a:buNone/>
              </a:pPr>
              <a:r>
                <a:rPr lang="en-US" sz="4000" b="1" kern="100" dirty="0">
                  <a:solidFill>
                    <a:srgbClr val="E03A3E"/>
                  </a:solidFill>
                  <a:effectLst/>
                  <a:latin typeface="Calibri" panose="020F0502020204030204" pitchFamily="34" charset="0"/>
                  <a:ea typeface="Calibri" panose="020F0502020204030204" pitchFamily="34" charset="0"/>
                </a:rPr>
                <a:t>Attribute</a:t>
              </a:r>
              <a:endParaRPr lang="en-US" kern="100" dirty="0">
                <a:solidFill>
                  <a:srgbClr val="000000"/>
                </a:solidFill>
                <a:effectLst/>
                <a:latin typeface="Calibri" panose="020F0502020204030204" pitchFamily="34" charset="0"/>
                <a:ea typeface="Calibri" panose="020F0502020204030204" pitchFamily="34" charset="0"/>
              </a:endParaRPr>
            </a:p>
          </p:txBody>
        </p:sp>
      </p:grpSp>
      <p:sp>
        <p:nvSpPr>
          <p:cNvPr id="5" name="TextBox 4">
            <a:extLst>
              <a:ext uri="{FF2B5EF4-FFF2-40B4-BE49-F238E27FC236}">
                <a16:creationId xmlns:a16="http://schemas.microsoft.com/office/drawing/2014/main" id="{658A82EB-A0EE-065A-4F48-42D7AB3560B0}"/>
              </a:ext>
            </a:extLst>
          </p:cNvPr>
          <p:cNvSpPr txBox="1"/>
          <p:nvPr/>
        </p:nvSpPr>
        <p:spPr>
          <a:xfrm>
            <a:off x="5536363" y="10598708"/>
            <a:ext cx="11605741"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400" b="0" i="0" u="none" strike="noStrike" cap="none" spc="0" normalizeH="0" baseline="0" dirty="0">
                <a:ln>
                  <a:noFill/>
                </a:ln>
                <a:solidFill>
                  <a:srgbClr val="C00000"/>
                </a:solidFill>
                <a:effectLst/>
                <a:uFillTx/>
                <a:latin typeface="+mn-lt"/>
                <a:ea typeface="+mn-ea"/>
                <a:cs typeface="+mn-cs"/>
                <a:sym typeface="Helvetica Neue"/>
              </a:rPr>
              <a:t>What relationship exists in this table?</a:t>
            </a:r>
          </a:p>
        </p:txBody>
      </p:sp>
    </p:spTree>
    <p:extLst>
      <p:ext uri="{BB962C8B-B14F-4D97-AF65-F5344CB8AC3E}">
        <p14:creationId xmlns:p14="http://schemas.microsoft.com/office/powerpoint/2010/main" val="206036556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2917</TotalTime>
  <Words>2140</Words>
  <Application>Microsoft Macintosh PowerPoint</Application>
  <PresentationFormat>Custom</PresentationFormat>
  <Paragraphs>401</Paragraphs>
  <Slides>34</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Cambria Math</vt:lpstr>
      <vt:lpstr>Helvetica</vt:lpstr>
      <vt:lpstr>Helvetica Neue</vt:lpstr>
      <vt:lpstr>Helvetica Neue Medium</vt:lpstr>
      <vt:lpstr>21_BasicWhite</vt:lpstr>
      <vt:lpstr>Visualization Design: Data Types, Tables, and Models</vt:lpstr>
      <vt:lpstr>What you will learn today</vt:lpstr>
      <vt:lpstr>PowerPoint Presentation</vt:lpstr>
      <vt:lpstr>PowerPoint Presentation</vt:lpstr>
      <vt:lpstr>Data Components</vt:lpstr>
      <vt:lpstr>PowerPoint Presentation</vt:lpstr>
      <vt:lpstr>Dataset Types</vt:lpstr>
      <vt:lpstr>Dataset Types</vt:lpstr>
      <vt:lpstr>PowerPoint Presentation</vt:lpstr>
      <vt:lpstr>PowerPoint Presentation</vt:lpstr>
      <vt:lpstr>PowerPoint Presentation</vt:lpstr>
      <vt:lpstr>PowerPoint Presentation</vt:lpstr>
      <vt:lpstr>PowerPoint Presentation</vt:lpstr>
      <vt:lpstr>Data Table</vt:lpstr>
      <vt:lpstr>Data Table</vt:lpstr>
      <vt:lpstr>Data Table</vt:lpstr>
      <vt:lpstr>Data Table</vt:lpstr>
      <vt:lpstr>Tidy Data Tables</vt:lpstr>
      <vt:lpstr>Tidy Data Tables</vt:lpstr>
      <vt:lpstr>Exercise</vt:lpstr>
      <vt:lpstr>Attribute Types</vt:lpstr>
      <vt:lpstr>Attribute Types</vt:lpstr>
      <vt:lpstr>Attribute Types</vt:lpstr>
      <vt:lpstr>Attribute Types</vt:lpstr>
      <vt:lpstr>Attribute Types</vt:lpstr>
      <vt:lpstr>Attribute Types</vt:lpstr>
      <vt:lpstr>PowerPoint Presentation</vt:lpstr>
      <vt:lpstr>PowerPoint Presentation</vt:lpstr>
      <vt:lpstr>PowerPoint Presentation</vt:lpstr>
      <vt:lpstr>PowerPoint Presentation</vt:lpstr>
      <vt:lpstr>Simpsons Paradox</vt:lpstr>
      <vt:lpstr>Simpsons Paradox</vt:lpstr>
      <vt:lpstr>Simpsons Paradox</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Groves, Sarah Maddox (xpz5km)</cp:lastModifiedBy>
  <cp:revision>17</cp:revision>
  <dcterms:modified xsi:type="dcterms:W3CDTF">2026-08-03T18:08:00Z</dcterms:modified>
</cp:coreProperties>
</file>