
<file path=[Content_Types].xml><?xml version="1.0" encoding="utf-8"?>
<Types xmlns="http://schemas.openxmlformats.org/package/2006/content-types">
  <Default Extension="gif" ContentType="image/gif"/>
  <Default Extension="jpeg" ContentType="image/jpeg"/>
  <Default Extension="mov" ContentType="video/quicktime"/>
  <Default Extension="png" ContentType="image/png"/>
  <Default Extension="rels" ContentType="application/vnd.openxmlformats-package.relationships+xml"/>
  <Default Extension="tif" ContentType="image/ti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notesSlides/notesSlide9.xml" ContentType="application/vnd.openxmlformats-officedocument.presentationml.notesSlide+xml"/>
  <Override PartName="/ppt/charts/chart2.xml" ContentType="application/vnd.openxmlformats-officedocument.drawingml.chart+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3.xml" ContentType="application/vnd.openxmlformats-officedocument.drawingml.chart+xml"/>
  <Override PartName="/ppt/notesSlides/notesSlide12.xml" ContentType="application/vnd.openxmlformats-officedocument.presentationml.notesSlide+xml"/>
  <Override PartName="/ppt/charts/chart4.xml" ContentType="application/vnd.openxmlformats-officedocument.drawingml.char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55"/>
  </p:notesMasterIdLst>
  <p:sldIdLst>
    <p:sldId id="256" r:id="rId2"/>
    <p:sldId id="258" r:id="rId3"/>
    <p:sldId id="391" r:id="rId4"/>
    <p:sldId id="378" r:id="rId5"/>
    <p:sldId id="389" r:id="rId6"/>
    <p:sldId id="260" r:id="rId7"/>
    <p:sldId id="262" r:id="rId8"/>
    <p:sldId id="315" r:id="rId9"/>
    <p:sldId id="261" r:id="rId10"/>
    <p:sldId id="341" r:id="rId11"/>
    <p:sldId id="381" r:id="rId12"/>
    <p:sldId id="395" r:id="rId13"/>
    <p:sldId id="394" r:id="rId14"/>
    <p:sldId id="396" r:id="rId15"/>
    <p:sldId id="379" r:id="rId16"/>
    <p:sldId id="380" r:id="rId17"/>
    <p:sldId id="390" r:id="rId18"/>
    <p:sldId id="287" r:id="rId19"/>
    <p:sldId id="333" r:id="rId20"/>
    <p:sldId id="286" r:id="rId21"/>
    <p:sldId id="288" r:id="rId22"/>
    <p:sldId id="392" r:id="rId23"/>
    <p:sldId id="382" r:id="rId24"/>
    <p:sldId id="316" r:id="rId25"/>
    <p:sldId id="329" r:id="rId26"/>
    <p:sldId id="330" r:id="rId27"/>
    <p:sldId id="326" r:id="rId28"/>
    <p:sldId id="275" r:id="rId29"/>
    <p:sldId id="276" r:id="rId30"/>
    <p:sldId id="281" r:id="rId31"/>
    <p:sldId id="282" r:id="rId32"/>
    <p:sldId id="385" r:id="rId33"/>
    <p:sldId id="386" r:id="rId34"/>
    <p:sldId id="387" r:id="rId35"/>
    <p:sldId id="388" r:id="rId36"/>
    <p:sldId id="289" r:id="rId37"/>
    <p:sldId id="290" r:id="rId38"/>
    <p:sldId id="293" r:id="rId39"/>
    <p:sldId id="294" r:id="rId40"/>
    <p:sldId id="296" r:id="rId41"/>
    <p:sldId id="297" r:id="rId42"/>
    <p:sldId id="298" r:id="rId43"/>
    <p:sldId id="299" r:id="rId44"/>
    <p:sldId id="300" r:id="rId45"/>
    <p:sldId id="301" r:id="rId46"/>
    <p:sldId id="302" r:id="rId47"/>
    <p:sldId id="303" r:id="rId48"/>
    <p:sldId id="305" r:id="rId49"/>
    <p:sldId id="307" r:id="rId50"/>
    <p:sldId id="308" r:id="rId51"/>
    <p:sldId id="311" r:id="rId52"/>
    <p:sldId id="312" r:id="rId53"/>
    <p:sldId id="313" r:id="rId54"/>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1pPr>
    <a:lvl2pPr marL="0" marR="0" indent="457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2pPr>
    <a:lvl3pPr marL="0" marR="0" indent="914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3pPr>
    <a:lvl4pPr marL="0" marR="0" indent="1371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4pPr>
    <a:lvl5pPr marL="0" marR="0" indent="18288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5pPr>
    <a:lvl6pPr marL="0" marR="0" indent="22860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6pPr>
    <a:lvl7pPr marL="0" marR="0" indent="2743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7pPr>
    <a:lvl8pPr marL="0" marR="0" indent="3200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8pPr>
    <a:lvl9pPr marL="0" marR="0" indent="3657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0872615-5424-CD10-70F5-8B6F5ABD9C2D}" name="Bako, Hannah (znf3ft)" initials="BH(" userId="S::znf3ft@virginia.edu::924d98da-1223-44d8-a077-e3bcce5ad88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B53F95E-E8CA-B606-BAD5-109300B93404}" v="98" dt="2026-01-12T15:09:04.908"/>
    <p1510:client id="{F3196B69-65F2-4247-A93C-1B32A38E5BC5}" v="1" dt="2026-01-12T18:10:50.393"/>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915"/>
    <p:restoredTop sz="76765"/>
  </p:normalViewPr>
  <p:slideViewPr>
    <p:cSldViewPr snapToGrid="0">
      <p:cViewPr varScale="1">
        <p:scale>
          <a:sx n="51" d="100"/>
          <a:sy n="51" d="100"/>
        </p:scale>
        <p:origin x="1360" y="2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61" Type="http://schemas.microsoft.com/office/2015/10/relationships/revisionInfo" Target="revisionInfo.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ako, Hannah (znf3ft)" userId="924d98da-1223-44d8-a077-e3bcce5ad882" providerId="ADAL" clId="{077658EA-3E5E-5D35-9C0C-E503AACADC5F}"/>
    <pc:docChg chg="modSld">
      <pc:chgData name="Bako, Hannah (znf3ft)" userId="924d98da-1223-44d8-a077-e3bcce5ad882" providerId="ADAL" clId="{077658EA-3E5E-5D35-9C0C-E503AACADC5F}" dt="2026-01-12T18:10:55.461" v="4" actId="1076"/>
      <pc:docMkLst>
        <pc:docMk/>
      </pc:docMkLst>
      <pc:sldChg chg="addSp modSp mod">
        <pc:chgData name="Bako, Hannah (znf3ft)" userId="924d98da-1223-44d8-a077-e3bcce5ad882" providerId="ADAL" clId="{077658EA-3E5E-5D35-9C0C-E503AACADC5F}" dt="2026-01-12T18:10:55.461" v="4" actId="1076"/>
        <pc:sldMkLst>
          <pc:docMk/>
          <pc:sldMk cId="0" sldId="259"/>
        </pc:sldMkLst>
        <pc:picChg chg="add mod">
          <ac:chgData name="Bako, Hannah (znf3ft)" userId="924d98da-1223-44d8-a077-e3bcce5ad882" providerId="ADAL" clId="{077658EA-3E5E-5D35-9C0C-E503AACADC5F}" dt="2026-01-12T18:10:55.461" v="4" actId="1076"/>
          <ac:picMkLst>
            <pc:docMk/>
            <pc:sldMk cId="0" sldId="259"/>
            <ac:picMk id="3" creationId="{64942CE1-7461-F7C1-3C08-94E68BDFF0D2}"/>
          </ac:picMkLst>
        </pc:picChg>
      </pc:sldChg>
    </pc:docChg>
  </pc:docChgLst>
  <pc:docChgLst>
    <pc:chgData name="Bako, Hannah (znf3ft)" userId="S::znf3ft@virginia.edu::924d98da-1223-44d8-a077-e3bcce5ad882" providerId="AD" clId="Web-{6B53F95E-E8CA-B606-BAD5-109300B93404}"/>
    <pc:docChg chg="modSld sldOrd">
      <pc:chgData name="Bako, Hannah (znf3ft)" userId="S::znf3ft@virginia.edu::924d98da-1223-44d8-a077-e3bcce5ad882" providerId="AD" clId="Web-{6B53F95E-E8CA-B606-BAD5-109300B93404}" dt="2026-01-12T15:09:04.908" v="95" actId="20577"/>
      <pc:docMkLst>
        <pc:docMk/>
      </pc:docMkLst>
      <pc:sldChg chg="addSp modSp">
        <pc:chgData name="Bako, Hannah (znf3ft)" userId="S::znf3ft@virginia.edu::924d98da-1223-44d8-a077-e3bcce5ad882" providerId="AD" clId="Web-{6B53F95E-E8CA-B606-BAD5-109300B93404}" dt="2026-01-12T14:51:45.513" v="83" actId="1076"/>
        <pc:sldMkLst>
          <pc:docMk/>
          <pc:sldMk cId="0" sldId="260"/>
        </pc:sldMkLst>
        <pc:spChg chg="mod ord">
          <ac:chgData name="Bako, Hannah (znf3ft)" userId="S::znf3ft@virginia.edu::924d98da-1223-44d8-a077-e3bcce5ad882" providerId="AD" clId="Web-{6B53F95E-E8CA-B606-BAD5-109300B93404}" dt="2026-01-12T14:51:45.513" v="83" actId="1076"/>
          <ac:spMkLst>
            <pc:docMk/>
            <pc:sldMk cId="0" sldId="260"/>
            <ac:spMk id="235" creationId="{00000000-0000-0000-0000-000000000000}"/>
          </ac:spMkLst>
        </pc:spChg>
        <pc:spChg chg="mod ord">
          <ac:chgData name="Bako, Hannah (znf3ft)" userId="S::znf3ft@virginia.edu::924d98da-1223-44d8-a077-e3bcce5ad882" providerId="AD" clId="Web-{6B53F95E-E8CA-B606-BAD5-109300B93404}" dt="2026-01-12T14:49:47.567" v="7"/>
          <ac:spMkLst>
            <pc:docMk/>
            <pc:sldMk cId="0" sldId="260"/>
            <ac:spMk id="236" creationId="{00000000-0000-0000-0000-000000000000}"/>
          </ac:spMkLst>
        </pc:spChg>
        <pc:spChg chg="mod">
          <ac:chgData name="Bako, Hannah (znf3ft)" userId="S::znf3ft@virginia.edu::924d98da-1223-44d8-a077-e3bcce5ad882" providerId="AD" clId="Web-{6B53F95E-E8CA-B606-BAD5-109300B93404}" dt="2026-01-12T14:49:47.567" v="7"/>
          <ac:spMkLst>
            <pc:docMk/>
            <pc:sldMk cId="0" sldId="260"/>
            <ac:spMk id="237" creationId="{00000000-0000-0000-0000-000000000000}"/>
          </ac:spMkLst>
        </pc:spChg>
        <pc:picChg chg="add mod">
          <ac:chgData name="Bako, Hannah (znf3ft)" userId="S::znf3ft@virginia.edu::924d98da-1223-44d8-a077-e3bcce5ad882" providerId="AD" clId="Web-{6B53F95E-E8CA-B606-BAD5-109300B93404}" dt="2026-01-12T14:49:52.645" v="8" actId="1076"/>
          <ac:picMkLst>
            <pc:docMk/>
            <pc:sldMk cId="0" sldId="260"/>
            <ac:picMk id="2" creationId="{8FF75273-C087-6E21-5D99-8B24151DD54C}"/>
          </ac:picMkLst>
        </pc:picChg>
      </pc:sldChg>
      <pc:sldChg chg="modSp">
        <pc:chgData name="Bako, Hannah (znf3ft)" userId="S::znf3ft@virginia.edu::924d98da-1223-44d8-a077-e3bcce5ad882" providerId="AD" clId="Web-{6B53F95E-E8CA-B606-BAD5-109300B93404}" dt="2026-01-12T14:54:37.741" v="86" actId="20577"/>
        <pc:sldMkLst>
          <pc:docMk/>
          <pc:sldMk cId="0" sldId="262"/>
        </pc:sldMkLst>
        <pc:spChg chg="mod">
          <ac:chgData name="Bako, Hannah (znf3ft)" userId="S::znf3ft@virginia.edu::924d98da-1223-44d8-a077-e3bcce5ad882" providerId="AD" clId="Web-{6B53F95E-E8CA-B606-BAD5-109300B93404}" dt="2026-01-12T14:54:37.741" v="86" actId="20577"/>
          <ac:spMkLst>
            <pc:docMk/>
            <pc:sldMk cId="0" sldId="262"/>
            <ac:spMk id="243" creationId="{00000000-0000-0000-0000-000000000000}"/>
          </ac:spMkLst>
        </pc:spChg>
      </pc:sldChg>
      <pc:sldChg chg="addSp delSp modSp mod modClrScheme chgLayout">
        <pc:chgData name="Bako, Hannah (znf3ft)" userId="S::znf3ft@virginia.edu::924d98da-1223-44d8-a077-e3bcce5ad882" providerId="AD" clId="Web-{6B53F95E-E8CA-B606-BAD5-109300B93404}" dt="2026-01-11T21:57:06.100" v="2"/>
        <pc:sldMkLst>
          <pc:docMk/>
          <pc:sldMk cId="0" sldId="276"/>
        </pc:sldMkLst>
        <pc:spChg chg="mod ord">
          <ac:chgData name="Bako, Hannah (znf3ft)" userId="S::znf3ft@virginia.edu::924d98da-1223-44d8-a077-e3bcce5ad882" providerId="AD" clId="Web-{6B53F95E-E8CA-B606-BAD5-109300B93404}" dt="2026-01-11T21:57:06.100" v="2"/>
          <ac:spMkLst>
            <pc:docMk/>
            <pc:sldMk cId="0" sldId="276"/>
            <ac:spMk id="302" creationId="{00000000-0000-0000-0000-000000000000}"/>
          </ac:spMkLst>
        </pc:spChg>
        <pc:spChg chg="del">
          <ac:chgData name="Bako, Hannah (znf3ft)" userId="S::znf3ft@virginia.edu::924d98da-1223-44d8-a077-e3bcce5ad882" providerId="AD" clId="Web-{6B53F95E-E8CA-B606-BAD5-109300B93404}" dt="2026-01-11T21:57:06.100" v="2"/>
          <ac:spMkLst>
            <pc:docMk/>
            <pc:sldMk cId="0" sldId="276"/>
            <ac:spMk id="303" creationId="{00000000-0000-0000-0000-000000000000}"/>
          </ac:spMkLst>
        </pc:spChg>
        <pc:spChg chg="mod">
          <ac:chgData name="Bako, Hannah (znf3ft)" userId="S::znf3ft@virginia.edu::924d98da-1223-44d8-a077-e3bcce5ad882" providerId="AD" clId="Web-{6B53F95E-E8CA-B606-BAD5-109300B93404}" dt="2026-01-11T21:57:06.100" v="2"/>
          <ac:spMkLst>
            <pc:docMk/>
            <pc:sldMk cId="0" sldId="276"/>
            <ac:spMk id="304" creationId="{00000000-0000-0000-0000-000000000000}"/>
          </ac:spMkLst>
        </pc:spChg>
        <pc:spChg chg="add mod">
          <ac:chgData name="Bako, Hannah (znf3ft)" userId="S::znf3ft@virginia.edu::924d98da-1223-44d8-a077-e3bcce5ad882" providerId="AD" clId="Web-{6B53F95E-E8CA-B606-BAD5-109300B93404}" dt="2026-01-11T21:57:06.100" v="2"/>
          <ac:spMkLst>
            <pc:docMk/>
            <pc:sldMk cId="0" sldId="276"/>
            <ac:spMk id="309" creationId="{4821FABD-3FD1-A3E3-64C4-72B0DC2CE1C5}"/>
          </ac:spMkLst>
        </pc:spChg>
        <pc:picChg chg="add mod">
          <ac:chgData name="Bako, Hannah (znf3ft)" userId="S::znf3ft@virginia.edu::924d98da-1223-44d8-a077-e3bcce5ad882" providerId="AD" clId="Web-{6B53F95E-E8CA-B606-BAD5-109300B93404}" dt="2026-01-11T21:57:06.100" v="2"/>
          <ac:picMkLst>
            <pc:docMk/>
            <pc:sldMk cId="0" sldId="276"/>
            <ac:picMk id="2" creationId="{DA17A567-17B7-0A66-7EA1-D945235A75AF}"/>
          </ac:picMkLst>
        </pc:picChg>
      </pc:sldChg>
      <pc:sldChg chg="modSp">
        <pc:chgData name="Bako, Hannah (znf3ft)" userId="S::znf3ft@virginia.edu::924d98da-1223-44d8-a077-e3bcce5ad882" providerId="AD" clId="Web-{6B53F95E-E8CA-B606-BAD5-109300B93404}" dt="2026-01-12T15:09:04.908" v="95" actId="20577"/>
        <pc:sldMkLst>
          <pc:docMk/>
          <pc:sldMk cId="0" sldId="281"/>
        </pc:sldMkLst>
        <pc:spChg chg="mod">
          <ac:chgData name="Bako, Hannah (znf3ft)" userId="S::znf3ft@virginia.edu::924d98da-1223-44d8-a077-e3bcce5ad882" providerId="AD" clId="Web-{6B53F95E-E8CA-B606-BAD5-109300B93404}" dt="2026-01-12T15:09:04.908" v="95" actId="20577"/>
          <ac:spMkLst>
            <pc:docMk/>
            <pc:sldMk cId="0" sldId="281"/>
            <ac:spMk id="324" creationId="{00000000-0000-0000-0000-000000000000}"/>
          </ac:spMkLst>
        </pc:spChg>
      </pc:sldChg>
      <pc:sldChg chg="modNotes">
        <pc:chgData name="Bako, Hannah (znf3ft)" userId="S::znf3ft@virginia.edu::924d98da-1223-44d8-a077-e3bcce5ad882" providerId="AD" clId="Web-{6B53F95E-E8CA-B606-BAD5-109300B93404}" dt="2026-01-12T15:02:52.689" v="88"/>
        <pc:sldMkLst>
          <pc:docMk/>
          <pc:sldMk cId="3693932547" sldId="316"/>
        </pc:sldMkLst>
      </pc:sldChg>
      <pc:sldChg chg="ord">
        <pc:chgData name="Bako, Hannah (znf3ft)" userId="S::znf3ft@virginia.edu::924d98da-1223-44d8-a077-e3bcce5ad882" providerId="AD" clId="Web-{6B53F95E-E8CA-B606-BAD5-109300B93404}" dt="2026-01-12T15:04:13.052" v="89"/>
        <pc:sldMkLst>
          <pc:docMk/>
          <pc:sldMk cId="3503927713" sldId="326"/>
        </pc:sldMkLst>
      </pc:sldChg>
    </pc:docChg>
  </pc:docChgLst>
</pc:chgInfo>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0"/>
  <c:style val="2"/>
  <c:chart>
    <c:autoTitleDeleted val="1"/>
    <c:plotArea>
      <c:layout>
        <c:manualLayout>
          <c:layoutTarget val="inner"/>
          <c:xMode val="edge"/>
          <c:yMode val="edge"/>
          <c:x val="0.17518600000000001"/>
          <c:y val="9.1870900000000005E-2"/>
          <c:w val="0.64962699999999995"/>
          <c:h val="0.89562900000000001"/>
        </c:manualLayout>
      </c:layout>
      <c:pieChart>
        <c:varyColors val="0"/>
        <c:ser>
          <c:idx val="0"/>
          <c:order val="0"/>
          <c:tx>
            <c:strRef>
              <c:f>Sheet1!$A$2</c:f>
              <c:strCache>
                <c:ptCount val="1"/>
                <c:pt idx="0">
                  <c:v>Region 1</c:v>
                </c:pt>
              </c:strCache>
            </c:strRef>
          </c:tx>
          <c:spPr>
            <a:solidFill>
              <a:schemeClr val="accent1"/>
            </a:solidFill>
            <a:ln w="12700" cap="flat">
              <a:noFill/>
              <a:miter lim="400000"/>
            </a:ln>
            <a:effectLst/>
          </c:spPr>
          <c:dPt>
            <c:idx val="0"/>
            <c:bubble3D val="0"/>
            <c:extLst>
              <c:ext xmlns:c16="http://schemas.microsoft.com/office/drawing/2014/chart" uri="{C3380CC4-5D6E-409C-BE32-E72D297353CC}">
                <c16:uniqueId val="{00000001-FCFC-8048-B5BC-EB14E76E8552}"/>
              </c:ext>
            </c:extLst>
          </c:dPt>
          <c:dPt>
            <c:idx val="1"/>
            <c:bubble3D val="0"/>
            <c:spPr>
              <a:solidFill>
                <a:schemeClr val="accent3"/>
              </a:solidFill>
              <a:ln w="12700" cap="flat">
                <a:noFill/>
                <a:miter lim="400000"/>
              </a:ln>
              <a:effectLst/>
            </c:spPr>
            <c:extLst>
              <c:ext xmlns:c16="http://schemas.microsoft.com/office/drawing/2014/chart" uri="{C3380CC4-5D6E-409C-BE32-E72D297353CC}">
                <c16:uniqueId val="{00000003-FCFC-8048-B5BC-EB14E76E8552}"/>
              </c:ext>
            </c:extLst>
          </c:dPt>
          <c:dPt>
            <c:idx val="2"/>
            <c:bubble3D val="0"/>
            <c:spPr>
              <a:solidFill>
                <a:srgbClr val="929292"/>
              </a:solidFill>
              <a:ln w="12700" cap="flat">
                <a:noFill/>
                <a:miter lim="400000"/>
              </a:ln>
              <a:effectLst/>
            </c:spPr>
            <c:extLst>
              <c:ext xmlns:c16="http://schemas.microsoft.com/office/drawing/2014/chart" uri="{C3380CC4-5D6E-409C-BE32-E72D297353CC}">
                <c16:uniqueId val="{00000005-FCFC-8048-B5BC-EB14E76E8552}"/>
              </c:ext>
            </c:extLst>
          </c:dPt>
          <c:dPt>
            <c:idx val="3"/>
            <c:bubble3D val="0"/>
            <c:spPr>
              <a:solidFill>
                <a:srgbClr val="F8BA00"/>
              </a:solidFill>
              <a:ln w="12700" cap="flat">
                <a:noFill/>
                <a:miter lim="400000"/>
              </a:ln>
              <a:effectLst/>
            </c:spPr>
            <c:extLst>
              <c:ext xmlns:c16="http://schemas.microsoft.com/office/drawing/2014/chart" uri="{C3380CC4-5D6E-409C-BE32-E72D297353CC}">
                <c16:uniqueId val="{00000007-FCFC-8048-B5BC-EB14E76E8552}"/>
              </c:ext>
            </c:extLst>
          </c:dPt>
          <c:dLbls>
            <c:dLbl>
              <c:idx val="0"/>
              <c:numFmt formatCode="#,##0%" sourceLinked="0"/>
              <c:spPr/>
              <c:txPr>
                <a:bodyPr/>
                <a:lstStyle/>
                <a:p>
                  <a:pPr>
                    <a:defRPr sz="5000" b="0" i="0" u="none" strike="noStrike">
                      <a:solidFill>
                        <a:srgbClr val="FFFFFF"/>
                      </a:solidFill>
                      <a:latin typeface="Helvetica Neue"/>
                    </a:defRPr>
                  </a:pPr>
                  <a:endParaRPr lang="en-US"/>
                </a:p>
              </c:txPr>
              <c:dLblPos val="ctr"/>
              <c:showLegendKey val="0"/>
              <c:showVal val="0"/>
              <c:showCatName val="0"/>
              <c:showSerName val="0"/>
              <c:showPercent val="1"/>
              <c:showBubbleSize val="0"/>
              <c:extLst>
                <c:ext xmlns:c16="http://schemas.microsoft.com/office/drawing/2014/chart" uri="{C3380CC4-5D6E-409C-BE32-E72D297353CC}">
                  <c16:uniqueId val="{00000001-FCFC-8048-B5BC-EB14E76E8552}"/>
                </c:ext>
              </c:extLst>
            </c:dLbl>
            <c:dLbl>
              <c:idx val="1"/>
              <c:numFmt formatCode="#,##0%" sourceLinked="0"/>
              <c:spPr/>
              <c:txPr>
                <a:bodyPr/>
                <a:lstStyle/>
                <a:p>
                  <a:pPr>
                    <a:defRPr sz="5000" b="0" i="0" u="none" strike="noStrike">
                      <a:solidFill>
                        <a:srgbClr val="FFFFFF"/>
                      </a:solidFill>
                      <a:latin typeface="Helvetica Neue"/>
                    </a:defRPr>
                  </a:pPr>
                  <a:endParaRPr lang="en-US"/>
                </a:p>
              </c:txPr>
              <c:dLblPos val="ctr"/>
              <c:showLegendKey val="0"/>
              <c:showVal val="0"/>
              <c:showCatName val="0"/>
              <c:showSerName val="0"/>
              <c:showPercent val="1"/>
              <c:showBubbleSize val="0"/>
              <c:extLst>
                <c:ext xmlns:c16="http://schemas.microsoft.com/office/drawing/2014/chart" uri="{C3380CC4-5D6E-409C-BE32-E72D297353CC}">
                  <c16:uniqueId val="{00000003-FCFC-8048-B5BC-EB14E76E8552}"/>
                </c:ext>
              </c:extLst>
            </c:dLbl>
            <c:dLbl>
              <c:idx val="2"/>
              <c:numFmt formatCode="#,##0%" sourceLinked="0"/>
              <c:spPr/>
              <c:txPr>
                <a:bodyPr/>
                <a:lstStyle/>
                <a:p>
                  <a:pPr>
                    <a:defRPr sz="5000" b="0" i="0" u="none" strike="noStrike">
                      <a:solidFill>
                        <a:srgbClr val="FFFFFF"/>
                      </a:solidFill>
                      <a:latin typeface="Helvetica Neue"/>
                    </a:defRPr>
                  </a:pPr>
                  <a:endParaRPr lang="en-US"/>
                </a:p>
              </c:txPr>
              <c:dLblPos val="ctr"/>
              <c:showLegendKey val="0"/>
              <c:showVal val="0"/>
              <c:showCatName val="0"/>
              <c:showSerName val="0"/>
              <c:showPercent val="1"/>
              <c:showBubbleSize val="0"/>
              <c:extLst>
                <c:ext xmlns:c16="http://schemas.microsoft.com/office/drawing/2014/chart" uri="{C3380CC4-5D6E-409C-BE32-E72D297353CC}">
                  <c16:uniqueId val="{00000005-FCFC-8048-B5BC-EB14E76E8552}"/>
                </c:ext>
              </c:extLst>
            </c:dLbl>
            <c:dLbl>
              <c:idx val="3"/>
              <c:numFmt formatCode="#,##0%" sourceLinked="0"/>
              <c:spPr/>
              <c:txPr>
                <a:bodyPr/>
                <a:lstStyle/>
                <a:p>
                  <a:pPr>
                    <a:defRPr sz="5000" b="0" i="0" u="none" strike="noStrike">
                      <a:solidFill>
                        <a:srgbClr val="FFFFFF"/>
                      </a:solidFill>
                      <a:latin typeface="Helvetica Neue"/>
                    </a:defRPr>
                  </a:pPr>
                  <a:endParaRPr lang="en-US"/>
                </a:p>
              </c:txPr>
              <c:dLblPos val="ctr"/>
              <c:showLegendKey val="0"/>
              <c:showVal val="0"/>
              <c:showCatName val="0"/>
              <c:showSerName val="0"/>
              <c:showPercent val="1"/>
              <c:showBubbleSize val="0"/>
              <c:extLst>
                <c:ext xmlns:c16="http://schemas.microsoft.com/office/drawing/2014/chart" uri="{C3380CC4-5D6E-409C-BE32-E72D297353CC}">
                  <c16:uniqueId val="{00000007-FCFC-8048-B5BC-EB14E76E8552}"/>
                </c:ext>
              </c:extLst>
            </c:dLbl>
            <c:numFmt formatCode="#,##0%" sourceLinked="0"/>
            <c:spPr>
              <a:noFill/>
              <a:ln>
                <a:noFill/>
              </a:ln>
              <a:effectLst/>
            </c:spPr>
            <c:txPr>
              <a:bodyPr/>
              <a:lstStyle/>
              <a:p>
                <a:pPr>
                  <a:defRPr sz="5000" b="0" i="0" u="none" strike="noStrike">
                    <a:solidFill>
                      <a:srgbClr val="FFFFFF"/>
                    </a:solidFill>
                    <a:latin typeface="Helvetica Neue"/>
                  </a:defRPr>
                </a:pPr>
                <a:endParaRPr lang="en-US"/>
              </a:p>
            </c:txPr>
            <c:dLblPos val="ctr"/>
            <c:showLegendKey val="0"/>
            <c:showVal val="0"/>
            <c:showCatName val="0"/>
            <c:showSerName val="0"/>
            <c:showPercent val="1"/>
            <c:showBubbleSize val="0"/>
            <c:showLeaderLines val="1"/>
            <c:leaderLines>
              <c:spPr>
                <a:ln w="6350" cap="flat">
                  <a:solidFill>
                    <a:srgbClr val="000000"/>
                  </a:solidFill>
                  <a:prstDash val="solid"/>
                  <a:miter lim="400000"/>
                </a:ln>
                <a:effectLst/>
              </c:spPr>
            </c:leaderLines>
            <c:extLst>
              <c:ext xmlns:c15="http://schemas.microsoft.com/office/drawing/2012/chart" uri="{CE6537A1-D6FC-4f65-9D91-7224C49458BB}"/>
            </c:extLst>
          </c:dLbls>
          <c:cat>
            <c:strRef>
              <c:f>Sheet1!$B$1:$E$1</c:f>
              <c:strCache>
                <c:ptCount val="4"/>
                <c:pt idx="0">
                  <c:v>Projects</c:v>
                </c:pt>
                <c:pt idx="1">
                  <c:v>Quizzes</c:v>
                </c:pt>
                <c:pt idx="2">
                  <c:v>Attendance/Participation</c:v>
                </c:pt>
                <c:pt idx="3">
                  <c:v>Lab Exercises</c:v>
                </c:pt>
              </c:strCache>
            </c:strRef>
          </c:cat>
          <c:val>
            <c:numRef>
              <c:f>Sheet1!$B$2:$E$2</c:f>
              <c:numCache>
                <c:formatCode>General</c:formatCode>
                <c:ptCount val="4"/>
                <c:pt idx="0">
                  <c:v>40</c:v>
                </c:pt>
                <c:pt idx="1">
                  <c:v>10</c:v>
                </c:pt>
                <c:pt idx="2">
                  <c:v>20</c:v>
                </c:pt>
                <c:pt idx="3">
                  <c:v>30</c:v>
                </c:pt>
              </c:numCache>
            </c:numRef>
          </c:val>
          <c:extLst>
            <c:ext xmlns:c16="http://schemas.microsoft.com/office/drawing/2014/chart" uri="{C3380CC4-5D6E-409C-BE32-E72D297353CC}">
              <c16:uniqueId val="{00000008-FCFC-8048-B5BC-EB14E76E8552}"/>
            </c:ext>
          </c:extLst>
        </c:ser>
        <c:dLbls>
          <c:showLegendKey val="0"/>
          <c:showVal val="0"/>
          <c:showCatName val="0"/>
          <c:showSerName val="0"/>
          <c:showPercent val="0"/>
          <c:showBubbleSize val="0"/>
          <c:showLeaderLines val="1"/>
        </c:dLbls>
        <c:firstSliceAng val="0"/>
      </c:pieChart>
      <c:spPr>
        <a:noFill/>
        <a:ln w="12700" cap="flat">
          <a:noFill/>
          <a:miter lim="400000"/>
        </a:ln>
        <a:effectLst/>
      </c:spPr>
    </c:plotArea>
    <c:legend>
      <c:legendPos val="r"/>
      <c:layout>
        <c:manualLayout>
          <c:xMode val="edge"/>
          <c:yMode val="edge"/>
          <c:x val="0"/>
          <c:y val="0"/>
          <c:w val="1"/>
          <c:h val="0.12884200000000001"/>
        </c:manualLayout>
      </c:layout>
      <c:overlay val="1"/>
      <c:spPr>
        <a:noFill/>
        <a:ln w="12700" cap="flat">
          <a:noFill/>
          <a:miter lim="400000"/>
        </a:ln>
        <a:effectLst/>
      </c:spPr>
      <c:txPr>
        <a:bodyPr rot="0"/>
        <a:lstStyle/>
        <a:p>
          <a:pPr>
            <a:defRPr sz="2900" b="0" i="0" u="none" strike="noStrike">
              <a:solidFill>
                <a:srgbClr val="000000"/>
              </a:solidFill>
              <a:latin typeface="Helvetica Neue"/>
            </a:defRPr>
          </a:pPr>
          <a:endParaRPr lang="en-US"/>
        </a:p>
      </c:txPr>
    </c:legend>
    <c:plotVisOnly val="1"/>
    <c:dispBlanksAs val="gap"/>
    <c:showDLblsOverMax val="1"/>
  </c:chart>
  <c:spPr>
    <a:noFill/>
    <a:ln>
      <a:noFill/>
    </a:ln>
    <a:effectLst/>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0"/>
  <c:style val="2"/>
  <c:chart>
    <c:title>
      <c:tx>
        <c:rich>
          <a:bodyPr rot="0"/>
          <a:lstStyle/>
          <a:p>
            <a:pPr>
              <a:defRPr sz="5000" b="0" i="0" u="none" strike="noStrike">
                <a:solidFill>
                  <a:srgbClr val="000000"/>
                </a:solidFill>
                <a:latin typeface="Helvetica Neue"/>
              </a:defRPr>
            </a:pPr>
            <a:r>
              <a:rPr lang="en-US" sz="5000" b="0" i="0" u="none" strike="noStrike">
                <a:solidFill>
                  <a:srgbClr val="000000"/>
                </a:solidFill>
                <a:latin typeface="Helvetica Neue"/>
              </a:rPr>
              <a:t>Maximum Possible Points</a:t>
            </a:r>
          </a:p>
        </c:rich>
      </c:tx>
      <c:layout>
        <c:manualLayout>
          <c:xMode val="edge"/>
          <c:yMode val="edge"/>
          <c:x val="0.17005500000000001"/>
          <c:y val="0"/>
          <c:w val="0.65988999999999998"/>
          <c:h val="0.15420200000000001"/>
        </c:manualLayout>
      </c:layout>
      <c:overlay val="1"/>
      <c:spPr>
        <a:noFill/>
        <a:effectLst/>
      </c:spPr>
    </c:title>
    <c:autoTitleDeleted val="0"/>
    <c:plotArea>
      <c:layout>
        <c:manualLayout>
          <c:layoutTarget val="inner"/>
          <c:xMode val="edge"/>
          <c:yMode val="edge"/>
          <c:x val="0.132829"/>
          <c:y val="0.15420200000000001"/>
          <c:w val="0.85582499999999995"/>
          <c:h val="0.65023299999999995"/>
        </c:manualLayout>
      </c:layout>
      <c:lineChart>
        <c:grouping val="standard"/>
        <c:varyColors val="0"/>
        <c:ser>
          <c:idx val="0"/>
          <c:order val="0"/>
          <c:tx>
            <c:strRef>
              <c:f>Sheet1!$A$2</c:f>
              <c:strCache>
                <c:ptCount val="1"/>
                <c:pt idx="0">
                  <c:v>Region 1</c:v>
                </c:pt>
              </c:strCache>
            </c:strRef>
          </c:tx>
          <c:spPr>
            <a:ln w="76200" cap="flat">
              <a:solidFill>
                <a:schemeClr val="accent1"/>
              </a:solidFill>
              <a:prstDash val="solid"/>
              <a:miter lim="400000"/>
            </a:ln>
            <a:effectLst/>
          </c:spPr>
          <c:marker>
            <c:symbol val="none"/>
          </c:marker>
          <c:cat>
            <c:strRef>
              <c:f>Sheet1!$B$1:$G$1</c:f>
              <c:strCache>
                <c:ptCount val="6"/>
                <c:pt idx="0">
                  <c:v>On time</c:v>
                </c:pt>
                <c:pt idx="1">
                  <c:v>1</c:v>
                </c:pt>
                <c:pt idx="2">
                  <c:v>2</c:v>
                </c:pt>
                <c:pt idx="3">
                  <c:v>3</c:v>
                </c:pt>
                <c:pt idx="4">
                  <c:v>4</c:v>
                </c:pt>
                <c:pt idx="5">
                  <c:v>5</c:v>
                </c:pt>
              </c:strCache>
            </c:strRef>
          </c:cat>
          <c:val>
            <c:numRef>
              <c:f>Sheet1!$B$2:$G$2</c:f>
              <c:numCache>
                <c:formatCode>General</c:formatCode>
                <c:ptCount val="6"/>
                <c:pt idx="0">
                  <c:v>100</c:v>
                </c:pt>
                <c:pt idx="1">
                  <c:v>90</c:v>
                </c:pt>
                <c:pt idx="2">
                  <c:v>80</c:v>
                </c:pt>
                <c:pt idx="3">
                  <c:v>0</c:v>
                </c:pt>
                <c:pt idx="4">
                  <c:v>0</c:v>
                </c:pt>
                <c:pt idx="5">
                  <c:v>0</c:v>
                </c:pt>
              </c:numCache>
            </c:numRef>
          </c:val>
          <c:smooth val="0"/>
          <c:extLst>
            <c:ext xmlns:c16="http://schemas.microsoft.com/office/drawing/2014/chart" uri="{C3380CC4-5D6E-409C-BE32-E72D297353CC}">
              <c16:uniqueId val="{00000000-EA44-674E-B5DD-A03F9579146E}"/>
            </c:ext>
          </c:extLst>
        </c:ser>
        <c:dLbls>
          <c:showLegendKey val="0"/>
          <c:showVal val="0"/>
          <c:showCatName val="0"/>
          <c:showSerName val="0"/>
          <c:showPercent val="0"/>
          <c:showBubbleSize val="0"/>
        </c:dLbls>
        <c:smooth val="0"/>
        <c:axId val="2094734552"/>
        <c:axId val="2094734553"/>
      </c:lineChart>
      <c:catAx>
        <c:axId val="2094734552"/>
        <c:scaling>
          <c:orientation val="minMax"/>
        </c:scaling>
        <c:delete val="0"/>
        <c:axPos val="b"/>
        <c:title>
          <c:tx>
            <c:rich>
              <a:bodyPr rot="0"/>
              <a:lstStyle/>
              <a:p>
                <a:pPr>
                  <a:defRPr sz="3400" b="0" i="0" u="none" strike="noStrike">
                    <a:solidFill>
                      <a:srgbClr val="000000"/>
                    </a:solidFill>
                    <a:latin typeface="Helvetica Neue"/>
                  </a:defRPr>
                </a:pPr>
                <a:r>
                  <a:rPr lang="en-US" sz="3400" b="0" i="0" u="none" strike="noStrike">
                    <a:solidFill>
                      <a:srgbClr val="000000"/>
                    </a:solidFill>
                    <a:latin typeface="Helvetica Neue"/>
                  </a:rPr>
                  <a:t>Days Late</a:t>
                </a:r>
              </a:p>
            </c:rich>
          </c:tx>
          <c:overlay val="1"/>
        </c:title>
        <c:numFmt formatCode="General" sourceLinked="0"/>
        <c:majorTickMark val="none"/>
        <c:minorTickMark val="none"/>
        <c:tickLblPos val="low"/>
        <c:spPr>
          <a:ln w="12700" cap="flat">
            <a:solidFill>
              <a:srgbClr val="000000"/>
            </a:solidFill>
            <a:prstDash val="solid"/>
            <a:miter lim="400000"/>
          </a:ln>
        </c:spPr>
        <c:txPr>
          <a:bodyPr rot="0"/>
          <a:lstStyle/>
          <a:p>
            <a:pPr>
              <a:defRPr sz="3400" b="0" i="0" u="none" strike="noStrike">
                <a:solidFill>
                  <a:srgbClr val="000000"/>
                </a:solidFill>
                <a:latin typeface="Helvetica Neue"/>
              </a:defRPr>
            </a:pPr>
            <a:endParaRPr lang="en-US"/>
          </a:p>
        </c:txPr>
        <c:crossAx val="2094734553"/>
        <c:crosses val="autoZero"/>
        <c:auto val="1"/>
        <c:lblAlgn val="ctr"/>
        <c:lblOffset val="100"/>
        <c:noMultiLvlLbl val="1"/>
      </c:catAx>
      <c:valAx>
        <c:axId val="2094734553"/>
        <c:scaling>
          <c:orientation val="minMax"/>
        </c:scaling>
        <c:delete val="0"/>
        <c:axPos val="l"/>
        <c:majorGridlines>
          <c:spPr>
            <a:ln w="12700" cap="flat">
              <a:solidFill>
                <a:srgbClr val="B8B8B8"/>
              </a:solidFill>
              <a:prstDash val="solid"/>
              <a:miter lim="400000"/>
            </a:ln>
          </c:spPr>
        </c:majorGridlines>
        <c:numFmt formatCode="General&quot;%&quot;" sourceLinked="0"/>
        <c:majorTickMark val="none"/>
        <c:minorTickMark val="none"/>
        <c:tickLblPos val="nextTo"/>
        <c:spPr>
          <a:ln w="12700" cap="flat">
            <a:noFill/>
            <a:prstDash val="solid"/>
            <a:miter lim="400000"/>
          </a:ln>
        </c:spPr>
        <c:txPr>
          <a:bodyPr rot="0"/>
          <a:lstStyle/>
          <a:p>
            <a:pPr>
              <a:defRPr sz="3400" b="0" i="0" u="none" strike="noStrike">
                <a:solidFill>
                  <a:srgbClr val="000000"/>
                </a:solidFill>
                <a:latin typeface="Helvetica Neue"/>
              </a:defRPr>
            </a:pPr>
            <a:endParaRPr lang="en-US"/>
          </a:p>
        </c:txPr>
        <c:crossAx val="2094734552"/>
        <c:crosses val="autoZero"/>
        <c:crossBetween val="midCat"/>
        <c:majorUnit val="20"/>
        <c:minorUnit val="10"/>
      </c:valAx>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0"/>
  <c:style val="2"/>
  <c:chart>
    <c:autoTitleDeleted val="1"/>
    <c:plotArea>
      <c:layout>
        <c:manualLayout>
          <c:layoutTarget val="inner"/>
          <c:xMode val="edge"/>
          <c:yMode val="edge"/>
          <c:x val="1.26727E-2"/>
          <c:y val="3.9633099999999997E-2"/>
          <c:w val="0.97429900000000003"/>
          <c:h val="0.92207799999999995"/>
        </c:manualLayout>
      </c:layout>
      <c:scatterChart>
        <c:scatterStyle val="lineMarker"/>
        <c:varyColors val="0"/>
        <c:ser>
          <c:idx val="0"/>
          <c:order val="0"/>
          <c:tx>
            <c:strRef>
              <c:f>Sheet1!$A$2</c:f>
            </c:strRef>
          </c:tx>
          <c:spPr>
            <a:ln w="127000" cap="flat">
              <a:solidFill>
                <a:schemeClr val="accent1"/>
              </a:solidFill>
              <a:prstDash val="solid"/>
              <a:miter lim="400000"/>
            </a:ln>
            <a:effectLst/>
          </c:spPr>
          <c:marker>
            <c:symbol val="circle"/>
            <c:size val="35"/>
            <c:spPr>
              <a:solidFill>
                <a:schemeClr val="accent1">
                  <a:lumOff val="16847"/>
                </a:schemeClr>
              </a:solidFill>
              <a:ln w="101600" cap="flat">
                <a:solidFill>
                  <a:schemeClr val="accent1"/>
                </a:solidFill>
                <a:prstDash val="solid"/>
                <a:miter lim="400000"/>
              </a:ln>
              <a:effectLst/>
            </c:spPr>
          </c:marker>
          <c:xVal>
            <c:numRef>
              <c:f>Sheet1!$B$2:$H$2</c:f>
              <c:numCache>
                <c:formatCode>General</c:formatCode>
                <c:ptCount val="7"/>
                <c:pt idx="0">
                  <c:v>2002</c:v>
                </c:pt>
                <c:pt idx="1">
                  <c:v>2006</c:v>
                </c:pt>
                <c:pt idx="2">
                  <c:v>2010</c:v>
                </c:pt>
                <c:pt idx="3">
                  <c:v>2011</c:v>
                </c:pt>
                <c:pt idx="4">
                  <c:v>2013</c:v>
                </c:pt>
                <c:pt idx="5">
                  <c:v>2016</c:v>
                </c:pt>
                <c:pt idx="6">
                  <c:v>2020</c:v>
                </c:pt>
              </c:numCache>
            </c:numRef>
          </c:xVal>
          <c:yVal>
            <c:numRef>
              <c:f>Sheet1!$B$3:$H$3</c:f>
              <c:numCache>
                <c:formatCode>General</c:formatCode>
                <c:ptCount val="7"/>
                <c:pt idx="0">
                  <c:v>5</c:v>
                </c:pt>
                <c:pt idx="1">
                  <c:v>161</c:v>
                </c:pt>
                <c:pt idx="2">
                  <c:v>1200</c:v>
                </c:pt>
                <c:pt idx="3">
                  <c:v>1800</c:v>
                </c:pt>
                <c:pt idx="4">
                  <c:v>4400</c:v>
                </c:pt>
                <c:pt idx="5">
                  <c:v>16100</c:v>
                </c:pt>
                <c:pt idx="6">
                  <c:v>44000</c:v>
                </c:pt>
              </c:numCache>
            </c:numRef>
          </c:yVal>
          <c:smooth val="0"/>
          <c:extLst>
            <c:ext xmlns:c16="http://schemas.microsoft.com/office/drawing/2014/chart" uri="{C3380CC4-5D6E-409C-BE32-E72D297353CC}">
              <c16:uniqueId val="{00000000-22C0-7848-8B68-08F5C23C4C91}"/>
            </c:ext>
          </c:extLst>
        </c:ser>
        <c:ser>
          <c:idx val="1"/>
          <c:order val="1"/>
          <c:tx>
            <c:strRef>
              <c:f>Sheet1!$A$3</c:f>
            </c:strRef>
          </c:tx>
          <c:spPr>
            <a:ln w="38100" cap="flat">
              <a:solidFill>
                <a:schemeClr val="accent3"/>
              </a:solidFill>
              <a:prstDash val="solid"/>
              <a:miter lim="400000"/>
            </a:ln>
            <a:effectLst/>
          </c:spPr>
          <c:marker>
            <c:symbol val="circle"/>
            <c:size val="23"/>
            <c:spPr>
              <a:solidFill>
                <a:schemeClr val="accent3"/>
              </a:solidFill>
              <a:ln w="38100" cap="flat">
                <a:solidFill>
                  <a:schemeClr val="accent3"/>
                </a:solidFill>
                <a:prstDash val="solid"/>
                <a:miter lim="400000"/>
              </a:ln>
              <a:effectLst/>
            </c:spPr>
          </c:marker>
          <c:xVal>
            <c:numRef>
              <c:f>Sheet1!$B$2:$H$2</c:f>
              <c:numCache>
                <c:formatCode>General</c:formatCode>
                <c:ptCount val="7"/>
                <c:pt idx="0">
                  <c:v>2002</c:v>
                </c:pt>
                <c:pt idx="1">
                  <c:v>2006</c:v>
                </c:pt>
                <c:pt idx="2">
                  <c:v>2010</c:v>
                </c:pt>
                <c:pt idx="3">
                  <c:v>2011</c:v>
                </c:pt>
                <c:pt idx="4">
                  <c:v>2013</c:v>
                </c:pt>
                <c:pt idx="5">
                  <c:v>2016</c:v>
                </c:pt>
                <c:pt idx="6">
                  <c:v>2020</c:v>
                </c:pt>
              </c:numCache>
            </c:numRef>
          </c:xVal>
          <c:yVal>
            <c:numRef>
              <c:f>Sheet1!$B$4:$H$4</c:f>
            </c:numRef>
          </c:yVal>
          <c:smooth val="0"/>
          <c:extLst>
            <c:ext xmlns:c16="http://schemas.microsoft.com/office/drawing/2014/chart" uri="{C3380CC4-5D6E-409C-BE32-E72D297353CC}">
              <c16:uniqueId val="{00000001-22C0-7848-8B68-08F5C23C4C91}"/>
            </c:ext>
          </c:extLst>
        </c:ser>
        <c:dLbls>
          <c:showLegendKey val="0"/>
          <c:showVal val="0"/>
          <c:showCatName val="0"/>
          <c:showSerName val="0"/>
          <c:showPercent val="0"/>
          <c:showBubbleSize val="0"/>
        </c:dLbls>
        <c:axId val="2094734552"/>
        <c:axId val="2094734553"/>
      </c:scatterChart>
      <c:valAx>
        <c:axId val="2094734552"/>
        <c:scaling>
          <c:orientation val="minMax"/>
        </c:scaling>
        <c:delete val="0"/>
        <c:axPos val="b"/>
        <c:numFmt formatCode="General" sourceLinked="0"/>
        <c:majorTickMark val="none"/>
        <c:minorTickMark val="none"/>
        <c:tickLblPos val="none"/>
        <c:spPr>
          <a:ln w="127000" cap="flat">
            <a:noFill/>
            <a:prstDash val="solid"/>
            <a:miter lim="400000"/>
          </a:ln>
        </c:spPr>
        <c:txPr>
          <a:bodyPr rot="0"/>
          <a:lstStyle/>
          <a:p>
            <a:pPr>
              <a:defRPr sz="3400" b="0" i="0" u="none" strike="noStrike">
                <a:solidFill>
                  <a:srgbClr val="000000"/>
                </a:solidFill>
                <a:latin typeface="Helvetica Neue"/>
              </a:defRPr>
            </a:pPr>
            <a:endParaRPr lang="en-US"/>
          </a:p>
        </c:txPr>
        <c:crossAx val="2094734553"/>
        <c:crosses val="autoZero"/>
        <c:crossBetween val="between"/>
        <c:majorUnit val="5"/>
        <c:minorUnit val="2.5"/>
      </c:valAx>
      <c:valAx>
        <c:axId val="2094734553"/>
        <c:scaling>
          <c:orientation val="minMax"/>
        </c:scaling>
        <c:delete val="0"/>
        <c:axPos val="l"/>
        <c:numFmt formatCode="General" sourceLinked="0"/>
        <c:majorTickMark val="none"/>
        <c:minorTickMark val="none"/>
        <c:tickLblPos val="none"/>
        <c:spPr>
          <a:ln w="127000" cap="flat">
            <a:noFill/>
            <a:prstDash val="solid"/>
            <a:miter lim="400000"/>
          </a:ln>
        </c:spPr>
        <c:txPr>
          <a:bodyPr rot="0"/>
          <a:lstStyle/>
          <a:p>
            <a:pPr>
              <a:defRPr sz="3400" b="0" i="0" u="none" strike="noStrike">
                <a:solidFill>
                  <a:srgbClr val="000000"/>
                </a:solidFill>
                <a:latin typeface="Helvetica Neue"/>
              </a:defRPr>
            </a:pPr>
            <a:endParaRPr lang="en-US"/>
          </a:p>
        </c:txPr>
        <c:crossAx val="2094734552"/>
        <c:crosses val="autoZero"/>
        <c:crossBetween val="between"/>
        <c:majorUnit val="12500"/>
        <c:minorUnit val="6250"/>
      </c:valAx>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0"/>
  <c:style val="2"/>
  <c:chart>
    <c:autoTitleDeleted val="1"/>
    <c:plotArea>
      <c:layout>
        <c:manualLayout>
          <c:layoutTarget val="inner"/>
          <c:xMode val="edge"/>
          <c:yMode val="edge"/>
          <c:x val="1.26727E-2"/>
          <c:y val="3.9633099999999997E-2"/>
          <c:w val="0.97429900000000003"/>
          <c:h val="0.92207799999999995"/>
        </c:manualLayout>
      </c:layout>
      <c:scatterChart>
        <c:scatterStyle val="lineMarker"/>
        <c:varyColors val="0"/>
        <c:ser>
          <c:idx val="0"/>
          <c:order val="0"/>
          <c:tx>
            <c:strRef>
              <c:f>Sheet1!$A$2</c:f>
            </c:strRef>
          </c:tx>
          <c:spPr>
            <a:ln w="127000" cap="flat">
              <a:solidFill>
                <a:schemeClr val="accent1"/>
              </a:solidFill>
              <a:prstDash val="solid"/>
              <a:miter lim="400000"/>
            </a:ln>
            <a:effectLst/>
          </c:spPr>
          <c:marker>
            <c:symbol val="circle"/>
            <c:size val="35"/>
            <c:spPr>
              <a:solidFill>
                <a:schemeClr val="accent1">
                  <a:lumOff val="16847"/>
                </a:schemeClr>
              </a:solidFill>
              <a:ln w="101600" cap="flat">
                <a:solidFill>
                  <a:schemeClr val="accent1"/>
                </a:solidFill>
                <a:prstDash val="solid"/>
                <a:miter lim="400000"/>
              </a:ln>
              <a:effectLst/>
            </c:spPr>
          </c:marker>
          <c:xVal>
            <c:numRef>
              <c:f>Sheet1!$B$2:$H$2</c:f>
              <c:numCache>
                <c:formatCode>General</c:formatCode>
                <c:ptCount val="7"/>
                <c:pt idx="0">
                  <c:v>2002</c:v>
                </c:pt>
                <c:pt idx="1">
                  <c:v>2006</c:v>
                </c:pt>
                <c:pt idx="2">
                  <c:v>2010</c:v>
                </c:pt>
                <c:pt idx="3">
                  <c:v>2011</c:v>
                </c:pt>
                <c:pt idx="4">
                  <c:v>2013</c:v>
                </c:pt>
                <c:pt idx="5">
                  <c:v>2016</c:v>
                </c:pt>
                <c:pt idx="6">
                  <c:v>2020</c:v>
                </c:pt>
              </c:numCache>
            </c:numRef>
          </c:xVal>
          <c:yVal>
            <c:numRef>
              <c:f>Sheet1!$B$3:$H$3</c:f>
              <c:numCache>
                <c:formatCode>General</c:formatCode>
                <c:ptCount val="7"/>
                <c:pt idx="0">
                  <c:v>5</c:v>
                </c:pt>
                <c:pt idx="1">
                  <c:v>161</c:v>
                </c:pt>
                <c:pt idx="2">
                  <c:v>1200</c:v>
                </c:pt>
                <c:pt idx="3">
                  <c:v>1800</c:v>
                </c:pt>
                <c:pt idx="4">
                  <c:v>4400</c:v>
                </c:pt>
                <c:pt idx="5">
                  <c:v>16100</c:v>
                </c:pt>
                <c:pt idx="6">
                  <c:v>44000</c:v>
                </c:pt>
              </c:numCache>
            </c:numRef>
          </c:yVal>
          <c:smooth val="0"/>
          <c:extLst>
            <c:ext xmlns:c16="http://schemas.microsoft.com/office/drawing/2014/chart" uri="{C3380CC4-5D6E-409C-BE32-E72D297353CC}">
              <c16:uniqueId val="{00000000-5A33-4441-BD5E-1FF4B7113763}"/>
            </c:ext>
          </c:extLst>
        </c:ser>
        <c:ser>
          <c:idx val="1"/>
          <c:order val="1"/>
          <c:tx>
            <c:strRef>
              <c:f>Sheet1!$A$3</c:f>
            </c:strRef>
          </c:tx>
          <c:spPr>
            <a:ln w="38100" cap="flat">
              <a:solidFill>
                <a:schemeClr val="accent3"/>
              </a:solidFill>
              <a:prstDash val="solid"/>
              <a:miter lim="400000"/>
            </a:ln>
            <a:effectLst/>
          </c:spPr>
          <c:marker>
            <c:symbol val="circle"/>
            <c:size val="23"/>
            <c:spPr>
              <a:solidFill>
                <a:schemeClr val="accent3"/>
              </a:solidFill>
              <a:ln w="38100" cap="flat">
                <a:solidFill>
                  <a:schemeClr val="accent3"/>
                </a:solidFill>
                <a:prstDash val="solid"/>
                <a:miter lim="400000"/>
              </a:ln>
              <a:effectLst/>
            </c:spPr>
          </c:marker>
          <c:xVal>
            <c:numRef>
              <c:f>Sheet1!$B$2:$H$2</c:f>
              <c:numCache>
                <c:formatCode>General</c:formatCode>
                <c:ptCount val="7"/>
                <c:pt idx="0">
                  <c:v>2002</c:v>
                </c:pt>
                <c:pt idx="1">
                  <c:v>2006</c:v>
                </c:pt>
                <c:pt idx="2">
                  <c:v>2010</c:v>
                </c:pt>
                <c:pt idx="3">
                  <c:v>2011</c:v>
                </c:pt>
                <c:pt idx="4">
                  <c:v>2013</c:v>
                </c:pt>
                <c:pt idx="5">
                  <c:v>2016</c:v>
                </c:pt>
                <c:pt idx="6">
                  <c:v>2020</c:v>
                </c:pt>
              </c:numCache>
            </c:numRef>
          </c:xVal>
          <c:yVal>
            <c:numRef>
              <c:f>Sheet1!$B$4:$H$4</c:f>
            </c:numRef>
          </c:yVal>
          <c:smooth val="0"/>
          <c:extLst>
            <c:ext xmlns:c16="http://schemas.microsoft.com/office/drawing/2014/chart" uri="{C3380CC4-5D6E-409C-BE32-E72D297353CC}">
              <c16:uniqueId val="{00000001-5A33-4441-BD5E-1FF4B7113763}"/>
            </c:ext>
          </c:extLst>
        </c:ser>
        <c:dLbls>
          <c:showLegendKey val="0"/>
          <c:showVal val="0"/>
          <c:showCatName val="0"/>
          <c:showSerName val="0"/>
          <c:showPercent val="0"/>
          <c:showBubbleSize val="0"/>
        </c:dLbls>
        <c:axId val="2094734552"/>
        <c:axId val="2094734553"/>
      </c:scatterChart>
      <c:valAx>
        <c:axId val="2094734552"/>
        <c:scaling>
          <c:orientation val="minMax"/>
        </c:scaling>
        <c:delete val="0"/>
        <c:axPos val="b"/>
        <c:numFmt formatCode="General" sourceLinked="0"/>
        <c:majorTickMark val="none"/>
        <c:minorTickMark val="none"/>
        <c:tickLblPos val="none"/>
        <c:spPr>
          <a:ln w="127000" cap="flat">
            <a:noFill/>
            <a:prstDash val="solid"/>
            <a:miter lim="400000"/>
          </a:ln>
        </c:spPr>
        <c:txPr>
          <a:bodyPr rot="0"/>
          <a:lstStyle/>
          <a:p>
            <a:pPr>
              <a:defRPr sz="3400" b="0" i="0" u="none" strike="noStrike">
                <a:solidFill>
                  <a:srgbClr val="000000"/>
                </a:solidFill>
                <a:latin typeface="Helvetica Neue"/>
              </a:defRPr>
            </a:pPr>
            <a:endParaRPr lang="en-US"/>
          </a:p>
        </c:txPr>
        <c:crossAx val="2094734553"/>
        <c:crosses val="autoZero"/>
        <c:crossBetween val="between"/>
        <c:majorUnit val="5"/>
        <c:minorUnit val="2.5"/>
      </c:valAx>
      <c:valAx>
        <c:axId val="2094734553"/>
        <c:scaling>
          <c:orientation val="minMax"/>
        </c:scaling>
        <c:delete val="0"/>
        <c:axPos val="l"/>
        <c:numFmt formatCode="General" sourceLinked="0"/>
        <c:majorTickMark val="none"/>
        <c:minorTickMark val="none"/>
        <c:tickLblPos val="none"/>
        <c:spPr>
          <a:ln w="127000" cap="flat">
            <a:noFill/>
            <a:prstDash val="solid"/>
            <a:miter lim="400000"/>
          </a:ln>
        </c:spPr>
        <c:txPr>
          <a:bodyPr rot="0"/>
          <a:lstStyle/>
          <a:p>
            <a:pPr>
              <a:defRPr sz="3400" b="0" i="0" u="none" strike="noStrike">
                <a:solidFill>
                  <a:srgbClr val="000000"/>
                </a:solidFill>
                <a:latin typeface="Helvetica Neue"/>
              </a:defRPr>
            </a:pPr>
            <a:endParaRPr lang="en-US"/>
          </a:p>
        </c:txPr>
        <c:crossAx val="2094734552"/>
        <c:crosses val="autoZero"/>
        <c:crossBetween val="between"/>
        <c:majorUnit val="12500"/>
        <c:minorUnit val="6250"/>
      </c:valAx>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17" name="Shape 217"/>
          <p:cNvSpPr>
            <a:spLocks noGrp="1" noRot="1" noChangeAspect="1"/>
          </p:cNvSpPr>
          <p:nvPr>
            <p:ph type="sldImg"/>
          </p:nvPr>
        </p:nvSpPr>
        <p:spPr>
          <a:xfrm>
            <a:off x="1143000" y="685800"/>
            <a:ext cx="4572000" cy="3429000"/>
          </a:xfrm>
          <a:prstGeom prst="rect">
            <a:avLst/>
          </a:prstGeom>
        </p:spPr>
        <p:txBody>
          <a:bodyPr/>
          <a:lstStyle/>
          <a:p>
            <a:endParaRPr/>
          </a:p>
        </p:txBody>
      </p:sp>
      <p:sp>
        <p:nvSpPr>
          <p:cNvPr id="218" name="Shape 218"/>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matplotlib.org/stable/gallery/lines_bars_and_markers/axline.html#sphx-glr-gallery-lines-bars-and-markers-axline-py"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www.wikiwand.com/en/articles/Box_plot"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www.usatoday.com/story/news/nation/2019/07/24/global-warming-climate-warming-faster-than-has-last-2-000-years/1816664001/" TargetMode="External"/><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www.researchgate.net/figure/Napoleon-march-graphic-Charles-Joseph-Minards-narrative-map-of-Napoleons-disastrous_fig7_365610171" TargetMode="External"/><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informationisbeautiful.net/visualizations/most-common-pin-codes/" TargetMode="External"/><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www.researchgate.net/figure/The-electroencephalogram-of-the-patient-with-the-bradycardia-irregular-heartbeat_fig1_373357457" TargetMode="External"/><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36D8F0-B357-2FD1-E489-010C39A03A64}"/>
            </a:ext>
          </a:extLst>
        </p:cNvPr>
        <p:cNvGrpSpPr/>
        <p:nvPr/>
      </p:nvGrpSpPr>
      <p:grpSpPr>
        <a:xfrm>
          <a:off x="0" y="0"/>
          <a:ext cx="0" cy="0"/>
          <a:chOff x="0" y="0"/>
          <a:chExt cx="0" cy="0"/>
        </a:xfrm>
      </p:grpSpPr>
      <p:sp>
        <p:nvSpPr>
          <p:cNvPr id="491" name="Shape 491">
            <a:extLst>
              <a:ext uri="{FF2B5EF4-FFF2-40B4-BE49-F238E27FC236}">
                <a16:creationId xmlns:a16="http://schemas.microsoft.com/office/drawing/2014/main" id="{DA207E56-DD1B-80F9-1A29-1F67D81BB44A}"/>
              </a:ext>
            </a:extLst>
          </p:cNvPr>
          <p:cNvSpPr>
            <a:spLocks noGrp="1" noRot="1" noChangeAspect="1"/>
          </p:cNvSpPr>
          <p:nvPr>
            <p:ph type="sldImg"/>
          </p:nvPr>
        </p:nvSpPr>
        <p:spPr>
          <a:xfrm>
            <a:off x="381000" y="685800"/>
            <a:ext cx="6096000" cy="3429000"/>
          </a:xfrm>
          <a:prstGeom prst="rect">
            <a:avLst/>
          </a:prstGeom>
        </p:spPr>
        <p:txBody>
          <a:bodyPr/>
          <a:lstStyle/>
          <a:p>
            <a:endParaRPr/>
          </a:p>
        </p:txBody>
      </p:sp>
      <p:sp>
        <p:nvSpPr>
          <p:cNvPr id="492" name="Shape 492">
            <a:extLst>
              <a:ext uri="{FF2B5EF4-FFF2-40B4-BE49-F238E27FC236}">
                <a16:creationId xmlns:a16="http://schemas.microsoft.com/office/drawing/2014/main" id="{6FC7C047-9CAC-55F4-4A0D-552AF174C1AF}"/>
              </a:ext>
            </a:extLst>
          </p:cNvPr>
          <p:cNvSpPr>
            <a:spLocks noGrp="1"/>
          </p:cNvSpPr>
          <p:nvPr>
            <p:ph type="body" sz="quarter" idx="1"/>
          </p:nvPr>
        </p:nvSpPr>
        <p:spPr>
          <a:prstGeom prst="rect">
            <a:avLst/>
          </a:prstGeom>
        </p:spPr>
        <p:txBody>
          <a:bodyPr/>
          <a:lstStyle/>
          <a:p>
            <a:r>
              <a:rPr lang="en-US" dirty="0"/>
              <a:t>5 min</a:t>
            </a:r>
            <a:endParaRPr dirty="0"/>
          </a:p>
        </p:txBody>
      </p:sp>
    </p:spTree>
    <p:extLst>
      <p:ext uri="{BB962C8B-B14F-4D97-AF65-F5344CB8AC3E}">
        <p14:creationId xmlns:p14="http://schemas.microsoft.com/office/powerpoint/2010/main" val="30540755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2B3B76-0E11-EEF0-581D-6574069832AE}"/>
            </a:ext>
          </a:extLst>
        </p:cNvPr>
        <p:cNvGrpSpPr/>
        <p:nvPr/>
      </p:nvGrpSpPr>
      <p:grpSpPr>
        <a:xfrm>
          <a:off x="0" y="0"/>
          <a:ext cx="0" cy="0"/>
          <a:chOff x="0" y="0"/>
          <a:chExt cx="0" cy="0"/>
        </a:xfrm>
      </p:grpSpPr>
      <p:sp>
        <p:nvSpPr>
          <p:cNvPr id="491" name="Shape 491">
            <a:extLst>
              <a:ext uri="{FF2B5EF4-FFF2-40B4-BE49-F238E27FC236}">
                <a16:creationId xmlns:a16="http://schemas.microsoft.com/office/drawing/2014/main" id="{54ED4A06-8A31-973B-0D8A-B20DD348420D}"/>
              </a:ext>
            </a:extLst>
          </p:cNvPr>
          <p:cNvSpPr>
            <a:spLocks noGrp="1" noRot="1" noChangeAspect="1"/>
          </p:cNvSpPr>
          <p:nvPr>
            <p:ph type="sldImg"/>
          </p:nvPr>
        </p:nvSpPr>
        <p:spPr>
          <a:xfrm>
            <a:off x="381000" y="685800"/>
            <a:ext cx="6096000" cy="3429000"/>
          </a:xfrm>
          <a:prstGeom prst="rect">
            <a:avLst/>
          </a:prstGeom>
        </p:spPr>
        <p:txBody>
          <a:bodyPr/>
          <a:lstStyle/>
          <a:p>
            <a:endParaRPr/>
          </a:p>
        </p:txBody>
      </p:sp>
      <p:sp>
        <p:nvSpPr>
          <p:cNvPr id="492" name="Shape 492">
            <a:extLst>
              <a:ext uri="{FF2B5EF4-FFF2-40B4-BE49-F238E27FC236}">
                <a16:creationId xmlns:a16="http://schemas.microsoft.com/office/drawing/2014/main" id="{EA9522D7-FF51-B987-002D-71375D027409}"/>
              </a:ext>
            </a:extLst>
          </p:cNvPr>
          <p:cNvSpPr>
            <a:spLocks noGrp="1"/>
          </p:cNvSpPr>
          <p:nvPr>
            <p:ph type="body" sz="quarter" idx="1"/>
          </p:nvPr>
        </p:nvSpPr>
        <p:spPr>
          <a:prstGeom prst="rect">
            <a:avLst/>
          </a:prstGeom>
        </p:spPr>
        <p:txBody>
          <a:bodyPr/>
          <a:lstStyle/>
          <a:p>
            <a:r>
              <a:rPr lang="en-US" dirty="0"/>
              <a:t>15 min</a:t>
            </a:r>
            <a:endParaRPr dirty="0"/>
          </a:p>
        </p:txBody>
      </p:sp>
    </p:spTree>
    <p:extLst>
      <p:ext uri="{BB962C8B-B14F-4D97-AF65-F5344CB8AC3E}">
        <p14:creationId xmlns:p14="http://schemas.microsoft.com/office/powerpoint/2010/main" val="5927817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5" name="Shape 505"/>
          <p:cNvSpPr>
            <a:spLocks noGrp="1" noRot="1" noChangeAspect="1"/>
          </p:cNvSpPr>
          <p:nvPr>
            <p:ph type="sldImg"/>
          </p:nvPr>
        </p:nvSpPr>
        <p:spPr>
          <a:xfrm>
            <a:off x="381000" y="685800"/>
            <a:ext cx="6096000" cy="3429000"/>
          </a:xfrm>
          <a:prstGeom prst="rect">
            <a:avLst/>
          </a:prstGeom>
        </p:spPr>
        <p:txBody>
          <a:bodyPr/>
          <a:lstStyle/>
          <a:p>
            <a:endParaRPr/>
          </a:p>
        </p:txBody>
      </p:sp>
      <p:sp>
        <p:nvSpPr>
          <p:cNvPr id="506" name="Shape 506"/>
          <p:cNvSpPr>
            <a:spLocks noGrp="1"/>
          </p:cNvSpPr>
          <p:nvPr>
            <p:ph type="body" sz="quarter" idx="1"/>
          </p:nvPr>
        </p:nvSpPr>
        <p:spPr>
          <a:prstGeom prst="rect">
            <a:avLst/>
          </a:prstGeom>
        </p:spPr>
        <p:txBody>
          <a:bodyPr/>
          <a:lstStyle/>
          <a:p>
            <a:r>
              <a:rPr lang="en-US" dirty="0"/>
              <a:t>Fast forward to today and we’re seeing exponential</a:t>
            </a:r>
            <a:r>
              <a:rPr dirty="0"/>
              <a:t> Growth</a:t>
            </a:r>
            <a:r>
              <a:rPr lang="en-US" dirty="0"/>
              <a:t> in the amount of data we’re producing. We’re projected to have generate about  660 </a:t>
            </a:r>
            <a:r>
              <a:rPr lang="en-US" dirty="0" err="1"/>
              <a:t>zetabytes</a:t>
            </a:r>
            <a:r>
              <a:rPr lang="en-US" dirty="0"/>
              <a:t> of data by 2030. That’s about a 10 fold increase from 2020.</a:t>
            </a:r>
          </a:p>
          <a:p>
            <a:endParaRPr lang="en-US" dirty="0"/>
          </a:p>
        </p:txBody>
      </p:sp>
    </p:spTree>
    <p:extLst>
      <p:ext uri="{BB962C8B-B14F-4D97-AF65-F5344CB8AC3E}">
        <p14:creationId xmlns:p14="http://schemas.microsoft.com/office/powerpoint/2010/main" val="2976455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0" name="Shape 580"/>
          <p:cNvSpPr>
            <a:spLocks noGrp="1" noRot="1" noChangeAspect="1"/>
          </p:cNvSpPr>
          <p:nvPr>
            <p:ph type="sldImg"/>
          </p:nvPr>
        </p:nvSpPr>
        <p:spPr>
          <a:xfrm>
            <a:off x="381000" y="685800"/>
            <a:ext cx="6096000" cy="3429000"/>
          </a:xfrm>
          <a:prstGeom prst="rect">
            <a:avLst/>
          </a:prstGeom>
        </p:spPr>
        <p:txBody>
          <a:bodyPr/>
          <a:lstStyle/>
          <a:p>
            <a:endParaRPr/>
          </a:p>
        </p:txBody>
      </p:sp>
      <p:sp>
        <p:nvSpPr>
          <p:cNvPr id="581" name="Shape 581"/>
          <p:cNvSpPr>
            <a:spLocks noGrp="1"/>
          </p:cNvSpPr>
          <p:nvPr>
            <p:ph type="body" sz="quarter" idx="1"/>
          </p:nvPr>
        </p:nvSpPr>
        <p:spPr>
          <a:prstGeom prst="rect">
            <a:avLst/>
          </a:prstGeom>
        </p:spPr>
        <p:txBody>
          <a:bodyPr/>
          <a:lstStyle/>
          <a:p>
            <a:r>
              <a:rPr dirty="0"/>
              <a:t>As data becomes increasingly important in our personal and professional lives, the abundance of data creates a poverty of attention. </a:t>
            </a:r>
          </a:p>
        </p:txBody>
      </p:sp>
    </p:spTree>
    <p:extLst>
      <p:ext uri="{BB962C8B-B14F-4D97-AF65-F5344CB8AC3E}">
        <p14:creationId xmlns:p14="http://schemas.microsoft.com/office/powerpoint/2010/main" val="39082904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9" name="Shape 589"/>
          <p:cNvSpPr>
            <a:spLocks noGrp="1" noRot="1" noChangeAspect="1"/>
          </p:cNvSpPr>
          <p:nvPr>
            <p:ph type="sldImg"/>
          </p:nvPr>
        </p:nvSpPr>
        <p:spPr>
          <a:xfrm>
            <a:off x="381000" y="685800"/>
            <a:ext cx="6096000" cy="3429000"/>
          </a:xfrm>
          <a:prstGeom prst="rect">
            <a:avLst/>
          </a:prstGeom>
        </p:spPr>
        <p:txBody>
          <a:bodyPr/>
          <a:lstStyle/>
          <a:p>
            <a:endParaRPr/>
          </a:p>
        </p:txBody>
      </p:sp>
      <p:sp>
        <p:nvSpPr>
          <p:cNvPr id="590" name="Shape 590"/>
          <p:cNvSpPr>
            <a:spLocks noGrp="1"/>
          </p:cNvSpPr>
          <p:nvPr>
            <p:ph type="body" sz="quarter" idx="1"/>
          </p:nvPr>
        </p:nvSpPr>
        <p:spPr>
          <a:prstGeom prst="rect">
            <a:avLst/>
          </a:prstGeom>
        </p:spPr>
        <p:txBody>
          <a:bodyPr/>
          <a:lstStyle/>
          <a:p>
            <a:r>
              <a:rPr dirty="0"/>
              <a:t>As Herb Simon put it…</a:t>
            </a:r>
          </a:p>
          <a:p>
            <a:endParaRPr dirty="0"/>
          </a:p>
          <a:p>
            <a:r>
              <a:rPr dirty="0"/>
              <a:t>-&gt; Visualization leverages our natural means of perception to make the best use of our attention. </a:t>
            </a:r>
          </a:p>
        </p:txBody>
      </p:sp>
    </p:spTree>
    <p:extLst>
      <p:ext uri="{BB962C8B-B14F-4D97-AF65-F5344CB8AC3E}">
        <p14:creationId xmlns:p14="http://schemas.microsoft.com/office/powerpoint/2010/main" val="38958463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0" name="Shape 560"/>
          <p:cNvSpPr>
            <a:spLocks noGrp="1" noRot="1" noChangeAspect="1"/>
          </p:cNvSpPr>
          <p:nvPr>
            <p:ph type="sldImg"/>
          </p:nvPr>
        </p:nvSpPr>
        <p:spPr>
          <a:xfrm>
            <a:off x="381000" y="685800"/>
            <a:ext cx="6096000" cy="3429000"/>
          </a:xfrm>
          <a:prstGeom prst="rect">
            <a:avLst/>
          </a:prstGeom>
        </p:spPr>
        <p:txBody>
          <a:bodyPr/>
          <a:lstStyle/>
          <a:p>
            <a:endParaRPr/>
          </a:p>
        </p:txBody>
      </p:sp>
      <p:sp>
        <p:nvSpPr>
          <p:cNvPr id="561" name="Shape 561"/>
          <p:cNvSpPr>
            <a:spLocks noGrp="1"/>
          </p:cNvSpPr>
          <p:nvPr>
            <p:ph type="body" sz="quarter" idx="1"/>
          </p:nvPr>
        </p:nvSpPr>
        <p:spPr>
          <a:prstGeom prst="rect">
            <a:avLst/>
          </a:prstGeom>
        </p:spPr>
        <p:txBody>
          <a:bodyPr/>
          <a:lstStyle/>
          <a:p>
            <a:pPr defTabSz="3658118">
              <a:lnSpc>
                <a:spcPct val="100000"/>
              </a:lnSpc>
              <a:defRPr sz="4800"/>
            </a:pPr>
            <a:r>
              <a:rPr dirty="0"/>
              <a:t>This is a quote that I like a lot by Richard Hamming </a:t>
            </a:r>
          </a:p>
          <a:p>
            <a:pPr defTabSz="3658118">
              <a:lnSpc>
                <a:spcPct val="100000"/>
              </a:lnSpc>
              <a:defRPr sz="4800"/>
            </a:pPr>
            <a:r>
              <a:rPr dirty="0"/>
              <a:t>The purpose of computing is insight, not numbers. </a:t>
            </a:r>
          </a:p>
          <a:p>
            <a:pPr defTabSz="3658118">
              <a:lnSpc>
                <a:spcPct val="100000"/>
              </a:lnSpc>
              <a:defRPr sz="4800"/>
            </a:pPr>
            <a:r>
              <a:rPr dirty="0"/>
              <a:t>I truly believe that and not many people would argue against it. </a:t>
            </a:r>
          </a:p>
          <a:p>
            <a:pPr defTabSz="3658118">
              <a:lnSpc>
                <a:spcPct val="100000"/>
              </a:lnSpc>
              <a:defRPr sz="4800"/>
            </a:pPr>
            <a:endParaRPr dirty="0"/>
          </a:p>
          <a:p>
            <a:pPr defTabSz="3658118">
              <a:lnSpc>
                <a:spcPct val="100000"/>
              </a:lnSpc>
              <a:defRPr sz="4800"/>
            </a:pPr>
            <a:r>
              <a:rPr dirty="0"/>
              <a:t>It turns out that this sentence can be adapted to also describe visualization. </a:t>
            </a:r>
          </a:p>
          <a:p>
            <a:pPr defTabSz="3658118">
              <a:lnSpc>
                <a:spcPct val="100000"/>
              </a:lnSpc>
              <a:defRPr sz="4800"/>
            </a:pPr>
            <a:endParaRPr dirty="0"/>
          </a:p>
          <a:p>
            <a:pPr defTabSz="3658118">
              <a:lnSpc>
                <a:spcPct val="100000"/>
              </a:lnSpc>
              <a:defRPr sz="4800"/>
            </a:pPr>
            <a:r>
              <a:rPr dirty="0"/>
              <a:t>The purpose of visualization is insight, not pictures. </a:t>
            </a:r>
          </a:p>
          <a:p>
            <a:pPr defTabSz="3658118">
              <a:lnSpc>
                <a:spcPct val="100000"/>
              </a:lnSpc>
              <a:defRPr sz="4800"/>
            </a:pPr>
            <a:r>
              <a:rPr dirty="0"/>
              <a:t>Again, this is not a controversial statement. </a:t>
            </a:r>
          </a:p>
          <a:p>
            <a:pPr defTabSz="3658118">
              <a:lnSpc>
                <a:spcPct val="100000"/>
              </a:lnSpc>
              <a:defRPr sz="4800"/>
            </a:pPr>
            <a:r>
              <a:rPr dirty="0"/>
              <a:t>Yet there are many visualizations and infographics out there that do not enable insight. </a:t>
            </a:r>
          </a:p>
        </p:txBody>
      </p:sp>
    </p:spTree>
    <p:extLst>
      <p:ext uri="{BB962C8B-B14F-4D97-AF65-F5344CB8AC3E}">
        <p14:creationId xmlns:p14="http://schemas.microsoft.com/office/powerpoint/2010/main" val="219085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3779429eaea_4_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 name="Google Shape;192;g3779429eaea_4_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g3779429eaea_4_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9" name="Google Shape;209;g3779429eaea_4_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g37776e411e9_0_1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1" name="Google Shape;271;g37776e411e9_0_1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g3779429eaea_0_128: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7" name="Google Shape;277;g3779429eaea_0_1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g3779429eaea_4_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8" name="Google Shape;228;g3779429eaea_4_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7278DF8-6420-5F42-A2DF-7D2827F5AFC0}" type="slidenum">
              <a:rPr lang="en-US" smtClean="0"/>
              <a:t>4</a:t>
            </a:fld>
            <a:endParaRPr lang="en-US"/>
          </a:p>
        </p:txBody>
      </p:sp>
    </p:spTree>
    <p:extLst>
      <p:ext uri="{BB962C8B-B14F-4D97-AF65-F5344CB8AC3E}">
        <p14:creationId xmlns:p14="http://schemas.microsoft.com/office/powerpoint/2010/main" val="151484159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g377ab791de8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7" name="Google Shape;307;g377ab791de8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g377ab791de8_0_1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3" name="Google Shape;313;g377ab791de8_0_1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exploratory</a:t>
            </a:r>
            <a:endParaRPr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g377ab791de8_0_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9" name="Google Shape;319;g377ab791de8_0_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u="sng" dirty="0">
                <a:solidFill>
                  <a:schemeClr val="hlink"/>
                </a:solidFill>
                <a:hlinkClick r:id="rId3"/>
              </a:rPr>
              <a:t>https://matplotlib.org/stable/gallery/lines_bars_and_markers/axline.html#sphx-glr-gallery-lines-bars-and-markers-axline-py</a:t>
            </a:r>
            <a:r>
              <a:rPr lang="en" dirty="0"/>
              <a:t> </a:t>
            </a:r>
          </a:p>
          <a:p>
            <a:pPr marL="0" lvl="0" indent="0" algn="l" rtl="0">
              <a:spcBef>
                <a:spcPts val="0"/>
              </a:spcBef>
              <a:spcAft>
                <a:spcPts val="0"/>
              </a:spcAft>
              <a:buNone/>
            </a:pPr>
            <a:endParaRPr lang="en" dirty="0"/>
          </a:p>
          <a:p>
            <a:pPr marL="0" lvl="0" indent="0" algn="l" rtl="0">
              <a:spcBef>
                <a:spcPts val="0"/>
              </a:spcBef>
              <a:spcAft>
                <a:spcPts val="0"/>
              </a:spcAft>
              <a:buNone/>
            </a:pPr>
            <a:r>
              <a:rPr lang="en" dirty="0"/>
              <a:t>explanatory</a:t>
            </a:r>
            <a:endParaRPr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g377ab791de8_0_263: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exploratory</a:t>
            </a:r>
            <a:endParaRPr dirty="0"/>
          </a:p>
        </p:txBody>
      </p:sp>
      <p:sp>
        <p:nvSpPr>
          <p:cNvPr id="325" name="Google Shape;325;g377ab791de8_0_2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g377ab791de8_0_1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1" name="Google Shape;331;g377ab791de8_0_1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A parody line graph (1919) by William Addison Dwiggins.</a:t>
            </a:r>
          </a:p>
          <a:p>
            <a:pPr marL="0" lvl="0" indent="0" algn="l" rtl="0">
              <a:spcBef>
                <a:spcPts val="0"/>
              </a:spcBef>
              <a:spcAft>
                <a:spcPts val="0"/>
              </a:spcAft>
              <a:buNone/>
            </a:pPr>
            <a:endParaRPr lang="en" dirty="0"/>
          </a:p>
          <a:p>
            <a:pPr marL="0" lvl="0" indent="0" algn="l" rtl="0">
              <a:spcBef>
                <a:spcPts val="0"/>
              </a:spcBef>
              <a:spcAft>
                <a:spcPts val="0"/>
              </a:spcAft>
              <a:buNone/>
            </a:pPr>
            <a:r>
              <a:rPr lang="en" dirty="0"/>
              <a:t>explanatory</a:t>
            </a:r>
            <a:endParaRPr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g377ab791de8_0_1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9" name="Google Shape;349;g377ab791de8_0_1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u="sng" dirty="0">
                <a:solidFill>
                  <a:schemeClr val="hlink"/>
                </a:solidFill>
                <a:hlinkClick r:id="rId3"/>
              </a:rPr>
              <a:t>https://www.wikiwand.com/en/articles/Box_plot</a:t>
            </a:r>
            <a:r>
              <a:rPr lang="en" dirty="0"/>
              <a:t> </a:t>
            </a:r>
          </a:p>
          <a:p>
            <a:pPr marL="0" lvl="0" indent="0" algn="l" rtl="0">
              <a:spcBef>
                <a:spcPts val="0"/>
              </a:spcBef>
              <a:spcAft>
                <a:spcPts val="0"/>
              </a:spcAft>
              <a:buNone/>
            </a:pPr>
            <a:endParaRPr lang="en" dirty="0"/>
          </a:p>
          <a:p>
            <a:pPr marL="0" lvl="0" indent="0" algn="l" rtl="0">
              <a:spcBef>
                <a:spcPts val="0"/>
              </a:spcBef>
              <a:spcAft>
                <a:spcPts val="0"/>
              </a:spcAft>
              <a:buNone/>
            </a:pPr>
            <a:r>
              <a:rPr lang="en-US" dirty="0"/>
              <a:t>exploratory</a:t>
            </a:r>
            <a:endParaRPr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g3779429eaea_0_147: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u="sng" dirty="0">
                <a:solidFill>
                  <a:schemeClr val="hlink"/>
                </a:solidFill>
                <a:hlinkClick r:id="rId3"/>
              </a:rPr>
              <a:t>https://www.usatoday.com/story/news/nation/2019/07/24/global-warming-climate-warming-faster-than-has-last-2-000-years/1816664001/</a:t>
            </a:r>
            <a:endParaRPr lang="en" sz="1200" u="sng" dirty="0">
              <a:solidFill>
                <a:schemeClr val="hlink"/>
              </a:solidFill>
            </a:endParaRPr>
          </a:p>
          <a:p>
            <a:pPr marL="0" lvl="0" indent="0" algn="l" rtl="0">
              <a:spcBef>
                <a:spcPts val="0"/>
              </a:spcBef>
              <a:spcAft>
                <a:spcPts val="0"/>
              </a:spcAft>
              <a:buNone/>
            </a:pPr>
            <a:endParaRPr lang="en" sz="1200" u="sng" dirty="0">
              <a:solidFill>
                <a:schemeClr val="hlink"/>
              </a:solidFill>
            </a:endParaRPr>
          </a:p>
          <a:p>
            <a:pPr marL="0" lvl="0" indent="0" algn="l" rtl="0">
              <a:spcBef>
                <a:spcPts val="0"/>
              </a:spcBef>
              <a:spcAft>
                <a:spcPts val="0"/>
              </a:spcAft>
              <a:buNone/>
            </a:pPr>
            <a:r>
              <a:rPr lang="en" sz="1200" u="sng" dirty="0">
                <a:solidFill>
                  <a:schemeClr val="hlink"/>
                </a:solidFill>
              </a:rPr>
              <a:t>explanatory</a:t>
            </a:r>
            <a:endParaRPr sz="1200" dirty="0"/>
          </a:p>
        </p:txBody>
      </p:sp>
      <p:sp>
        <p:nvSpPr>
          <p:cNvPr id="355" name="Google Shape;355;g3779429eaea_0_1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Google Shape;366;g3779429eaea_0_166: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u="sng">
                <a:solidFill>
                  <a:schemeClr val="hlink"/>
                </a:solidFill>
                <a:hlinkClick r:id="rId3"/>
              </a:rPr>
              <a:t>https://www.researchgate.net/figure/Napoleon-march-graphic-Charles-Joseph-Minards-narrative-map-of-Napoleons-disastrous_fig7_365610171</a:t>
            </a:r>
            <a:r>
              <a:rPr lang="en"/>
              <a:t> </a:t>
            </a:r>
            <a:endParaRPr/>
          </a:p>
        </p:txBody>
      </p:sp>
      <p:sp>
        <p:nvSpPr>
          <p:cNvPr id="367" name="Google Shape;367;g3779429eaea_0_1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g3779429eaea_0_157: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u="sng" dirty="0">
                <a:solidFill>
                  <a:schemeClr val="hlink"/>
                </a:solidFill>
                <a:hlinkClick r:id="rId3"/>
              </a:rPr>
              <a:t>https://informationisbeautiful.net/visualizations/most-common-pin-codes/</a:t>
            </a:r>
            <a:r>
              <a:rPr lang="en" sz="1200" dirty="0"/>
              <a:t> </a:t>
            </a:r>
            <a:endParaRPr sz="1200" dirty="0"/>
          </a:p>
        </p:txBody>
      </p:sp>
      <p:sp>
        <p:nvSpPr>
          <p:cNvPr id="373" name="Google Shape;373;g3779429eaea_0_1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g377ab791de8_0_1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9" name="Google Shape;379;g377ab791de8_0_1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17266831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Google Shape;384;g34894d3ca96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5" name="Google Shape;385;g34894d3ca96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Google Shape;390;g377ab791de8_0_1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1" name="Google Shape;391;g377ab791de8_0_1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g377ab791de8_0_1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7" name="Google Shape;397;g377ab791de8_0_1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u="sng">
                <a:solidFill>
                  <a:schemeClr val="hlink"/>
                </a:solidFill>
                <a:hlinkClick r:id="rId3"/>
              </a:rPr>
              <a:t>https://www.researchgate.net/figure/The-electroencephalogram-of-the-patient-with-the-bradycardia-irregular-heartbeat_fig1_373357457</a:t>
            </a:r>
            <a:r>
              <a:rPr lang="en"/>
              <a:t> </a:t>
            </a:r>
            <a:endParaRPr/>
          </a:p>
          <a:p>
            <a:pPr marL="0" lvl="0" indent="0" algn="l" rtl="0">
              <a:spcBef>
                <a:spcPts val="0"/>
              </a:spcBef>
              <a:spcAft>
                <a:spcPts val="0"/>
              </a:spcAft>
              <a:buNone/>
            </a:pPr>
            <a:endParaRPr/>
          </a:p>
          <a:p>
            <a:pPr marL="0" lvl="0" indent="0" algn="l" rtl="0">
              <a:spcBef>
                <a:spcPts val="0"/>
              </a:spcBef>
              <a:spcAft>
                <a:spcPts val="0"/>
              </a:spcAft>
              <a:buNone/>
            </a:pPr>
            <a:r>
              <a:rPr lang="en"/>
              <a:t>The electroencephalogram of the patient with the bradycardia/irregular heartbeat. Single-lead EKG monitor is in line 25.</a:t>
            </a:r>
            <a:endParaRPr/>
          </a:p>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g3779429eaea_0_205: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a:solidFill>
                  <a:schemeClr val="dk1"/>
                </a:solidFill>
                <a:latin typeface="Lato"/>
                <a:ea typeface="Lato"/>
                <a:cs typeface="Lato"/>
                <a:sym typeface="Lato"/>
              </a:rPr>
              <a:t>Kepler’s </a:t>
            </a:r>
            <a:r>
              <a:rPr lang="en" i="1">
                <a:solidFill>
                  <a:schemeClr val="dk1"/>
                </a:solidFill>
                <a:latin typeface="Lato"/>
                <a:ea typeface="Lato"/>
                <a:cs typeface="Lato"/>
                <a:sym typeface="Lato"/>
              </a:rPr>
              <a:t>Mysterium Cosmographicum. </a:t>
            </a:r>
            <a:r>
              <a:rPr lang="en">
                <a:solidFill>
                  <a:schemeClr val="dk1"/>
                </a:solidFill>
                <a:latin typeface="Lato"/>
                <a:ea typeface="Lato"/>
                <a:cs typeface="Lato"/>
                <a:sym typeface="Lato"/>
              </a:rPr>
              <a:t>The world’s first graph? Folio 61 recto of a copy of Macrobius’s commentary on Cicero’s ‘Somnium Scipionis’. The lines show seven heavenly bodies: Venus, Mercury, Saturn, the Sun, Mars, Jupiter, and the Moon. Each line, belonging to a different planet, is plotted on a different scale, so the periods cannot be reconciled. It would be more accurate to call it a schematic diagram of the data. In other words, the values for the amplitudes which are described in the accompanying text, cannot be read off the graph.</a:t>
            </a:r>
            <a:endParaRPr>
              <a:solidFill>
                <a:schemeClr val="dk1"/>
              </a:solidFill>
              <a:latin typeface="Lato"/>
              <a:ea typeface="Lato"/>
              <a:cs typeface="Lato"/>
              <a:sym typeface="Lato"/>
            </a:endParaRPr>
          </a:p>
        </p:txBody>
      </p:sp>
      <p:sp>
        <p:nvSpPr>
          <p:cNvPr id="403" name="Google Shape;403;g3779429eaea_0_20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
        <p:cNvGrpSpPr/>
        <p:nvPr/>
      </p:nvGrpSpPr>
      <p:grpSpPr>
        <a:xfrm>
          <a:off x="0" y="0"/>
          <a:ext cx="0" cy="0"/>
          <a:chOff x="0" y="0"/>
          <a:chExt cx="0" cy="0"/>
        </a:xfrm>
      </p:grpSpPr>
      <p:sp>
        <p:nvSpPr>
          <p:cNvPr id="408" name="Google Shape;408;g3779429eaea_0_18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9" name="Google Shape;409;g3779429eaea_0_18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r>
              <a:rPr lang="en"/>
              <a:t>Bubble chamber particle tracks. Coloured image showing a collection of tracks left by subatomic particles in a bubble chamber. A bubble chamber is a container filled with liquid hydrogen which is superheated - momentarily raised above its normal boiling point by a sudden drop in pressure in the container. Any charged particle passing through the liquid in this state leaves behind a trail of tiny bubbles as the liquid boils in its wake. These bubbles are seen as fine tracks, showing the characteristic paths of different types of particle. The paths are curved due to an intense applied magnetic field. The tightly-wound spiral tracks are due to electrons and positrons. [source]</a:t>
            </a:r>
            <a:endParaRPr/>
          </a:p>
        </p:txBody>
      </p:sp>
      <p:sp>
        <p:nvSpPr>
          <p:cNvPr id="410" name="Google Shape;410;g3779429eaea_0_18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47</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Google Shape;421;g377ab791de8_0_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2" name="Google Shape;422;g377ab791de8_0_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2"/>
        <p:cNvGrpSpPr/>
        <p:nvPr/>
      </p:nvGrpSpPr>
      <p:grpSpPr>
        <a:xfrm>
          <a:off x="0" y="0"/>
          <a:ext cx="0" cy="0"/>
          <a:chOff x="0" y="0"/>
          <a:chExt cx="0" cy="0"/>
        </a:xfrm>
      </p:grpSpPr>
      <p:sp>
        <p:nvSpPr>
          <p:cNvPr id="433" name="Google Shape;433;g377ab791de8_0_1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4" name="Google Shape;434;g377ab791de8_0_1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8"/>
        <p:cNvGrpSpPr/>
        <p:nvPr/>
      </p:nvGrpSpPr>
      <p:grpSpPr>
        <a:xfrm>
          <a:off x="0" y="0"/>
          <a:ext cx="0" cy="0"/>
          <a:chOff x="0" y="0"/>
          <a:chExt cx="0" cy="0"/>
        </a:xfrm>
      </p:grpSpPr>
      <p:sp>
        <p:nvSpPr>
          <p:cNvPr id="439" name="Google Shape;439;g377ab791de8_0_1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0" name="Google Shape;440;g377ab791de8_0_1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7"/>
        <p:cNvGrpSpPr/>
        <p:nvPr/>
      </p:nvGrpSpPr>
      <p:grpSpPr>
        <a:xfrm>
          <a:off x="0" y="0"/>
          <a:ext cx="0" cy="0"/>
          <a:chOff x="0" y="0"/>
          <a:chExt cx="0" cy="0"/>
        </a:xfrm>
      </p:grpSpPr>
      <p:sp>
        <p:nvSpPr>
          <p:cNvPr id="458" name="Google Shape;458;g377ab791de8_0_1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9" name="Google Shape;459;g377ab791de8_0_1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6"/>
        <p:cNvGrpSpPr/>
        <p:nvPr/>
      </p:nvGrpSpPr>
      <p:grpSpPr>
        <a:xfrm>
          <a:off x="0" y="0"/>
          <a:ext cx="0" cy="0"/>
          <a:chOff x="0" y="0"/>
          <a:chExt cx="0" cy="0"/>
        </a:xfrm>
      </p:grpSpPr>
      <p:sp>
        <p:nvSpPr>
          <p:cNvPr id="467" name="Google Shape;467;g377ab791de8_0_2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8" name="Google Shape;468;g377ab791de8_0_2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5 min</a:t>
            </a:r>
          </a:p>
        </p:txBody>
      </p:sp>
    </p:spTree>
    <p:extLst>
      <p:ext uri="{BB962C8B-B14F-4D97-AF65-F5344CB8AC3E}">
        <p14:creationId xmlns:p14="http://schemas.microsoft.com/office/powerpoint/2010/main" val="36626816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4"/>
        <p:cNvGrpSpPr/>
        <p:nvPr/>
      </p:nvGrpSpPr>
      <p:grpSpPr>
        <a:xfrm>
          <a:off x="0" y="0"/>
          <a:ext cx="0" cy="0"/>
          <a:chOff x="0" y="0"/>
          <a:chExt cx="0" cy="0"/>
        </a:xfrm>
      </p:grpSpPr>
      <p:sp>
        <p:nvSpPr>
          <p:cNvPr id="495" name="Google Shape;495;g377ab791de8_0_2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6" name="Google Shape;496;g377ab791de8_0_2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 name="Shape 491"/>
          <p:cNvSpPr>
            <a:spLocks noGrp="1" noRot="1" noChangeAspect="1"/>
          </p:cNvSpPr>
          <p:nvPr>
            <p:ph type="sldImg"/>
          </p:nvPr>
        </p:nvSpPr>
        <p:spPr>
          <a:xfrm>
            <a:off x="381000" y="685800"/>
            <a:ext cx="6096000" cy="3429000"/>
          </a:xfrm>
          <a:prstGeom prst="rect">
            <a:avLst/>
          </a:prstGeom>
        </p:spPr>
        <p:txBody>
          <a:bodyPr/>
          <a:lstStyle/>
          <a:p>
            <a:endParaRPr/>
          </a:p>
        </p:txBody>
      </p:sp>
      <p:sp>
        <p:nvSpPr>
          <p:cNvPr id="492" name="Shape 492"/>
          <p:cNvSpPr>
            <a:spLocks noGrp="1"/>
          </p:cNvSpPr>
          <p:nvPr>
            <p:ph type="body" sz="quarter" idx="1"/>
          </p:nvPr>
        </p:nvSpPr>
        <p:spPr>
          <a:prstGeom prst="rect">
            <a:avLst/>
          </a:prstGeom>
        </p:spPr>
        <p:txBody>
          <a:bodyPr/>
          <a:lstStyle/>
          <a:p>
            <a:r>
              <a:rPr lang="en-US" dirty="0"/>
              <a:t>20 min</a:t>
            </a:r>
            <a:endParaRPr dirty="0"/>
          </a:p>
        </p:txBody>
      </p:sp>
    </p:spTree>
    <p:extLst>
      <p:ext uri="{BB962C8B-B14F-4D97-AF65-F5344CB8AC3E}">
        <p14:creationId xmlns:p14="http://schemas.microsoft.com/office/powerpoint/2010/main" val="34521396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rtl="0"/>
            <a:r>
              <a:rPr lang="en-US" dirty="0"/>
              <a:t>Procedural memory (the "how to do it" system — riding a bike, running an algorithm, applying a proof technique) works on genuinely different rules than declarative/factual memory, and it's actually one of Oakley's favorite topics because she frames a lot of math/science learning as building procedural fluency, not just conceptual understanding.</a:t>
            </a:r>
          </a:p>
          <a:p>
            <a:pPr rtl="0"/>
            <a:r>
              <a:rPr lang="en-US" b="1" dirty="0"/>
              <a:t>How it's different from declarative learning</a:t>
            </a:r>
            <a:endParaRPr lang="en-US" dirty="0"/>
          </a:p>
          <a:p>
            <a:pPr rtl="0"/>
            <a:r>
              <a:rPr lang="en-US" dirty="0"/>
              <a:t>Procedural memory is thought to rely more on the basal ganglia and cerebellum rather than the hippocampus-driven system that handles facts and events. Practically, this means:</a:t>
            </a:r>
          </a:p>
          <a:p>
            <a:pPr lvl="0" rtl="0"/>
            <a:r>
              <a:rPr lang="en-US" dirty="0"/>
              <a:t>It's built through </a:t>
            </a:r>
            <a:r>
              <a:rPr lang="en-US" b="1" dirty="0"/>
              <a:t>repetition of the actual motor/cognitive sequence</a:t>
            </a:r>
            <a:r>
              <a:rPr lang="en-US" dirty="0"/>
              <a:t>, not through explanation. You can understand the chain rule perfectly and still not be </a:t>
            </a:r>
            <a:r>
              <a:rPr lang="en-US" i="1" dirty="0"/>
              <a:t>fluent</a:t>
            </a:r>
            <a:r>
              <a:rPr lang="en-US" dirty="0"/>
              <a:t> at applying it under time pressure — fluency is a separate skill from comprehension.</a:t>
            </a:r>
          </a:p>
          <a:p>
            <a:pPr lvl="0" rtl="0"/>
            <a:r>
              <a:rPr lang="en-US" dirty="0"/>
              <a:t>It </a:t>
            </a:r>
            <a:r>
              <a:rPr lang="en-US" b="1" dirty="0"/>
              <a:t>decays differently</a:t>
            </a:r>
            <a:r>
              <a:rPr lang="en-US" dirty="0"/>
              <a:t>. Declarative facts fade fast without retrieval; procedural skills (once well-consolidated) are more durable but degrade in speed and smoothness rather than vanishing outright — like a rusty rather than a deleted skill.</a:t>
            </a:r>
          </a:p>
          <a:p>
            <a:endParaRPr lang="en-US" dirty="0"/>
          </a:p>
        </p:txBody>
      </p:sp>
    </p:spTree>
    <p:extLst>
      <p:ext uri="{BB962C8B-B14F-4D97-AF65-F5344CB8AC3E}">
        <p14:creationId xmlns:p14="http://schemas.microsoft.com/office/powerpoint/2010/main" val="20733607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200" b="0" i="0" dirty="0">
                <a:effectLst/>
                <a:latin typeface="+mn-lt"/>
                <a:ea typeface="+mn-ea"/>
                <a:cs typeface="+mn-cs"/>
                <a:sym typeface="Helvetica Neue"/>
              </a:rPr>
              <a:t>Bjork &amp; Bjork (1992) distinguish between storage strength (depth of encoding in long-term memory) and retrieval strength (ease of access right now). These are dissociable and during learning they are inversely correlated. Conditions that make retrieval feel easy during practice boost retrieval strength without building storage strength. The implication: </a:t>
            </a:r>
            <a:r>
              <a:rPr lang="en-US" sz="2200" b="0" i="1" dirty="0">
                <a:effectLst/>
                <a:latin typeface="+mn-lt"/>
                <a:ea typeface="+mn-ea"/>
                <a:cs typeface="+mn-cs"/>
                <a:sym typeface="Helvetica Neue"/>
              </a:rPr>
              <a:t>feeling like you know it</a:t>
            </a:r>
            <a:r>
              <a:rPr lang="en-US" sz="2200" b="0" i="0" dirty="0">
                <a:effectLst/>
                <a:latin typeface="+mn-lt"/>
                <a:ea typeface="+mn-ea"/>
                <a:cs typeface="+mn-cs"/>
                <a:sym typeface="Helvetica Neue"/>
              </a:rPr>
              <a:t> and </a:t>
            </a:r>
            <a:r>
              <a:rPr lang="en-US" sz="2200" b="0" i="1" dirty="0">
                <a:effectLst/>
                <a:latin typeface="+mn-lt"/>
                <a:ea typeface="+mn-ea"/>
                <a:cs typeface="+mn-cs"/>
                <a:sym typeface="Helvetica Neue"/>
              </a:rPr>
              <a:t>having durably encoded it</a:t>
            </a:r>
            <a:r>
              <a:rPr lang="en-US" sz="2200" b="0" i="0" dirty="0">
                <a:effectLst/>
                <a:latin typeface="+mn-lt"/>
                <a:ea typeface="+mn-ea"/>
                <a:cs typeface="+mn-cs"/>
                <a:sym typeface="Helvetica Neue"/>
              </a:rPr>
              <a:t> are independent, and easy conditions maximize the former at the cost of the latter.</a:t>
            </a:r>
            <a:endParaRPr lang="en-US" dirty="0"/>
          </a:p>
        </p:txBody>
      </p:sp>
    </p:spTree>
    <p:extLst>
      <p:ext uri="{BB962C8B-B14F-4D97-AF65-F5344CB8AC3E}">
        <p14:creationId xmlns:p14="http://schemas.microsoft.com/office/powerpoint/2010/main" val="23992298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7605696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6310181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p:spTree>
      <p:nvGrpSpPr>
        <p:cNvPr id="1" name=""/>
        <p:cNvGrpSpPr/>
        <p:nvPr/>
      </p:nvGrpSpPr>
      <p:grpSpPr>
        <a:xfrm>
          <a:off x="0" y="0"/>
          <a:ext cx="0" cy="0"/>
          <a:chOff x="0" y="0"/>
          <a:chExt cx="0" cy="0"/>
        </a:xfrm>
      </p:grpSpPr>
      <p:sp>
        <p:nvSpPr>
          <p:cNvPr id="11" name="Author and Date"/>
          <p:cNvSpPr txBox="1">
            <a:spLocks noGrp="1"/>
          </p:cNvSpPr>
          <p:nvPr>
            <p:ph type="body" sz="quarter" idx="21" hasCustomPrompt="1"/>
          </p:nvPr>
        </p:nvSpPr>
        <p:spPr>
          <a:xfrm>
            <a:off x="1201340" y="11859862"/>
            <a:ext cx="21971003" cy="636979"/>
          </a:xfrm>
          <a:prstGeom prst="rect">
            <a:avLst/>
          </a:prstGeom>
        </p:spPr>
        <p:txBody>
          <a:bodyPr lIns="45719" tIns="45719" rIns="45719" bIns="45719"/>
          <a:lstStyle>
            <a:lvl1pPr marL="0" indent="0" defTabSz="825500">
              <a:lnSpc>
                <a:spcPct val="100000"/>
              </a:lnSpc>
              <a:spcBef>
                <a:spcPts val="0"/>
              </a:spcBef>
              <a:buSzTx/>
              <a:buNone/>
              <a:defRPr sz="3600" b="1">
                <a:solidFill>
                  <a:srgbClr val="000000"/>
                </a:solidFill>
              </a:defRPr>
            </a:lvl1pPr>
          </a:lstStyle>
          <a:p>
            <a:r>
              <a:t>Author and Date</a:t>
            </a:r>
          </a:p>
        </p:txBody>
      </p:sp>
      <p:sp>
        <p:nvSpPr>
          <p:cNvPr id="12" name="Presentation Title"/>
          <p:cNvSpPr txBox="1">
            <a:spLocks noGrp="1"/>
          </p:cNvSpPr>
          <p:nvPr>
            <p:ph type="title" hasCustomPrompt="1"/>
          </p:nvPr>
        </p:nvSpPr>
        <p:spPr>
          <a:xfrm>
            <a:off x="1206496" y="2574991"/>
            <a:ext cx="21971004" cy="4648201"/>
          </a:xfrm>
          <a:prstGeom prst="rect">
            <a:avLst/>
          </a:prstGeom>
        </p:spPr>
        <p:txBody>
          <a:bodyPr anchor="b"/>
          <a:lstStyle>
            <a:lvl1pPr>
              <a:defRPr sz="11600" spc="-232"/>
            </a:lvl1pPr>
          </a:lstStyle>
          <a:p>
            <a:r>
              <a:t>Presentation Title</a:t>
            </a:r>
          </a:p>
        </p:txBody>
      </p:sp>
      <p:sp>
        <p:nvSpPr>
          <p:cNvPr id="13" name="Body Level One…"/>
          <p:cNvSpPr txBox="1">
            <a:spLocks noGrp="1"/>
          </p:cNvSpPr>
          <p:nvPr>
            <p:ph type="body" sz="quarter" idx="1" hasCustomPrompt="1"/>
          </p:nvPr>
        </p:nvSpPr>
        <p:spPr>
          <a:xfrm>
            <a:off x="1201342" y="7223190"/>
            <a:ext cx="21971001" cy="1905001"/>
          </a:xfrm>
          <a:prstGeom prst="rect">
            <a:avLst/>
          </a:prstGeom>
        </p:spPr>
        <p:txBody>
          <a:bodyPr/>
          <a:lstStyle>
            <a:lvl1pPr marL="0" indent="0" defTabSz="825500">
              <a:lnSpc>
                <a:spcPct val="100000"/>
              </a:lnSpc>
              <a:spcBef>
                <a:spcPts val="0"/>
              </a:spcBef>
              <a:buSzTx/>
              <a:buNone/>
              <a:defRPr sz="5500" b="1">
                <a:solidFill>
                  <a:srgbClr val="000000"/>
                </a:solidFill>
              </a:defRPr>
            </a:lvl1pPr>
            <a:lvl2pPr marL="0" indent="457200" defTabSz="825500">
              <a:lnSpc>
                <a:spcPct val="100000"/>
              </a:lnSpc>
              <a:spcBef>
                <a:spcPts val="0"/>
              </a:spcBef>
              <a:buSzTx/>
              <a:buNone/>
              <a:defRPr sz="5500" b="1">
                <a:solidFill>
                  <a:srgbClr val="000000"/>
                </a:solidFill>
              </a:defRPr>
            </a:lvl2pPr>
            <a:lvl3pPr marL="0" indent="914400" defTabSz="825500">
              <a:lnSpc>
                <a:spcPct val="100000"/>
              </a:lnSpc>
              <a:spcBef>
                <a:spcPts val="0"/>
              </a:spcBef>
              <a:buSzTx/>
              <a:buNone/>
              <a:defRPr sz="5500" b="1">
                <a:solidFill>
                  <a:srgbClr val="000000"/>
                </a:solidFill>
              </a:defRPr>
            </a:lvl3pPr>
            <a:lvl4pPr marL="0" indent="1371600" defTabSz="825500">
              <a:lnSpc>
                <a:spcPct val="100000"/>
              </a:lnSpc>
              <a:spcBef>
                <a:spcPts val="0"/>
              </a:spcBef>
              <a:buSzTx/>
              <a:buNone/>
              <a:defRPr sz="5500" b="1">
                <a:solidFill>
                  <a:srgbClr val="000000"/>
                </a:solidFill>
              </a:defRPr>
            </a:lvl4pPr>
            <a:lvl5pPr marL="0" indent="1828800" defTabSz="825500">
              <a:lnSpc>
                <a:spcPct val="100000"/>
              </a:lnSpc>
              <a:spcBef>
                <a:spcPts val="0"/>
              </a:spcBef>
              <a:buSzTx/>
              <a:buNone/>
              <a:defRPr sz="5500" b="1">
                <a:solidFill>
                  <a:srgbClr val="000000"/>
                </a:solidFill>
              </a:defRPr>
            </a:lvl5pPr>
          </a:lstStyle>
          <a:p>
            <a:r>
              <a:t>Presentation Subtitle</a:t>
            </a:r>
          </a:p>
          <a:p>
            <a:pPr lvl="1"/>
            <a:endParaRPr/>
          </a:p>
          <a:p>
            <a:pPr lvl="2"/>
            <a:endParaRPr/>
          </a:p>
          <a:p>
            <a:pPr lvl="3"/>
            <a:endParaRPr/>
          </a:p>
          <a:p>
            <a:pPr lvl="4"/>
            <a:endParaRPr/>
          </a:p>
        </p:txBody>
      </p:sp>
      <p:sp>
        <p:nvSpPr>
          <p:cNvPr id="1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
        <p:nvSpPr>
          <p:cNvPr id="124" name="Image"/>
          <p:cNvSpPr>
            <a:spLocks noGrp="1"/>
          </p:cNvSpPr>
          <p:nvPr>
            <p:ph type="pic" sz="quarter" idx="21"/>
          </p:nvPr>
        </p:nvSpPr>
        <p:spPr>
          <a:xfrm>
            <a:off x="15760700" y="1016000"/>
            <a:ext cx="7439099" cy="5949678"/>
          </a:xfrm>
          <a:prstGeom prst="rect">
            <a:avLst/>
          </a:prstGeom>
        </p:spPr>
        <p:txBody>
          <a:bodyPr lIns="91439" tIns="45719" rIns="91439" bIns="45719">
            <a:noAutofit/>
          </a:bodyPr>
          <a:lstStyle/>
          <a:p>
            <a:endParaRPr/>
          </a:p>
        </p:txBody>
      </p:sp>
      <p:sp>
        <p:nvSpPr>
          <p:cNvPr id="125" name="Image"/>
          <p:cNvSpPr>
            <a:spLocks noGrp="1"/>
          </p:cNvSpPr>
          <p:nvPr>
            <p:ph type="pic" sz="half" idx="22"/>
          </p:nvPr>
        </p:nvSpPr>
        <p:spPr>
          <a:xfrm>
            <a:off x="13500100" y="3978275"/>
            <a:ext cx="10439400" cy="12150181"/>
          </a:xfrm>
          <a:prstGeom prst="rect">
            <a:avLst/>
          </a:prstGeom>
        </p:spPr>
        <p:txBody>
          <a:bodyPr lIns="91439" tIns="45719" rIns="91439" bIns="45719">
            <a:noAutofit/>
          </a:bodyPr>
          <a:lstStyle/>
          <a:p>
            <a:endParaRPr/>
          </a:p>
        </p:txBody>
      </p:sp>
      <p:sp>
        <p:nvSpPr>
          <p:cNvPr id="126" name="Image"/>
          <p:cNvSpPr>
            <a:spLocks noGrp="1"/>
          </p:cNvSpPr>
          <p:nvPr>
            <p:ph type="pic" idx="23"/>
          </p:nvPr>
        </p:nvSpPr>
        <p:spPr>
          <a:xfrm>
            <a:off x="-139700" y="495300"/>
            <a:ext cx="16611600" cy="12458700"/>
          </a:xfrm>
          <a:prstGeom prst="rect">
            <a:avLst/>
          </a:prstGeom>
        </p:spPr>
        <p:txBody>
          <a:bodyPr lIns="91439" tIns="45719" rIns="91439" bIns="45719">
            <a:noAutofit/>
          </a:bodyPr>
          <a:lstStyle/>
          <a:p>
            <a:endParaRPr/>
          </a:p>
        </p:txBody>
      </p:sp>
      <p:sp>
        <p:nvSpPr>
          <p:cNvPr id="12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Title">
    <p:spTree>
      <p:nvGrpSpPr>
        <p:cNvPr id="1" name=""/>
        <p:cNvGrpSpPr/>
        <p:nvPr/>
      </p:nvGrpSpPr>
      <p:grpSpPr>
        <a:xfrm>
          <a:off x="0" y="0"/>
          <a:ext cx="0" cy="0"/>
          <a:chOff x="0" y="0"/>
          <a:chExt cx="0" cy="0"/>
        </a:xfrm>
      </p:grpSpPr>
      <p:sp>
        <p:nvSpPr>
          <p:cNvPr id="149" name="Author and Date"/>
          <p:cNvSpPr txBox="1">
            <a:spLocks noGrp="1"/>
          </p:cNvSpPr>
          <p:nvPr>
            <p:ph type="body" sz="quarter" idx="21" hasCustomPrompt="1"/>
          </p:nvPr>
        </p:nvSpPr>
        <p:spPr>
          <a:xfrm>
            <a:off x="1201340" y="11859862"/>
            <a:ext cx="18279910" cy="636979"/>
          </a:xfrm>
          <a:prstGeom prst="rect">
            <a:avLst/>
          </a:prstGeom>
        </p:spPr>
        <p:txBody>
          <a:bodyPr lIns="45719" tIns="45719" rIns="45719" bIns="45719"/>
          <a:lstStyle>
            <a:lvl1pPr marL="0" indent="0" defTabSz="825500">
              <a:lnSpc>
                <a:spcPct val="100000"/>
              </a:lnSpc>
              <a:spcBef>
                <a:spcPts val="0"/>
              </a:spcBef>
              <a:buSzTx/>
              <a:buNone/>
              <a:defRPr sz="3600">
                <a:solidFill>
                  <a:srgbClr val="000000"/>
                </a:solidFill>
                <a:latin typeface="Helvetica Neue Medium"/>
                <a:ea typeface="Helvetica Neue Medium"/>
                <a:cs typeface="Helvetica Neue Medium"/>
                <a:sym typeface="Helvetica Neue Medium"/>
              </a:defRPr>
            </a:lvl1pPr>
          </a:lstStyle>
          <a:p>
            <a:r>
              <a:t>Author and Date</a:t>
            </a:r>
          </a:p>
        </p:txBody>
      </p:sp>
      <p:sp>
        <p:nvSpPr>
          <p:cNvPr id="150" name="Presentation Title"/>
          <p:cNvSpPr txBox="1">
            <a:spLocks noGrp="1"/>
          </p:cNvSpPr>
          <p:nvPr>
            <p:ph type="title" hasCustomPrompt="1"/>
          </p:nvPr>
        </p:nvSpPr>
        <p:spPr>
          <a:xfrm>
            <a:off x="1206496" y="2574991"/>
            <a:ext cx="21971004" cy="4648201"/>
          </a:xfrm>
          <a:prstGeom prst="rect">
            <a:avLst/>
          </a:prstGeom>
        </p:spPr>
        <p:txBody>
          <a:bodyPr anchor="b"/>
          <a:lstStyle>
            <a:lvl1pPr>
              <a:defRPr sz="11600" b="0" spc="-232">
                <a:latin typeface="Helvetica Neue Medium"/>
                <a:ea typeface="Helvetica Neue Medium"/>
                <a:cs typeface="Helvetica Neue Medium"/>
                <a:sym typeface="Helvetica Neue Medium"/>
              </a:defRPr>
            </a:lvl1pPr>
          </a:lstStyle>
          <a:p>
            <a:r>
              <a:t>Presentation Title</a:t>
            </a:r>
          </a:p>
        </p:txBody>
      </p:sp>
      <p:sp>
        <p:nvSpPr>
          <p:cNvPr id="151" name="Body Level One…"/>
          <p:cNvSpPr txBox="1">
            <a:spLocks noGrp="1"/>
          </p:cNvSpPr>
          <p:nvPr>
            <p:ph type="body" sz="quarter" idx="1" hasCustomPrompt="1"/>
          </p:nvPr>
        </p:nvSpPr>
        <p:spPr>
          <a:xfrm>
            <a:off x="1201342" y="7223190"/>
            <a:ext cx="21971001" cy="1905001"/>
          </a:xfrm>
          <a:prstGeom prst="rect">
            <a:avLst/>
          </a:prstGeom>
        </p:spPr>
        <p:txBody>
          <a:bodyPr/>
          <a:lstStyle>
            <a:lvl1pPr marL="0" indent="0" defTabSz="825500">
              <a:lnSpc>
                <a:spcPct val="100000"/>
              </a:lnSpc>
              <a:spcBef>
                <a:spcPts val="0"/>
              </a:spcBef>
              <a:buSzTx/>
              <a:buNone/>
              <a:defRPr sz="5500">
                <a:solidFill>
                  <a:srgbClr val="000000"/>
                </a:solidFill>
                <a:latin typeface="Helvetica Neue Medium"/>
                <a:ea typeface="Helvetica Neue Medium"/>
                <a:cs typeface="Helvetica Neue Medium"/>
                <a:sym typeface="Helvetica Neue Medium"/>
              </a:defRPr>
            </a:lvl1pPr>
            <a:lvl2pPr marL="0" indent="457200" defTabSz="825500">
              <a:lnSpc>
                <a:spcPct val="100000"/>
              </a:lnSpc>
              <a:spcBef>
                <a:spcPts val="0"/>
              </a:spcBef>
              <a:buSzTx/>
              <a:buNone/>
              <a:defRPr sz="5500">
                <a:solidFill>
                  <a:srgbClr val="000000"/>
                </a:solidFill>
                <a:latin typeface="Helvetica Neue Medium"/>
                <a:ea typeface="Helvetica Neue Medium"/>
                <a:cs typeface="Helvetica Neue Medium"/>
                <a:sym typeface="Helvetica Neue Medium"/>
              </a:defRPr>
            </a:lvl2pPr>
            <a:lvl3pPr marL="0" indent="914400" defTabSz="825500">
              <a:lnSpc>
                <a:spcPct val="100000"/>
              </a:lnSpc>
              <a:spcBef>
                <a:spcPts val="0"/>
              </a:spcBef>
              <a:buSzTx/>
              <a:buNone/>
              <a:defRPr sz="5500">
                <a:solidFill>
                  <a:srgbClr val="000000"/>
                </a:solidFill>
                <a:latin typeface="Helvetica Neue Medium"/>
                <a:ea typeface="Helvetica Neue Medium"/>
                <a:cs typeface="Helvetica Neue Medium"/>
                <a:sym typeface="Helvetica Neue Medium"/>
              </a:defRPr>
            </a:lvl3pPr>
            <a:lvl4pPr marL="0" indent="1371600" defTabSz="825500">
              <a:lnSpc>
                <a:spcPct val="100000"/>
              </a:lnSpc>
              <a:spcBef>
                <a:spcPts val="0"/>
              </a:spcBef>
              <a:buSzTx/>
              <a:buNone/>
              <a:defRPr sz="5500">
                <a:solidFill>
                  <a:srgbClr val="000000"/>
                </a:solidFill>
                <a:latin typeface="Helvetica Neue Medium"/>
                <a:ea typeface="Helvetica Neue Medium"/>
                <a:cs typeface="Helvetica Neue Medium"/>
                <a:sym typeface="Helvetica Neue Medium"/>
              </a:defRPr>
            </a:lvl4pPr>
            <a:lvl5pPr marL="0" indent="1828800" defTabSz="825500">
              <a:lnSpc>
                <a:spcPct val="100000"/>
              </a:lnSpc>
              <a:spcBef>
                <a:spcPts val="0"/>
              </a:spcBef>
              <a:buSzTx/>
              <a:buNone/>
              <a:defRPr sz="5500">
                <a:solidFill>
                  <a:srgbClr val="000000"/>
                </a:solidFill>
                <a:latin typeface="Helvetica Neue Medium"/>
                <a:ea typeface="Helvetica Neue Medium"/>
                <a:cs typeface="Helvetica Neue Medium"/>
                <a:sym typeface="Helvetica Neue Medium"/>
              </a:defRPr>
            </a:lvl5pPr>
          </a:lstStyle>
          <a:p>
            <a:r>
              <a:t>Presentation Subtitle</a:t>
            </a:r>
          </a:p>
          <a:p>
            <a:pPr lvl="1"/>
            <a:endParaRPr/>
          </a:p>
          <a:p>
            <a:pPr lvl="2"/>
            <a:endParaRPr/>
          </a:p>
          <a:p>
            <a:pPr lvl="3"/>
            <a:endParaRPr/>
          </a:p>
          <a:p>
            <a:pPr lvl="4"/>
            <a:endParaRPr/>
          </a:p>
        </p:txBody>
      </p:sp>
      <p:sp>
        <p:nvSpPr>
          <p:cNvPr id="152" name="Name"/>
          <p:cNvSpPr txBox="1">
            <a:spLocks noGrp="1"/>
          </p:cNvSpPr>
          <p:nvPr>
            <p:ph type="body" sz="quarter" idx="22" hasCustomPrompt="1"/>
          </p:nvPr>
        </p:nvSpPr>
        <p:spPr>
          <a:xfrm>
            <a:off x="1201340" y="1064862"/>
            <a:ext cx="9280101" cy="636979"/>
          </a:xfrm>
          <a:prstGeom prst="rect">
            <a:avLst/>
          </a:prstGeom>
        </p:spPr>
        <p:txBody>
          <a:bodyPr lIns="45719" tIns="45719" rIns="45719" bIns="45719"/>
          <a:lstStyle>
            <a:lvl1pPr marL="0" indent="0" defTabSz="825500">
              <a:lnSpc>
                <a:spcPct val="100000"/>
              </a:lnSpc>
              <a:spcBef>
                <a:spcPts val="0"/>
              </a:spcBef>
              <a:buSzTx/>
              <a:buNone/>
              <a:defRPr sz="3600">
                <a:solidFill>
                  <a:srgbClr val="5E5E5E"/>
                </a:solidFill>
                <a:latin typeface="Helvetica Neue Medium"/>
                <a:ea typeface="Helvetica Neue Medium"/>
                <a:cs typeface="Helvetica Neue Medium"/>
                <a:sym typeface="Helvetica Neue Medium"/>
              </a:defRPr>
            </a:lvl1pPr>
          </a:lstStyle>
          <a:p>
            <a:r>
              <a:t>Name</a:t>
            </a:r>
          </a:p>
        </p:txBody>
      </p:sp>
      <p:sp>
        <p:nvSpPr>
          <p:cNvPr id="153" name="URL"/>
          <p:cNvSpPr txBox="1">
            <a:spLocks noGrp="1"/>
          </p:cNvSpPr>
          <p:nvPr>
            <p:ph type="body" sz="quarter" idx="23" hasCustomPrompt="1"/>
          </p:nvPr>
        </p:nvSpPr>
        <p:spPr>
          <a:xfrm>
            <a:off x="16568715" y="1064862"/>
            <a:ext cx="6859712" cy="636979"/>
          </a:xfrm>
          <a:prstGeom prst="rect">
            <a:avLst/>
          </a:prstGeom>
        </p:spPr>
        <p:txBody>
          <a:bodyPr lIns="45719" tIns="45719" rIns="45719" bIns="45719"/>
          <a:lstStyle>
            <a:lvl1pPr marL="0" indent="0" algn="r" defTabSz="825500">
              <a:lnSpc>
                <a:spcPct val="100000"/>
              </a:lnSpc>
              <a:spcBef>
                <a:spcPts val="0"/>
              </a:spcBef>
              <a:buSzTx/>
              <a:buNone/>
              <a:defRPr sz="3600">
                <a:solidFill>
                  <a:srgbClr val="5E5E5E"/>
                </a:solidFill>
                <a:latin typeface="Helvetica Neue Medium"/>
                <a:ea typeface="Helvetica Neue Medium"/>
                <a:cs typeface="Helvetica Neue Medium"/>
                <a:sym typeface="Helvetica Neue Medium"/>
              </a:defRPr>
            </a:lvl1pPr>
          </a:lstStyle>
          <a:p>
            <a:r>
              <a:t>URL</a:t>
            </a:r>
          </a:p>
        </p:txBody>
      </p:sp>
      <p:sp>
        <p:nvSpPr>
          <p:cNvPr id="154" name="Slide Number"/>
          <p:cNvSpPr txBox="1">
            <a:spLocks noGrp="1"/>
          </p:cNvSpPr>
          <p:nvPr>
            <p:ph type="sldNum" sz="quarter" idx="2"/>
          </p:nvPr>
        </p:nvSpPr>
        <p:spPr>
          <a:prstGeom prst="rect">
            <a:avLst/>
          </a:prstGeom>
        </p:spPr>
        <p:txBody>
          <a:bodyPr/>
          <a:lstStyle>
            <a:lvl1pPr>
              <a:defRPr>
                <a:solidFill>
                  <a:srgbClr val="5E5E5E"/>
                </a:solidFill>
              </a:defRPr>
            </a:lvl1p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61" name="Title Text"/>
          <p:cNvSpPr txBox="1">
            <a:spLocks noGrp="1"/>
          </p:cNvSpPr>
          <p:nvPr>
            <p:ph type="title"/>
          </p:nvPr>
        </p:nvSpPr>
        <p:spPr>
          <a:xfrm>
            <a:off x="1429999" y="965199"/>
            <a:ext cx="21524002" cy="1625601"/>
          </a:xfrm>
          <a:prstGeom prst="rect">
            <a:avLst/>
          </a:prstGeom>
        </p:spPr>
        <p:txBody>
          <a:bodyPr lIns="121866" tIns="121866" rIns="121866" bIns="121866"/>
          <a:lstStyle>
            <a:lvl1pPr defTabSz="2438400">
              <a:lnSpc>
                <a:spcPct val="100000"/>
              </a:lnSpc>
              <a:defRPr sz="9600" b="0" spc="0">
                <a:solidFill>
                  <a:srgbClr val="C00000"/>
                </a:solidFill>
                <a:latin typeface="Open Sans Medium"/>
                <a:ea typeface="Open Sans Medium"/>
                <a:cs typeface="Open Sans Medium"/>
                <a:sym typeface="Open Sans Medium"/>
              </a:defRPr>
            </a:lvl1pPr>
          </a:lstStyle>
          <a:p>
            <a:r>
              <a:t>Title Text</a:t>
            </a:r>
          </a:p>
        </p:txBody>
      </p:sp>
      <p:sp>
        <p:nvSpPr>
          <p:cNvPr id="162" name="Body Level One…"/>
          <p:cNvSpPr txBox="1">
            <a:spLocks noGrp="1"/>
          </p:cNvSpPr>
          <p:nvPr>
            <p:ph type="body" idx="1"/>
          </p:nvPr>
        </p:nvSpPr>
        <p:spPr>
          <a:xfrm>
            <a:off x="1429999" y="3102599"/>
            <a:ext cx="21524002" cy="9347201"/>
          </a:xfrm>
          <a:prstGeom prst="rect">
            <a:avLst/>
          </a:prstGeom>
        </p:spPr>
        <p:txBody>
          <a:bodyPr lIns="121866" tIns="121866" rIns="121866" bIns="121866"/>
          <a:lstStyle>
            <a:lvl1pPr marL="1026159" indent="-924559" defTabSz="2438400">
              <a:lnSpc>
                <a:spcPct val="115000"/>
              </a:lnSpc>
              <a:spcBef>
                <a:spcPts val="1600"/>
              </a:spcBef>
              <a:buClr>
                <a:srgbClr val="595959"/>
              </a:buClr>
              <a:buSzPts val="5200"/>
              <a:buFont typeface="Helvetica"/>
              <a:buChar char="●"/>
              <a:defRPr sz="5200">
                <a:solidFill>
                  <a:srgbClr val="000000"/>
                </a:solidFill>
                <a:latin typeface="Helvetica"/>
                <a:ea typeface="Helvetica"/>
                <a:cs typeface="Helvetica"/>
                <a:sym typeface="Helvetica"/>
              </a:defRPr>
            </a:lvl1pPr>
            <a:lvl2pPr marL="1483359" indent="-924559" defTabSz="2438400">
              <a:lnSpc>
                <a:spcPct val="115000"/>
              </a:lnSpc>
              <a:spcBef>
                <a:spcPts val="1600"/>
              </a:spcBef>
              <a:buClr>
                <a:srgbClr val="595959"/>
              </a:buClr>
              <a:buSzPts val="5200"/>
              <a:buFont typeface="Helvetica"/>
              <a:buChar char="○"/>
              <a:defRPr sz="5200">
                <a:solidFill>
                  <a:srgbClr val="000000"/>
                </a:solidFill>
                <a:latin typeface="Helvetica"/>
                <a:ea typeface="Helvetica"/>
                <a:cs typeface="Helvetica"/>
                <a:sym typeface="Helvetica"/>
              </a:defRPr>
            </a:lvl2pPr>
            <a:lvl3pPr marL="2257512" indent="-1212301" defTabSz="2438400">
              <a:lnSpc>
                <a:spcPct val="115000"/>
              </a:lnSpc>
              <a:spcBef>
                <a:spcPts val="1600"/>
              </a:spcBef>
              <a:buClr>
                <a:srgbClr val="595959"/>
              </a:buClr>
              <a:buSzPts val="5200"/>
              <a:buFont typeface="Helvetica"/>
              <a:buChar char="■"/>
              <a:defRPr sz="5200">
                <a:solidFill>
                  <a:srgbClr val="000000"/>
                </a:solidFill>
                <a:latin typeface="Helvetica"/>
                <a:ea typeface="Helvetica"/>
                <a:cs typeface="Helvetica"/>
                <a:sym typeface="Helvetica"/>
              </a:defRPr>
            </a:lvl3pPr>
            <a:lvl4pPr marL="2714712" indent="-1212301" defTabSz="2438400">
              <a:lnSpc>
                <a:spcPct val="115000"/>
              </a:lnSpc>
              <a:spcBef>
                <a:spcPts val="1600"/>
              </a:spcBef>
              <a:buClr>
                <a:srgbClr val="595959"/>
              </a:buClr>
              <a:buSzPts val="5200"/>
              <a:buFont typeface="Helvetica"/>
              <a:buChar char="●"/>
              <a:defRPr sz="5200">
                <a:solidFill>
                  <a:srgbClr val="000000"/>
                </a:solidFill>
                <a:latin typeface="Helvetica"/>
                <a:ea typeface="Helvetica"/>
                <a:cs typeface="Helvetica"/>
                <a:sym typeface="Helvetica"/>
              </a:defRPr>
            </a:lvl4pPr>
            <a:lvl5pPr marL="3171912" indent="-1212301" defTabSz="2438400">
              <a:lnSpc>
                <a:spcPct val="115000"/>
              </a:lnSpc>
              <a:spcBef>
                <a:spcPts val="1600"/>
              </a:spcBef>
              <a:buClr>
                <a:srgbClr val="595959"/>
              </a:buClr>
              <a:buSzPts val="5200"/>
              <a:buFont typeface="Helvetica"/>
              <a:buChar char="○"/>
              <a:defRPr sz="5200">
                <a:solidFill>
                  <a:srgbClr val="000000"/>
                </a:solidFill>
                <a:latin typeface="Helvetica"/>
                <a:ea typeface="Helvetica"/>
                <a:cs typeface="Helvetica"/>
                <a:sym typeface="Helvetica"/>
              </a:defRPr>
            </a:lvl5pPr>
          </a:lstStyle>
          <a:p>
            <a:r>
              <a:t>Body Level One</a:t>
            </a:r>
          </a:p>
          <a:p>
            <a:pPr lvl="1"/>
            <a:r>
              <a:t>Body Level Two</a:t>
            </a:r>
          </a:p>
          <a:p>
            <a:pPr lvl="2"/>
            <a:r>
              <a:t>Body Level Three</a:t>
            </a:r>
          </a:p>
          <a:p>
            <a:pPr lvl="3"/>
            <a:r>
              <a:t>Body Level Four</a:t>
            </a:r>
          </a:p>
          <a:p>
            <a:pPr lvl="4"/>
            <a:r>
              <a:t>Body Level Five</a:t>
            </a:r>
          </a:p>
        </p:txBody>
      </p:sp>
      <p:pic>
        <p:nvPicPr>
          <p:cNvPr id="163" name="Google Shape;20;p3" descr="Google Shape;20;p3"/>
          <p:cNvPicPr>
            <a:picLocks noChangeAspect="1"/>
          </p:cNvPicPr>
          <p:nvPr/>
        </p:nvPicPr>
        <p:blipFill>
          <a:blip r:embed="rId2"/>
          <a:stretch>
            <a:fillRect/>
          </a:stretch>
        </p:blipFill>
        <p:spPr>
          <a:xfrm>
            <a:off x="-1" y="-1"/>
            <a:ext cx="357529" cy="13716001"/>
          </a:xfrm>
          <a:prstGeom prst="rect">
            <a:avLst/>
          </a:prstGeom>
          <a:ln w="12700">
            <a:miter lim="400000"/>
          </a:ln>
        </p:spPr>
      </p:pic>
      <p:pic>
        <p:nvPicPr>
          <p:cNvPr id="164" name="Google Shape;21;p3" descr="Google Shape;21;p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219199" y="12915099"/>
            <a:ext cx="4975924" cy="446622"/>
          </a:xfrm>
          <a:prstGeom prst="rect">
            <a:avLst/>
          </a:prstGeom>
          <a:ln w="12700">
            <a:miter lim="400000"/>
          </a:ln>
        </p:spPr>
      </p:pic>
      <p:pic>
        <p:nvPicPr>
          <p:cNvPr id="165" name="Google Shape;22;p3" descr="Google Shape;22;p3"/>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21351087" y="12961619"/>
            <a:ext cx="1813713" cy="350919"/>
          </a:xfrm>
          <a:prstGeom prst="rect">
            <a:avLst/>
          </a:prstGeom>
          <a:ln w="12700">
            <a:miter lim="400000"/>
          </a:ln>
        </p:spPr>
      </p:pic>
      <p:sp>
        <p:nvSpPr>
          <p:cNvPr id="166" name="Slide Number"/>
          <p:cNvSpPr txBox="1">
            <a:spLocks noGrp="1"/>
          </p:cNvSpPr>
          <p:nvPr>
            <p:ph type="sldNum" sz="quarter" idx="2"/>
          </p:nvPr>
        </p:nvSpPr>
        <p:spPr>
          <a:xfrm>
            <a:off x="11772930" y="12709125"/>
            <a:ext cx="838140" cy="855901"/>
          </a:xfrm>
          <a:prstGeom prst="rect">
            <a:avLst/>
          </a:prstGeom>
        </p:spPr>
        <p:txBody>
          <a:bodyPr lIns="243799" tIns="243799" rIns="243799" bIns="243799" anchor="ctr"/>
          <a:lstStyle>
            <a:lvl1pPr defTabSz="2438400">
              <a:defRPr sz="2400">
                <a:latin typeface="Century Gothic"/>
                <a:ea typeface="Century Gothic"/>
                <a:cs typeface="Century Gothic"/>
                <a:sym typeface="Century Gothic"/>
              </a:defRPr>
            </a:lvl1pPr>
          </a:lstStyle>
          <a:p>
            <a:fld id="{86CB4B4D-7CA3-9044-876B-883B54F8677D}" type="slidenum">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173" name="Slide Title"/>
          <p:cNvSpPr txBox="1">
            <a:spLocks noGrp="1"/>
          </p:cNvSpPr>
          <p:nvPr>
            <p:ph type="title" hasCustomPrompt="1"/>
          </p:nvPr>
        </p:nvSpPr>
        <p:spPr>
          <a:prstGeom prst="rect">
            <a:avLst/>
          </a:prstGeom>
        </p:spPr>
        <p:txBody>
          <a:bodyPr/>
          <a:lstStyle/>
          <a:p>
            <a:r>
              <a:t>Slide Title</a:t>
            </a:r>
          </a:p>
        </p:txBody>
      </p:sp>
      <p:sp>
        <p:nvSpPr>
          <p:cNvPr id="174" name="Slide Subtitle"/>
          <p:cNvSpPr txBox="1">
            <a:spLocks noGrp="1"/>
          </p:cNvSpPr>
          <p:nvPr>
            <p:ph type="body" sz="quarter" idx="21" hasCustomPrompt="1"/>
          </p:nvPr>
        </p:nvSpPr>
        <p:spPr>
          <a:xfrm>
            <a:off x="1206500" y="2372962"/>
            <a:ext cx="21971000" cy="934780"/>
          </a:xfrm>
          <a:prstGeom prst="rect">
            <a:avLst/>
          </a:prstGeom>
        </p:spPr>
        <p:txBody>
          <a:bodyPr lIns="45719" tIns="45719" rIns="45719" bIns="45719"/>
          <a:lstStyle>
            <a:lvl1pPr marL="0" indent="0" defTabSz="825500">
              <a:lnSpc>
                <a:spcPct val="100000"/>
              </a:lnSpc>
              <a:spcBef>
                <a:spcPts val="0"/>
              </a:spcBef>
              <a:buSzTx/>
              <a:buNone/>
              <a:defRPr sz="5500" b="1">
                <a:solidFill>
                  <a:srgbClr val="000000"/>
                </a:solidFill>
              </a:defRPr>
            </a:lvl1pPr>
          </a:lstStyle>
          <a:p>
            <a:r>
              <a:t>Slide Subtitle</a:t>
            </a:r>
          </a:p>
        </p:txBody>
      </p:sp>
      <p:sp>
        <p:nvSpPr>
          <p:cNvPr id="175" name="Body Level One…"/>
          <p:cNvSpPr txBox="1">
            <a:spLocks noGrp="1"/>
          </p:cNvSpPr>
          <p:nvPr>
            <p:ph type="body" idx="1" hasCustomPrompt="1"/>
          </p:nvPr>
        </p:nvSpPr>
        <p:spPr>
          <a:prstGeom prst="rect">
            <a:avLst/>
          </a:prstGeom>
        </p:spPr>
        <p:txBody>
          <a:bodyPr/>
          <a:lstStyle>
            <a:lvl1pPr marL="609600" indent="-609600">
              <a:spcBef>
                <a:spcPts val="4500"/>
              </a:spcBef>
              <a:defRPr sz="4800">
                <a:solidFill>
                  <a:srgbClr val="000000"/>
                </a:solidFill>
              </a:defRPr>
            </a:lvl1pPr>
            <a:lvl2pPr marL="1219200" indent="-609600">
              <a:spcBef>
                <a:spcPts val="4500"/>
              </a:spcBef>
              <a:defRPr sz="4800">
                <a:solidFill>
                  <a:srgbClr val="000000"/>
                </a:solidFill>
              </a:defRPr>
            </a:lvl2pPr>
            <a:lvl3pPr marL="1828800" indent="-609600">
              <a:spcBef>
                <a:spcPts val="4500"/>
              </a:spcBef>
              <a:defRPr sz="4800">
                <a:solidFill>
                  <a:srgbClr val="000000"/>
                </a:solidFill>
              </a:defRPr>
            </a:lvl3pPr>
            <a:lvl4pPr marL="2438400" indent="-609600">
              <a:spcBef>
                <a:spcPts val="4500"/>
              </a:spcBef>
              <a:defRPr sz="4800">
                <a:solidFill>
                  <a:srgbClr val="000000"/>
                </a:solidFill>
              </a:defRPr>
            </a:lvl4pPr>
            <a:lvl5pPr marL="3048000" indent="-609600">
              <a:spcBef>
                <a:spcPts val="4500"/>
              </a:spcBef>
              <a:defRPr sz="4800">
                <a:solidFill>
                  <a:srgbClr val="000000"/>
                </a:solidFill>
              </a:defRPr>
            </a:lvl5pPr>
          </a:lstStyle>
          <a:p>
            <a:r>
              <a:t>Slide bullet text</a:t>
            </a:r>
          </a:p>
          <a:p>
            <a:pPr lvl="1"/>
            <a:endParaRPr/>
          </a:p>
          <a:p>
            <a:pPr lvl="2"/>
            <a:endParaRPr/>
          </a:p>
          <a:p>
            <a:pPr lvl="3"/>
            <a:endParaRPr/>
          </a:p>
          <a:p>
            <a:pPr lvl="4"/>
            <a:endParaRPr/>
          </a:p>
        </p:txBody>
      </p:sp>
      <p:sp>
        <p:nvSpPr>
          <p:cNvPr id="17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207" name="Slide Subtitle"/>
          <p:cNvSpPr txBox="1">
            <a:spLocks noGrp="1"/>
          </p:cNvSpPr>
          <p:nvPr>
            <p:ph type="body" sz="quarter" idx="21" hasCustomPrompt="1"/>
          </p:nvPr>
        </p:nvSpPr>
        <p:spPr>
          <a:xfrm>
            <a:off x="1206500" y="2372962"/>
            <a:ext cx="9779000" cy="934780"/>
          </a:xfrm>
          <a:prstGeom prst="rect">
            <a:avLst/>
          </a:prstGeom>
        </p:spPr>
        <p:txBody>
          <a:bodyPr lIns="45719" tIns="45719" rIns="45719" bIns="45719"/>
          <a:lstStyle>
            <a:lvl1pPr marL="0" indent="0" defTabSz="825500">
              <a:lnSpc>
                <a:spcPct val="100000"/>
              </a:lnSpc>
              <a:spcBef>
                <a:spcPts val="0"/>
              </a:spcBef>
              <a:buSzTx/>
              <a:buNone/>
              <a:defRPr sz="5500" b="1">
                <a:solidFill>
                  <a:srgbClr val="000000"/>
                </a:solidFill>
              </a:defRPr>
            </a:lvl1pPr>
          </a:lstStyle>
          <a:p>
            <a:r>
              <a:t>Slide Subtitle</a:t>
            </a:r>
          </a:p>
        </p:txBody>
      </p:sp>
      <p:sp>
        <p:nvSpPr>
          <p:cNvPr id="208" name="Body Level One…"/>
          <p:cNvSpPr txBox="1">
            <a:spLocks noGrp="1"/>
          </p:cNvSpPr>
          <p:nvPr>
            <p:ph type="body" sz="half" idx="1" hasCustomPrompt="1"/>
          </p:nvPr>
        </p:nvSpPr>
        <p:spPr>
          <a:xfrm>
            <a:off x="1206500" y="4248504"/>
            <a:ext cx="9779000" cy="8256630"/>
          </a:xfrm>
          <a:prstGeom prst="rect">
            <a:avLst/>
          </a:prstGeom>
        </p:spPr>
        <p:txBody>
          <a:bodyPr/>
          <a:lstStyle>
            <a:lvl1pPr marL="609600" indent="-609600">
              <a:spcBef>
                <a:spcPts val="4500"/>
              </a:spcBef>
              <a:defRPr sz="4800">
                <a:solidFill>
                  <a:srgbClr val="000000"/>
                </a:solidFill>
              </a:defRPr>
            </a:lvl1pPr>
            <a:lvl2pPr marL="1219200" indent="-609600">
              <a:spcBef>
                <a:spcPts val="4500"/>
              </a:spcBef>
              <a:defRPr sz="4800">
                <a:solidFill>
                  <a:srgbClr val="000000"/>
                </a:solidFill>
              </a:defRPr>
            </a:lvl2pPr>
            <a:lvl3pPr marL="1828800" indent="-609600">
              <a:spcBef>
                <a:spcPts val="4500"/>
              </a:spcBef>
              <a:defRPr sz="4800">
                <a:solidFill>
                  <a:srgbClr val="000000"/>
                </a:solidFill>
              </a:defRPr>
            </a:lvl3pPr>
            <a:lvl4pPr marL="2438400" indent="-609600">
              <a:spcBef>
                <a:spcPts val="4500"/>
              </a:spcBef>
              <a:defRPr sz="4800">
                <a:solidFill>
                  <a:srgbClr val="000000"/>
                </a:solidFill>
              </a:defRPr>
            </a:lvl4pPr>
            <a:lvl5pPr marL="3048000" indent="-609600">
              <a:spcBef>
                <a:spcPts val="4500"/>
              </a:spcBef>
              <a:defRPr sz="4800">
                <a:solidFill>
                  <a:srgbClr val="000000"/>
                </a:solidFill>
              </a:defRPr>
            </a:lvl5pPr>
          </a:lstStyle>
          <a:p>
            <a:r>
              <a:t>Slide bullet text</a:t>
            </a:r>
          </a:p>
          <a:p>
            <a:pPr lvl="1"/>
            <a:endParaRPr/>
          </a:p>
          <a:p>
            <a:pPr lvl="2"/>
            <a:endParaRPr/>
          </a:p>
          <a:p>
            <a:pPr lvl="3"/>
            <a:endParaRPr/>
          </a:p>
          <a:p>
            <a:pPr lvl="4"/>
            <a:endParaRPr/>
          </a:p>
        </p:txBody>
      </p:sp>
      <p:sp>
        <p:nvSpPr>
          <p:cNvPr id="209" name="660384004_1290x1720.jpg"/>
          <p:cNvSpPr>
            <a:spLocks noGrp="1"/>
          </p:cNvSpPr>
          <p:nvPr>
            <p:ph type="pic" idx="22"/>
          </p:nvPr>
        </p:nvSpPr>
        <p:spPr>
          <a:xfrm>
            <a:off x="12192000" y="-407266"/>
            <a:ext cx="10916874" cy="14555832"/>
          </a:xfrm>
          <a:prstGeom prst="rect">
            <a:avLst/>
          </a:prstGeom>
        </p:spPr>
        <p:txBody>
          <a:bodyPr lIns="91439" tIns="45719" rIns="91439" bIns="45719">
            <a:noAutofit/>
          </a:bodyPr>
          <a:lstStyle/>
          <a:p>
            <a:endParaRPr/>
          </a:p>
        </p:txBody>
      </p:sp>
      <p:sp>
        <p:nvSpPr>
          <p:cNvPr id="210" name="Slide Title"/>
          <p:cNvSpPr txBox="1">
            <a:spLocks noGrp="1"/>
          </p:cNvSpPr>
          <p:nvPr>
            <p:ph type="title" hasCustomPrompt="1"/>
          </p:nvPr>
        </p:nvSpPr>
        <p:spPr>
          <a:xfrm>
            <a:off x="1206500" y="1079500"/>
            <a:ext cx="9779000" cy="1435100"/>
          </a:xfrm>
          <a:prstGeom prst="rect">
            <a:avLst/>
          </a:prstGeom>
        </p:spPr>
        <p:txBody>
          <a:bodyPr/>
          <a:lstStyle/>
          <a:p>
            <a:r>
              <a:t>Slide Title</a:t>
            </a:r>
          </a:p>
        </p:txBody>
      </p:sp>
      <p:sp>
        <p:nvSpPr>
          <p:cNvPr id="21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171A59-E960-BFC0-CD2F-DB2377D510B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2B3EC99-CDCB-4760-BD96-B4656EA76A1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5BFBA64-F57A-782D-2796-F0A0D022C197}"/>
              </a:ext>
            </a:extLst>
          </p:cNvPr>
          <p:cNvSpPr>
            <a:spLocks noGrp="1"/>
          </p:cNvSpPr>
          <p:nvPr>
            <p:ph type="dt" sz="half" idx="10"/>
          </p:nvPr>
        </p:nvSpPr>
        <p:spPr/>
        <p:txBody>
          <a:bodyPr/>
          <a:lstStyle/>
          <a:p>
            <a:fld id="{938E468B-E7DB-1244-8914-F7B7F6133B99}" type="datetimeFigureOut">
              <a:rPr lang="en-US" smtClean="0"/>
              <a:t>7/31/26</a:t>
            </a:fld>
            <a:endParaRPr lang="en-US"/>
          </a:p>
        </p:txBody>
      </p:sp>
      <p:sp>
        <p:nvSpPr>
          <p:cNvPr id="5" name="Footer Placeholder 4">
            <a:extLst>
              <a:ext uri="{FF2B5EF4-FFF2-40B4-BE49-F238E27FC236}">
                <a16:creationId xmlns:a16="http://schemas.microsoft.com/office/drawing/2014/main" id="{E012D53F-84CC-AE8C-CF72-FC5C693D48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A1D91F5-9418-E6D6-ED2E-1779F3035920}"/>
              </a:ext>
            </a:extLst>
          </p:cNvPr>
          <p:cNvSpPr>
            <a:spLocks noGrp="1"/>
          </p:cNvSpPr>
          <p:nvPr>
            <p:ph type="sldNum" sz="quarter" idx="12"/>
          </p:nvPr>
        </p:nvSpPr>
        <p:spPr>
          <a:xfrm>
            <a:off x="12011024" y="13076008"/>
            <a:ext cx="349455" cy="379591"/>
          </a:xfrm>
        </p:spPr>
        <p:txBody>
          <a:bodyPr/>
          <a:lstStyle/>
          <a:p>
            <a:fld id="{1B0B4BCF-82CE-1142-8F86-CDBDFCE07149}" type="slidenum">
              <a:rPr lang="en-US" smtClean="0"/>
              <a:t>‹#›</a:t>
            </a:fld>
            <a:endParaRPr lang="en-US"/>
          </a:p>
        </p:txBody>
      </p:sp>
    </p:spTree>
    <p:extLst>
      <p:ext uri="{BB962C8B-B14F-4D97-AF65-F5344CB8AC3E}">
        <p14:creationId xmlns:p14="http://schemas.microsoft.com/office/powerpoint/2010/main" val="42498978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name="1_Blank">
    <p:spTree>
      <p:nvGrpSpPr>
        <p:cNvPr id="1" name=""/>
        <p:cNvGrpSpPr/>
        <p:nvPr/>
      </p:nvGrpSpPr>
      <p:grpSpPr>
        <a:xfrm>
          <a:off x="0" y="0"/>
          <a:ext cx="0" cy="0"/>
          <a:chOff x="0" y="0"/>
          <a:chExt cx="0" cy="0"/>
        </a:xfrm>
      </p:grpSpPr>
      <p:sp>
        <p:nvSpPr>
          <p:cNvPr id="14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52698138"/>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type="tx">
  <p:cSld name="Section">
    <p:spTree>
      <p:nvGrpSpPr>
        <p:cNvPr id="1" name=""/>
        <p:cNvGrpSpPr/>
        <p:nvPr/>
      </p:nvGrpSpPr>
      <p:grpSpPr>
        <a:xfrm>
          <a:off x="0" y="0"/>
          <a:ext cx="0" cy="0"/>
          <a:chOff x="0" y="0"/>
          <a:chExt cx="0" cy="0"/>
        </a:xfrm>
      </p:grpSpPr>
      <p:sp>
        <p:nvSpPr>
          <p:cNvPr id="71" name="Section Title"/>
          <p:cNvSpPr txBox="1">
            <a:spLocks noGrp="1"/>
          </p:cNvSpPr>
          <p:nvPr>
            <p:ph type="title" hasCustomPrompt="1"/>
          </p:nvPr>
        </p:nvSpPr>
        <p:spPr>
          <a:xfrm>
            <a:off x="1206496" y="4533900"/>
            <a:ext cx="21971004" cy="4648200"/>
          </a:xfrm>
          <a:prstGeom prst="rect">
            <a:avLst/>
          </a:prstGeom>
        </p:spPr>
        <p:txBody>
          <a:bodyPr anchor="ctr"/>
          <a:lstStyle>
            <a:lvl1pPr>
              <a:defRPr sz="11600" b="0" spc="-232">
                <a:latin typeface="Helvetica Neue Medium"/>
                <a:ea typeface="Helvetica Neue Medium"/>
                <a:cs typeface="Helvetica Neue Medium"/>
                <a:sym typeface="Helvetica Neue Medium"/>
              </a:defRPr>
            </a:lvl1pPr>
          </a:lstStyle>
          <a:p>
            <a:r>
              <a:t>Section Title</a:t>
            </a:r>
          </a:p>
        </p:txBody>
      </p:sp>
      <p:sp>
        <p:nvSpPr>
          <p:cNvPr id="72" name="Slide Number"/>
          <p:cNvSpPr txBox="1">
            <a:spLocks noGrp="1"/>
          </p:cNvSpPr>
          <p:nvPr>
            <p:ph type="sldNum" sz="quarter" idx="2"/>
          </p:nvPr>
        </p:nvSpPr>
        <p:spPr>
          <a:xfrm>
            <a:off x="12001499" y="13085233"/>
            <a:ext cx="368505" cy="374600"/>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31981477"/>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ly" type="titleOnly">
  <p:cSld name="1_Title only">
    <p:spTree>
      <p:nvGrpSpPr>
        <p:cNvPr id="1" name="Shape 21"/>
        <p:cNvGrpSpPr/>
        <p:nvPr/>
      </p:nvGrpSpPr>
      <p:grpSpPr>
        <a:xfrm>
          <a:off x="0" y="0"/>
          <a:ext cx="0" cy="0"/>
          <a:chOff x="0" y="0"/>
          <a:chExt cx="0" cy="0"/>
        </a:xfrm>
      </p:grpSpPr>
      <p:sp>
        <p:nvSpPr>
          <p:cNvPr id="22" name="Google Shape;22;p5"/>
          <p:cNvSpPr txBox="1">
            <a:spLocks noGrp="1"/>
          </p:cNvSpPr>
          <p:nvPr>
            <p:ph type="sldNum" idx="12"/>
          </p:nvPr>
        </p:nvSpPr>
        <p:spPr>
          <a:xfrm>
            <a:off x="22593221" y="12435245"/>
            <a:ext cx="1463200" cy="1049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lgn="r"/>
            <a:fld id="{00000000-1234-1234-1234-123412341234}" type="slidenum">
              <a:rPr lang="en" smtClean="0"/>
              <a:pPr algn="r"/>
              <a:t>‹#›</a:t>
            </a:fld>
            <a:endParaRPr lang="en"/>
          </a:p>
        </p:txBody>
      </p:sp>
      <p:sp>
        <p:nvSpPr>
          <p:cNvPr id="23" name="Google Shape;23;p5"/>
          <p:cNvSpPr txBox="1">
            <a:spLocks noGrp="1"/>
          </p:cNvSpPr>
          <p:nvPr>
            <p:ph type="title"/>
          </p:nvPr>
        </p:nvSpPr>
        <p:spPr>
          <a:xfrm>
            <a:off x="597645" y="609267"/>
            <a:ext cx="22806400" cy="15272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Tree>
    <p:extLst>
      <p:ext uri="{BB962C8B-B14F-4D97-AF65-F5344CB8AC3E}">
        <p14:creationId xmlns:p14="http://schemas.microsoft.com/office/powerpoint/2010/main" val="402240413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831200" y="5735600"/>
            <a:ext cx="22721600" cy="2244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9600"/>
            </a:lvl1pPr>
            <a:lvl2pPr lvl="1" algn="ctr">
              <a:spcBef>
                <a:spcPts val="0"/>
              </a:spcBef>
              <a:spcAft>
                <a:spcPts val="0"/>
              </a:spcAft>
              <a:buSzPts val="3600"/>
              <a:buNone/>
              <a:defRPr sz="9600"/>
            </a:lvl2pPr>
            <a:lvl3pPr lvl="2" algn="ctr">
              <a:spcBef>
                <a:spcPts val="0"/>
              </a:spcBef>
              <a:spcAft>
                <a:spcPts val="0"/>
              </a:spcAft>
              <a:buSzPts val="3600"/>
              <a:buNone/>
              <a:defRPr sz="9600"/>
            </a:lvl3pPr>
            <a:lvl4pPr lvl="3" algn="ctr">
              <a:spcBef>
                <a:spcPts val="0"/>
              </a:spcBef>
              <a:spcAft>
                <a:spcPts val="0"/>
              </a:spcAft>
              <a:buSzPts val="3600"/>
              <a:buNone/>
              <a:defRPr sz="9600"/>
            </a:lvl4pPr>
            <a:lvl5pPr lvl="4" algn="ctr">
              <a:spcBef>
                <a:spcPts val="0"/>
              </a:spcBef>
              <a:spcAft>
                <a:spcPts val="0"/>
              </a:spcAft>
              <a:buSzPts val="3600"/>
              <a:buNone/>
              <a:defRPr sz="9600"/>
            </a:lvl5pPr>
            <a:lvl6pPr lvl="5" algn="ctr">
              <a:spcBef>
                <a:spcPts val="0"/>
              </a:spcBef>
              <a:spcAft>
                <a:spcPts val="0"/>
              </a:spcAft>
              <a:buSzPts val="3600"/>
              <a:buNone/>
              <a:defRPr sz="9600"/>
            </a:lvl6pPr>
            <a:lvl7pPr lvl="6" algn="ctr">
              <a:spcBef>
                <a:spcPts val="0"/>
              </a:spcBef>
              <a:spcAft>
                <a:spcPts val="0"/>
              </a:spcAft>
              <a:buSzPts val="3600"/>
              <a:buNone/>
              <a:defRPr sz="9600"/>
            </a:lvl7pPr>
            <a:lvl8pPr lvl="7" algn="ctr">
              <a:spcBef>
                <a:spcPts val="0"/>
              </a:spcBef>
              <a:spcAft>
                <a:spcPts val="0"/>
              </a:spcAft>
              <a:buSzPts val="3600"/>
              <a:buNone/>
              <a:defRPr sz="9600"/>
            </a:lvl8pPr>
            <a:lvl9pPr lvl="8" algn="ctr">
              <a:spcBef>
                <a:spcPts val="0"/>
              </a:spcBef>
              <a:spcAft>
                <a:spcPts val="0"/>
              </a:spcAft>
              <a:buSzPts val="3600"/>
              <a:buNone/>
              <a:defRPr sz="9600"/>
            </a:lvl9pPr>
          </a:lstStyle>
          <a:p>
            <a:endParaRPr/>
          </a:p>
        </p:txBody>
      </p:sp>
      <p:sp>
        <p:nvSpPr>
          <p:cNvPr id="16" name="Google Shape;16;p3"/>
          <p:cNvSpPr txBox="1">
            <a:spLocks noGrp="1"/>
          </p:cNvSpPr>
          <p:nvPr>
            <p:ph type="sldNum" idx="12"/>
          </p:nvPr>
        </p:nvSpPr>
        <p:spPr>
          <a:xfrm>
            <a:off x="22593221" y="12435245"/>
            <a:ext cx="1463200" cy="1049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lgn="r"/>
            <a:fld id="{00000000-1234-1234-1234-123412341234}" type="slidenum">
              <a:rPr lang="en" smtClean="0"/>
              <a:pPr algn="r"/>
              <a:t>‹#›</a:t>
            </a:fld>
            <a:endParaRPr lang="en"/>
          </a:p>
        </p:txBody>
      </p:sp>
    </p:spTree>
    <p:extLst>
      <p:ext uri="{BB962C8B-B14F-4D97-AF65-F5344CB8AC3E}">
        <p14:creationId xmlns:p14="http://schemas.microsoft.com/office/powerpoint/2010/main" val="17458526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mp; Photo">
    <p:spTree>
      <p:nvGrpSpPr>
        <p:cNvPr id="1" name=""/>
        <p:cNvGrpSpPr/>
        <p:nvPr/>
      </p:nvGrpSpPr>
      <p:grpSpPr>
        <a:xfrm>
          <a:off x="0" y="0"/>
          <a:ext cx="0" cy="0"/>
          <a:chOff x="0" y="0"/>
          <a:chExt cx="0" cy="0"/>
        </a:xfrm>
      </p:grpSpPr>
      <p:sp>
        <p:nvSpPr>
          <p:cNvPr id="21" name="666699290_02_crop_3159x1892.jpg"/>
          <p:cNvSpPr>
            <a:spLocks noGrp="1"/>
          </p:cNvSpPr>
          <p:nvPr>
            <p:ph type="pic" idx="21"/>
          </p:nvPr>
        </p:nvSpPr>
        <p:spPr>
          <a:xfrm>
            <a:off x="-1155700" y="-1295400"/>
            <a:ext cx="26746200" cy="16018933"/>
          </a:xfrm>
          <a:prstGeom prst="rect">
            <a:avLst/>
          </a:prstGeom>
        </p:spPr>
        <p:txBody>
          <a:bodyPr lIns="91439" tIns="45719" rIns="91439" bIns="45719">
            <a:noAutofit/>
          </a:bodyPr>
          <a:lstStyle/>
          <a:p>
            <a:endParaRPr/>
          </a:p>
        </p:txBody>
      </p:sp>
      <p:sp>
        <p:nvSpPr>
          <p:cNvPr id="22" name="Presentation Title"/>
          <p:cNvSpPr txBox="1">
            <a:spLocks noGrp="1"/>
          </p:cNvSpPr>
          <p:nvPr>
            <p:ph type="title" hasCustomPrompt="1"/>
          </p:nvPr>
        </p:nvSpPr>
        <p:spPr>
          <a:xfrm>
            <a:off x="1206500" y="7124700"/>
            <a:ext cx="21971000" cy="4648200"/>
          </a:xfrm>
          <a:prstGeom prst="rect">
            <a:avLst/>
          </a:prstGeom>
        </p:spPr>
        <p:txBody>
          <a:bodyPr anchor="b"/>
          <a:lstStyle>
            <a:lvl1pPr>
              <a:defRPr sz="11600" spc="-232"/>
            </a:lvl1pPr>
          </a:lstStyle>
          <a:p>
            <a:r>
              <a:t>Presentation Title</a:t>
            </a:r>
          </a:p>
        </p:txBody>
      </p:sp>
      <p:sp>
        <p:nvSpPr>
          <p:cNvPr id="23" name="Author and Date"/>
          <p:cNvSpPr txBox="1">
            <a:spLocks noGrp="1"/>
          </p:cNvSpPr>
          <p:nvPr>
            <p:ph type="body" sz="quarter" idx="22" hasCustomPrompt="1"/>
          </p:nvPr>
        </p:nvSpPr>
        <p:spPr>
          <a:xfrm>
            <a:off x="1207690" y="1106137"/>
            <a:ext cx="21968621" cy="636979"/>
          </a:xfrm>
          <a:prstGeom prst="rect">
            <a:avLst/>
          </a:prstGeom>
        </p:spPr>
        <p:txBody>
          <a:bodyPr lIns="45719" tIns="45719" rIns="45719" bIns="45719"/>
          <a:lstStyle>
            <a:lvl1pPr marL="0" indent="0" defTabSz="825500">
              <a:lnSpc>
                <a:spcPct val="100000"/>
              </a:lnSpc>
              <a:spcBef>
                <a:spcPts val="0"/>
              </a:spcBef>
              <a:buSzTx/>
              <a:buNone/>
              <a:defRPr sz="3600" b="1">
                <a:solidFill>
                  <a:srgbClr val="000000"/>
                </a:solidFill>
              </a:defRPr>
            </a:lvl1pPr>
          </a:lstStyle>
          <a:p>
            <a:r>
              <a:t>Author and Date</a:t>
            </a:r>
          </a:p>
        </p:txBody>
      </p:sp>
      <p:sp>
        <p:nvSpPr>
          <p:cNvPr id="24" name="Body Level One…"/>
          <p:cNvSpPr txBox="1">
            <a:spLocks noGrp="1"/>
          </p:cNvSpPr>
          <p:nvPr>
            <p:ph type="body" sz="quarter" idx="1" hasCustomPrompt="1"/>
          </p:nvPr>
        </p:nvSpPr>
        <p:spPr>
          <a:xfrm>
            <a:off x="1206500" y="11609910"/>
            <a:ext cx="21971000" cy="1116952"/>
          </a:xfrm>
          <a:prstGeom prst="rect">
            <a:avLst/>
          </a:prstGeom>
        </p:spPr>
        <p:txBody>
          <a:bodyPr/>
          <a:lstStyle>
            <a:lvl1pPr marL="0" indent="0" defTabSz="825500">
              <a:lnSpc>
                <a:spcPct val="100000"/>
              </a:lnSpc>
              <a:spcBef>
                <a:spcPts val="0"/>
              </a:spcBef>
              <a:buSzTx/>
              <a:buNone/>
              <a:defRPr sz="5500" b="1">
                <a:solidFill>
                  <a:srgbClr val="000000"/>
                </a:solidFill>
              </a:defRPr>
            </a:lvl1pPr>
            <a:lvl2pPr marL="0" indent="457200" defTabSz="825500">
              <a:lnSpc>
                <a:spcPct val="100000"/>
              </a:lnSpc>
              <a:spcBef>
                <a:spcPts val="0"/>
              </a:spcBef>
              <a:buSzTx/>
              <a:buNone/>
              <a:defRPr sz="5500" b="1">
                <a:solidFill>
                  <a:srgbClr val="000000"/>
                </a:solidFill>
              </a:defRPr>
            </a:lvl2pPr>
            <a:lvl3pPr marL="0" indent="914400" defTabSz="825500">
              <a:lnSpc>
                <a:spcPct val="100000"/>
              </a:lnSpc>
              <a:spcBef>
                <a:spcPts val="0"/>
              </a:spcBef>
              <a:buSzTx/>
              <a:buNone/>
              <a:defRPr sz="5500" b="1">
                <a:solidFill>
                  <a:srgbClr val="000000"/>
                </a:solidFill>
              </a:defRPr>
            </a:lvl3pPr>
            <a:lvl4pPr marL="0" indent="1371600" defTabSz="825500">
              <a:lnSpc>
                <a:spcPct val="100000"/>
              </a:lnSpc>
              <a:spcBef>
                <a:spcPts val="0"/>
              </a:spcBef>
              <a:buSzTx/>
              <a:buNone/>
              <a:defRPr sz="5500" b="1">
                <a:solidFill>
                  <a:srgbClr val="000000"/>
                </a:solidFill>
              </a:defRPr>
            </a:lvl4pPr>
            <a:lvl5pPr marL="0" indent="1828800" defTabSz="825500">
              <a:lnSpc>
                <a:spcPct val="100000"/>
              </a:lnSpc>
              <a:spcBef>
                <a:spcPts val="0"/>
              </a:spcBef>
              <a:buSzTx/>
              <a:buNone/>
              <a:defRPr sz="5500" b="1">
                <a:solidFill>
                  <a:srgbClr val="000000"/>
                </a:solidFill>
              </a:defRPr>
            </a:lvl5pPr>
          </a:lstStyle>
          <a:p>
            <a:r>
              <a:t>Presentation Subtitle</a:t>
            </a:r>
          </a:p>
          <a:p>
            <a:pPr lvl="1"/>
            <a:endParaRPr/>
          </a:p>
          <a:p>
            <a:pPr lvl="2"/>
            <a:endParaRPr/>
          </a:p>
          <a:p>
            <a:pPr lvl="3"/>
            <a:endParaRPr/>
          </a:p>
          <a:p>
            <a:pPr lvl="4"/>
            <a:endParaRPr/>
          </a:p>
        </p:txBody>
      </p:sp>
      <p:sp>
        <p:nvSpPr>
          <p:cNvPr id="2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ransition slide">
  <p:cSld name="Transition slide">
    <p:spTree>
      <p:nvGrpSpPr>
        <p:cNvPr id="1" name="Shape 26"/>
        <p:cNvGrpSpPr/>
        <p:nvPr/>
      </p:nvGrpSpPr>
      <p:grpSpPr>
        <a:xfrm>
          <a:off x="0" y="0"/>
          <a:ext cx="0" cy="0"/>
          <a:chOff x="0" y="0"/>
          <a:chExt cx="0" cy="0"/>
        </a:xfrm>
      </p:grpSpPr>
      <p:sp>
        <p:nvSpPr>
          <p:cNvPr id="27" name="Google Shape;27;p7"/>
          <p:cNvSpPr txBox="1">
            <a:spLocks noGrp="1"/>
          </p:cNvSpPr>
          <p:nvPr>
            <p:ph type="title"/>
          </p:nvPr>
        </p:nvSpPr>
        <p:spPr>
          <a:xfrm>
            <a:off x="831200" y="1186733"/>
            <a:ext cx="22721600" cy="11408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2800"/>
              <a:buNone/>
              <a:defRPr b="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8" name="Google Shape;28;p7"/>
          <p:cNvSpPr txBox="1">
            <a:spLocks noGrp="1"/>
          </p:cNvSpPr>
          <p:nvPr>
            <p:ph type="sldNum" idx="12"/>
          </p:nvPr>
        </p:nvSpPr>
        <p:spPr>
          <a:xfrm>
            <a:off x="22593221" y="12435245"/>
            <a:ext cx="1463200" cy="1049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lgn="r"/>
            <a:fld id="{00000000-1234-1234-1234-123412341234}" type="slidenum">
              <a:rPr lang="en" smtClean="0"/>
              <a:pPr algn="r"/>
              <a:t>‹#›</a:t>
            </a:fld>
            <a:endParaRPr lang="en"/>
          </a:p>
        </p:txBody>
      </p:sp>
    </p:spTree>
    <p:extLst>
      <p:ext uri="{BB962C8B-B14F-4D97-AF65-F5344CB8AC3E}">
        <p14:creationId xmlns:p14="http://schemas.microsoft.com/office/powerpoint/2010/main" val="32870971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lank" type="blank">
  <p:cSld name="2_Blank">
    <p:spTree>
      <p:nvGrpSpPr>
        <p:cNvPr id="1" name="Shape 24"/>
        <p:cNvGrpSpPr/>
        <p:nvPr/>
      </p:nvGrpSpPr>
      <p:grpSpPr>
        <a:xfrm>
          <a:off x="0" y="0"/>
          <a:ext cx="0" cy="0"/>
          <a:chOff x="0" y="0"/>
          <a:chExt cx="0" cy="0"/>
        </a:xfrm>
      </p:grpSpPr>
      <p:sp>
        <p:nvSpPr>
          <p:cNvPr id="25" name="Google Shape;25;p6"/>
          <p:cNvSpPr txBox="1">
            <a:spLocks noGrp="1"/>
          </p:cNvSpPr>
          <p:nvPr>
            <p:ph type="sldNum" idx="12"/>
          </p:nvPr>
        </p:nvSpPr>
        <p:spPr>
          <a:xfrm>
            <a:off x="22593221" y="12435245"/>
            <a:ext cx="1463200" cy="1049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lgn="r"/>
            <a:fld id="{00000000-1234-1234-1234-123412341234}" type="slidenum">
              <a:rPr lang="en" smtClean="0"/>
              <a:pPr algn="r"/>
              <a:t>‹#›</a:t>
            </a:fld>
            <a:endParaRPr lang="en"/>
          </a:p>
        </p:txBody>
      </p:sp>
    </p:spTree>
    <p:extLst>
      <p:ext uri="{BB962C8B-B14F-4D97-AF65-F5344CB8AC3E}">
        <p14:creationId xmlns:p14="http://schemas.microsoft.com/office/powerpoint/2010/main" val="9619307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amp; Photo Alt">
    <p:spTree>
      <p:nvGrpSpPr>
        <p:cNvPr id="1" name=""/>
        <p:cNvGrpSpPr/>
        <p:nvPr/>
      </p:nvGrpSpPr>
      <p:grpSpPr>
        <a:xfrm>
          <a:off x="0" y="0"/>
          <a:ext cx="0" cy="0"/>
          <a:chOff x="0" y="0"/>
          <a:chExt cx="0" cy="0"/>
        </a:xfrm>
      </p:grpSpPr>
      <p:sp>
        <p:nvSpPr>
          <p:cNvPr id="32" name="910457886_1434x1669.jpg"/>
          <p:cNvSpPr>
            <a:spLocks noGrp="1"/>
          </p:cNvSpPr>
          <p:nvPr>
            <p:ph type="pic" idx="21"/>
          </p:nvPr>
        </p:nvSpPr>
        <p:spPr>
          <a:xfrm>
            <a:off x="10972800" y="-203200"/>
            <a:ext cx="12144837" cy="14135100"/>
          </a:xfrm>
          <a:prstGeom prst="rect">
            <a:avLst/>
          </a:prstGeom>
        </p:spPr>
        <p:txBody>
          <a:bodyPr lIns="91439" tIns="45719" rIns="91439" bIns="45719">
            <a:noAutofit/>
          </a:bodyPr>
          <a:lstStyle/>
          <a:p>
            <a:endParaRPr/>
          </a:p>
        </p:txBody>
      </p:sp>
      <p:sp>
        <p:nvSpPr>
          <p:cNvPr id="33" name="Slide Title"/>
          <p:cNvSpPr txBox="1">
            <a:spLocks noGrp="1"/>
          </p:cNvSpPr>
          <p:nvPr>
            <p:ph type="title" hasCustomPrompt="1"/>
          </p:nvPr>
        </p:nvSpPr>
        <p:spPr>
          <a:xfrm>
            <a:off x="1206500" y="1270000"/>
            <a:ext cx="9779000" cy="5882273"/>
          </a:xfrm>
          <a:prstGeom prst="rect">
            <a:avLst/>
          </a:prstGeom>
        </p:spPr>
        <p:txBody>
          <a:bodyPr anchor="b"/>
          <a:lstStyle/>
          <a:p>
            <a:r>
              <a:t>Slide Title</a:t>
            </a:r>
          </a:p>
        </p:txBody>
      </p:sp>
      <p:sp>
        <p:nvSpPr>
          <p:cNvPr id="34" name="Body Level One…"/>
          <p:cNvSpPr txBox="1">
            <a:spLocks noGrp="1"/>
          </p:cNvSpPr>
          <p:nvPr>
            <p:ph type="body" sz="quarter" idx="1" hasCustomPrompt="1"/>
          </p:nvPr>
        </p:nvSpPr>
        <p:spPr>
          <a:xfrm>
            <a:off x="1206500" y="7060576"/>
            <a:ext cx="9779000" cy="5385424"/>
          </a:xfrm>
          <a:prstGeom prst="rect">
            <a:avLst/>
          </a:prstGeom>
        </p:spPr>
        <p:txBody>
          <a:bodyPr/>
          <a:lstStyle>
            <a:lvl1pPr marL="0" indent="0" defTabSz="825500">
              <a:lnSpc>
                <a:spcPct val="100000"/>
              </a:lnSpc>
              <a:spcBef>
                <a:spcPts val="0"/>
              </a:spcBef>
              <a:buSzTx/>
              <a:buNone/>
              <a:defRPr sz="5500" b="1">
                <a:solidFill>
                  <a:srgbClr val="000000"/>
                </a:solidFill>
              </a:defRPr>
            </a:lvl1pPr>
            <a:lvl2pPr marL="0" indent="457200" defTabSz="825500">
              <a:lnSpc>
                <a:spcPct val="100000"/>
              </a:lnSpc>
              <a:spcBef>
                <a:spcPts val="0"/>
              </a:spcBef>
              <a:buSzTx/>
              <a:buNone/>
              <a:defRPr sz="5500" b="1">
                <a:solidFill>
                  <a:srgbClr val="000000"/>
                </a:solidFill>
              </a:defRPr>
            </a:lvl2pPr>
            <a:lvl3pPr marL="0" indent="914400" defTabSz="825500">
              <a:lnSpc>
                <a:spcPct val="100000"/>
              </a:lnSpc>
              <a:spcBef>
                <a:spcPts val="0"/>
              </a:spcBef>
              <a:buSzTx/>
              <a:buNone/>
              <a:defRPr sz="5500" b="1">
                <a:solidFill>
                  <a:srgbClr val="000000"/>
                </a:solidFill>
              </a:defRPr>
            </a:lvl3pPr>
            <a:lvl4pPr marL="0" indent="1371600" defTabSz="825500">
              <a:lnSpc>
                <a:spcPct val="100000"/>
              </a:lnSpc>
              <a:spcBef>
                <a:spcPts val="0"/>
              </a:spcBef>
              <a:buSzTx/>
              <a:buNone/>
              <a:defRPr sz="5500" b="1">
                <a:solidFill>
                  <a:srgbClr val="000000"/>
                </a:solidFill>
              </a:defRPr>
            </a:lvl4pPr>
            <a:lvl5pPr marL="0" indent="1828800" defTabSz="825500">
              <a:lnSpc>
                <a:spcPct val="100000"/>
              </a:lnSpc>
              <a:spcBef>
                <a:spcPts val="0"/>
              </a:spcBef>
              <a:buSzTx/>
              <a:buNone/>
              <a:defRPr sz="5500" b="1">
                <a:solidFill>
                  <a:srgbClr val="000000"/>
                </a:solidFill>
              </a:defRPr>
            </a:lvl5pPr>
          </a:lstStyle>
          <a:p>
            <a:r>
              <a:t>Slide Subtitle</a:t>
            </a:r>
          </a:p>
          <a:p>
            <a:pPr lvl="1"/>
            <a:endParaRPr/>
          </a:p>
          <a:p>
            <a:pPr lvl="2"/>
            <a:endParaRPr/>
          </a:p>
          <a:p>
            <a:pPr lvl="3"/>
            <a:endParaRPr/>
          </a:p>
          <a:p>
            <a:pPr lvl="4"/>
            <a:endParaRPr/>
          </a:p>
        </p:txBody>
      </p:sp>
      <p:sp>
        <p:nvSpPr>
          <p:cNvPr id="35" name="Slide Number"/>
          <p:cNvSpPr txBox="1">
            <a:spLocks noGrp="1"/>
          </p:cNvSpPr>
          <p:nvPr>
            <p:ph type="sldNum" sz="quarter" idx="2"/>
          </p:nvPr>
        </p:nvSpPr>
        <p:spPr>
          <a:xfrm>
            <a:off x="12001499" y="13085233"/>
            <a:ext cx="368505" cy="374600"/>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42" name="Slide Title"/>
          <p:cNvSpPr txBox="1">
            <a:spLocks noGrp="1"/>
          </p:cNvSpPr>
          <p:nvPr>
            <p:ph type="title" hasCustomPrompt="1"/>
          </p:nvPr>
        </p:nvSpPr>
        <p:spPr>
          <a:prstGeom prst="rect">
            <a:avLst/>
          </a:prstGeom>
        </p:spPr>
        <p:txBody>
          <a:bodyPr/>
          <a:lstStyle/>
          <a:p>
            <a:r>
              <a:t>Slide Title</a:t>
            </a:r>
          </a:p>
        </p:txBody>
      </p:sp>
      <p:sp>
        <p:nvSpPr>
          <p:cNvPr id="43" name="Slide Subtitle"/>
          <p:cNvSpPr txBox="1">
            <a:spLocks noGrp="1"/>
          </p:cNvSpPr>
          <p:nvPr>
            <p:ph type="body" sz="quarter" idx="21" hasCustomPrompt="1"/>
          </p:nvPr>
        </p:nvSpPr>
        <p:spPr>
          <a:xfrm>
            <a:off x="1206500" y="2372962"/>
            <a:ext cx="21971000" cy="934780"/>
          </a:xfrm>
          <a:prstGeom prst="rect">
            <a:avLst/>
          </a:prstGeom>
        </p:spPr>
        <p:txBody>
          <a:bodyPr lIns="45719" tIns="45719" rIns="45719" bIns="45719"/>
          <a:lstStyle>
            <a:lvl1pPr marL="0" indent="0" defTabSz="825500">
              <a:lnSpc>
                <a:spcPct val="100000"/>
              </a:lnSpc>
              <a:spcBef>
                <a:spcPts val="0"/>
              </a:spcBef>
              <a:buSzTx/>
              <a:buNone/>
              <a:defRPr sz="5500" b="1">
                <a:solidFill>
                  <a:srgbClr val="000000"/>
                </a:solidFill>
              </a:defRPr>
            </a:lvl1pPr>
          </a:lstStyle>
          <a:p>
            <a:r>
              <a:t>Slide Subtitle</a:t>
            </a:r>
          </a:p>
        </p:txBody>
      </p:sp>
      <p:sp>
        <p:nvSpPr>
          <p:cNvPr id="44" name="Body Level One…"/>
          <p:cNvSpPr txBox="1">
            <a:spLocks noGrp="1"/>
          </p:cNvSpPr>
          <p:nvPr>
            <p:ph type="body" idx="1" hasCustomPrompt="1"/>
          </p:nvPr>
        </p:nvSpPr>
        <p:spPr>
          <a:prstGeom prst="rect">
            <a:avLst/>
          </a:prstGeom>
        </p:spPr>
        <p:txBody>
          <a:bodyPr/>
          <a:lstStyle/>
          <a:p>
            <a:r>
              <a:t>Slide bullet text</a:t>
            </a:r>
          </a:p>
          <a:p>
            <a:pPr lvl="1"/>
            <a:endParaRPr/>
          </a:p>
          <a:p>
            <a:pPr lvl="2"/>
            <a:endParaRPr/>
          </a:p>
          <a:p>
            <a:pPr lvl="3"/>
            <a:endParaRPr/>
          </a:p>
          <a:p>
            <a:pPr lvl="4"/>
            <a:endParaRPr/>
          </a:p>
        </p:txBody>
      </p:sp>
      <p:sp>
        <p:nvSpPr>
          <p:cNvPr id="4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52" name="Body Level One…"/>
          <p:cNvSpPr txBox="1">
            <a:spLocks noGrp="1"/>
          </p:cNvSpPr>
          <p:nvPr>
            <p:ph type="body" idx="1" hasCustomPrompt="1"/>
          </p:nvPr>
        </p:nvSpPr>
        <p:spPr>
          <a:prstGeom prst="rect">
            <a:avLst/>
          </a:prstGeom>
        </p:spPr>
        <p:txBody>
          <a:bodyPr numCol="2" spcCol="1098550"/>
          <a:lstStyle/>
          <a:p>
            <a:r>
              <a:t>Slide bullet text</a:t>
            </a:r>
          </a:p>
          <a:p>
            <a:pPr lvl="1"/>
            <a:endParaRPr/>
          </a:p>
          <a:p>
            <a:pPr lvl="2"/>
            <a:endParaRPr/>
          </a:p>
          <a:p>
            <a:pPr lvl="3"/>
            <a:endParaRPr/>
          </a:p>
          <a:p>
            <a:pPr lvl="4"/>
            <a:endParaRPr/>
          </a:p>
        </p:txBody>
      </p:sp>
      <p:sp>
        <p:nvSpPr>
          <p:cNvPr id="5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60" name="Slide Subtitle"/>
          <p:cNvSpPr txBox="1">
            <a:spLocks noGrp="1"/>
          </p:cNvSpPr>
          <p:nvPr>
            <p:ph type="body" sz="quarter" idx="21" hasCustomPrompt="1"/>
          </p:nvPr>
        </p:nvSpPr>
        <p:spPr>
          <a:xfrm>
            <a:off x="1206500" y="2372962"/>
            <a:ext cx="9779000" cy="934780"/>
          </a:xfrm>
          <a:prstGeom prst="rect">
            <a:avLst/>
          </a:prstGeom>
        </p:spPr>
        <p:txBody>
          <a:bodyPr lIns="45719" tIns="45719" rIns="45719" bIns="45719"/>
          <a:lstStyle>
            <a:lvl1pPr marL="0" indent="0" defTabSz="825500">
              <a:lnSpc>
                <a:spcPct val="100000"/>
              </a:lnSpc>
              <a:spcBef>
                <a:spcPts val="0"/>
              </a:spcBef>
              <a:buSzTx/>
              <a:buNone/>
              <a:defRPr sz="5500" b="1">
                <a:solidFill>
                  <a:srgbClr val="000000"/>
                </a:solidFill>
              </a:defRPr>
            </a:lvl1pPr>
          </a:lstStyle>
          <a:p>
            <a:r>
              <a:t>Slide Subtitle</a:t>
            </a:r>
          </a:p>
        </p:txBody>
      </p:sp>
      <p:sp>
        <p:nvSpPr>
          <p:cNvPr id="61" name="Body Level One…"/>
          <p:cNvSpPr txBox="1">
            <a:spLocks noGrp="1"/>
          </p:cNvSpPr>
          <p:nvPr>
            <p:ph type="body" sz="half" idx="1" hasCustomPrompt="1"/>
          </p:nvPr>
        </p:nvSpPr>
        <p:spPr>
          <a:xfrm>
            <a:off x="1206500" y="4248504"/>
            <a:ext cx="9779000" cy="8256630"/>
          </a:xfrm>
          <a:prstGeom prst="rect">
            <a:avLst/>
          </a:prstGeom>
        </p:spPr>
        <p:txBody>
          <a:bodyPr/>
          <a:lstStyle/>
          <a:p>
            <a:r>
              <a:t>Slide bullet text</a:t>
            </a:r>
          </a:p>
          <a:p>
            <a:pPr lvl="1"/>
            <a:endParaRPr/>
          </a:p>
          <a:p>
            <a:pPr lvl="2"/>
            <a:endParaRPr/>
          </a:p>
          <a:p>
            <a:pPr lvl="3"/>
            <a:endParaRPr/>
          </a:p>
          <a:p>
            <a:pPr lvl="4"/>
            <a:endParaRPr/>
          </a:p>
        </p:txBody>
      </p:sp>
      <p:sp>
        <p:nvSpPr>
          <p:cNvPr id="62" name="660384004_1290x1720.jpg"/>
          <p:cNvSpPr>
            <a:spLocks noGrp="1"/>
          </p:cNvSpPr>
          <p:nvPr>
            <p:ph type="pic" idx="22"/>
          </p:nvPr>
        </p:nvSpPr>
        <p:spPr>
          <a:xfrm>
            <a:off x="12192000" y="-407266"/>
            <a:ext cx="10916874" cy="14555832"/>
          </a:xfrm>
          <a:prstGeom prst="rect">
            <a:avLst/>
          </a:prstGeom>
        </p:spPr>
        <p:txBody>
          <a:bodyPr lIns="91439" tIns="45719" rIns="91439" bIns="45719">
            <a:noAutofit/>
          </a:bodyPr>
          <a:lstStyle/>
          <a:p>
            <a:endParaRPr/>
          </a:p>
        </p:txBody>
      </p:sp>
      <p:sp>
        <p:nvSpPr>
          <p:cNvPr id="63" name="Slide Title"/>
          <p:cNvSpPr txBox="1">
            <a:spLocks noGrp="1"/>
          </p:cNvSpPr>
          <p:nvPr>
            <p:ph type="title" hasCustomPrompt="1"/>
          </p:nvPr>
        </p:nvSpPr>
        <p:spPr>
          <a:xfrm>
            <a:off x="1206500" y="1079500"/>
            <a:ext cx="9779000" cy="1435100"/>
          </a:xfrm>
          <a:prstGeom prst="rect">
            <a:avLst/>
          </a:prstGeom>
        </p:spPr>
        <p:txBody>
          <a:bodyPr/>
          <a:lstStyle/>
          <a:p>
            <a:r>
              <a:t>Slide Title</a:t>
            </a:r>
          </a:p>
        </p:txBody>
      </p:sp>
      <p:sp>
        <p:nvSpPr>
          <p:cNvPr id="6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79" name="Slide Title"/>
          <p:cNvSpPr txBox="1">
            <a:spLocks noGrp="1"/>
          </p:cNvSpPr>
          <p:nvPr>
            <p:ph type="title" hasCustomPrompt="1"/>
          </p:nvPr>
        </p:nvSpPr>
        <p:spPr>
          <a:xfrm>
            <a:off x="1206500" y="1079500"/>
            <a:ext cx="21971000" cy="1434949"/>
          </a:xfrm>
          <a:prstGeom prst="rect">
            <a:avLst/>
          </a:prstGeom>
        </p:spPr>
        <p:txBody>
          <a:bodyPr/>
          <a:lstStyle/>
          <a:p>
            <a:r>
              <a:t>Slide Title</a:t>
            </a:r>
          </a:p>
        </p:txBody>
      </p:sp>
      <p:sp>
        <p:nvSpPr>
          <p:cNvPr id="80" name="Slide Subtitle"/>
          <p:cNvSpPr txBox="1">
            <a:spLocks noGrp="1"/>
          </p:cNvSpPr>
          <p:nvPr>
            <p:ph type="body" sz="quarter" idx="21" hasCustomPrompt="1"/>
          </p:nvPr>
        </p:nvSpPr>
        <p:spPr>
          <a:xfrm>
            <a:off x="1206500" y="2372962"/>
            <a:ext cx="21971000" cy="934780"/>
          </a:xfrm>
          <a:prstGeom prst="rect">
            <a:avLst/>
          </a:prstGeom>
        </p:spPr>
        <p:txBody>
          <a:bodyPr lIns="45719" tIns="45719" rIns="45719" bIns="45719"/>
          <a:lstStyle>
            <a:lvl1pPr marL="0" indent="0" defTabSz="825500">
              <a:lnSpc>
                <a:spcPct val="100000"/>
              </a:lnSpc>
              <a:spcBef>
                <a:spcPts val="0"/>
              </a:spcBef>
              <a:buSzTx/>
              <a:buNone/>
              <a:defRPr sz="5500" b="1">
                <a:solidFill>
                  <a:srgbClr val="000000"/>
                </a:solidFill>
              </a:defRPr>
            </a:lvl1pPr>
          </a:lstStyle>
          <a:p>
            <a:r>
              <a:t>Slide Subtitle</a:t>
            </a:r>
          </a:p>
        </p:txBody>
      </p:sp>
      <p:sp>
        <p:nvSpPr>
          <p:cNvPr id="8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Agenda">
    <p:spTree>
      <p:nvGrpSpPr>
        <p:cNvPr id="1" name=""/>
        <p:cNvGrpSpPr/>
        <p:nvPr/>
      </p:nvGrpSpPr>
      <p:grpSpPr>
        <a:xfrm>
          <a:off x="0" y="0"/>
          <a:ext cx="0" cy="0"/>
          <a:chOff x="0" y="0"/>
          <a:chExt cx="0" cy="0"/>
        </a:xfrm>
      </p:grpSpPr>
      <p:sp>
        <p:nvSpPr>
          <p:cNvPr id="88" name="Agenda Title"/>
          <p:cNvSpPr txBox="1">
            <a:spLocks noGrp="1"/>
          </p:cNvSpPr>
          <p:nvPr>
            <p:ph type="title" hasCustomPrompt="1"/>
          </p:nvPr>
        </p:nvSpPr>
        <p:spPr>
          <a:xfrm>
            <a:off x="1206500" y="1079500"/>
            <a:ext cx="21971000" cy="1435100"/>
          </a:xfrm>
          <a:prstGeom prst="rect">
            <a:avLst/>
          </a:prstGeom>
        </p:spPr>
        <p:txBody>
          <a:bodyPr/>
          <a:lstStyle/>
          <a:p>
            <a:r>
              <a:t>Agenda Title</a:t>
            </a:r>
          </a:p>
        </p:txBody>
      </p:sp>
      <p:sp>
        <p:nvSpPr>
          <p:cNvPr id="89" name="Agenda Subtitle"/>
          <p:cNvSpPr txBox="1">
            <a:spLocks noGrp="1"/>
          </p:cNvSpPr>
          <p:nvPr>
            <p:ph type="body" sz="quarter" idx="21" hasCustomPrompt="1"/>
          </p:nvPr>
        </p:nvSpPr>
        <p:spPr>
          <a:xfrm>
            <a:off x="1206500" y="2372962"/>
            <a:ext cx="21971000" cy="934780"/>
          </a:xfrm>
          <a:prstGeom prst="rect">
            <a:avLst/>
          </a:prstGeom>
        </p:spPr>
        <p:txBody>
          <a:bodyPr lIns="45719" tIns="45719" rIns="45719" bIns="45719"/>
          <a:lstStyle>
            <a:lvl1pPr marL="0" indent="0" defTabSz="825500">
              <a:lnSpc>
                <a:spcPct val="100000"/>
              </a:lnSpc>
              <a:spcBef>
                <a:spcPts val="0"/>
              </a:spcBef>
              <a:buSzTx/>
              <a:buNone/>
              <a:defRPr sz="5500" b="1">
                <a:solidFill>
                  <a:srgbClr val="000000"/>
                </a:solidFill>
              </a:defRPr>
            </a:lvl1pPr>
          </a:lstStyle>
          <a:p>
            <a:r>
              <a:t>Agenda Subtitle</a:t>
            </a:r>
          </a:p>
        </p:txBody>
      </p:sp>
      <p:sp>
        <p:nvSpPr>
          <p:cNvPr id="90" name="Body Level One…"/>
          <p:cNvSpPr txBox="1">
            <a:spLocks noGrp="1"/>
          </p:cNvSpPr>
          <p:nvPr>
            <p:ph type="body" idx="1" hasCustomPrompt="1"/>
          </p:nvPr>
        </p:nvSpPr>
        <p:spPr>
          <a:prstGeom prst="rect">
            <a:avLst/>
          </a:prstGeom>
        </p:spPr>
        <p:txBody>
          <a:bodyPr/>
          <a:lstStyle>
            <a:lvl1pPr marL="0" indent="0" defTabSz="825500">
              <a:lnSpc>
                <a:spcPct val="100000"/>
              </a:lnSpc>
              <a:spcBef>
                <a:spcPts val="1800"/>
              </a:spcBef>
              <a:buSzTx/>
              <a:buNone/>
              <a:defRPr sz="5500" spc="-55">
                <a:solidFill>
                  <a:srgbClr val="000000"/>
                </a:solidFill>
              </a:defRPr>
            </a:lvl1pPr>
            <a:lvl2pPr marL="0" indent="457200" defTabSz="825500">
              <a:lnSpc>
                <a:spcPct val="100000"/>
              </a:lnSpc>
              <a:spcBef>
                <a:spcPts val="1800"/>
              </a:spcBef>
              <a:buSzTx/>
              <a:buNone/>
              <a:defRPr sz="5500" spc="-55">
                <a:solidFill>
                  <a:srgbClr val="000000"/>
                </a:solidFill>
              </a:defRPr>
            </a:lvl2pPr>
            <a:lvl3pPr marL="0" indent="914400" defTabSz="825500">
              <a:lnSpc>
                <a:spcPct val="100000"/>
              </a:lnSpc>
              <a:spcBef>
                <a:spcPts val="1800"/>
              </a:spcBef>
              <a:buSzTx/>
              <a:buNone/>
              <a:defRPr sz="5500" spc="-55">
                <a:solidFill>
                  <a:srgbClr val="000000"/>
                </a:solidFill>
              </a:defRPr>
            </a:lvl3pPr>
            <a:lvl4pPr marL="0" indent="1371600" defTabSz="825500">
              <a:lnSpc>
                <a:spcPct val="100000"/>
              </a:lnSpc>
              <a:spcBef>
                <a:spcPts val="1800"/>
              </a:spcBef>
              <a:buSzTx/>
              <a:buNone/>
              <a:defRPr sz="5500" spc="-55">
                <a:solidFill>
                  <a:srgbClr val="000000"/>
                </a:solidFill>
              </a:defRPr>
            </a:lvl4pPr>
            <a:lvl5pPr marL="0" indent="1828800" defTabSz="825500">
              <a:lnSpc>
                <a:spcPct val="100000"/>
              </a:lnSpc>
              <a:spcBef>
                <a:spcPts val="1800"/>
              </a:spcBef>
              <a:buSzTx/>
              <a:buNone/>
              <a:defRPr sz="5500" spc="-55">
                <a:solidFill>
                  <a:srgbClr val="000000"/>
                </a:solidFill>
              </a:defRPr>
            </a:lvl5pPr>
          </a:lstStyle>
          <a:p>
            <a:r>
              <a:t>Agenda Topics</a:t>
            </a:r>
          </a:p>
          <a:p>
            <a:pPr lvl="1"/>
            <a:endParaRPr/>
          </a:p>
          <a:p>
            <a:pPr lvl="2"/>
            <a:endParaRPr/>
          </a:p>
          <a:p>
            <a:pPr lvl="3"/>
            <a:endParaRPr/>
          </a:p>
          <a:p>
            <a:pPr lvl="4"/>
            <a:endParaRPr/>
          </a:p>
        </p:txBody>
      </p:sp>
      <p:sp>
        <p:nvSpPr>
          <p:cNvPr id="9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Big Fact">
    <p:spTree>
      <p:nvGrpSpPr>
        <p:cNvPr id="1" name=""/>
        <p:cNvGrpSpPr/>
        <p:nvPr/>
      </p:nvGrpSpPr>
      <p:grpSpPr>
        <a:xfrm>
          <a:off x="0" y="0"/>
          <a:ext cx="0" cy="0"/>
          <a:chOff x="0" y="0"/>
          <a:chExt cx="0" cy="0"/>
        </a:xfrm>
      </p:grpSpPr>
      <p:sp>
        <p:nvSpPr>
          <p:cNvPr id="106" name="Body Level One…"/>
          <p:cNvSpPr txBox="1">
            <a:spLocks noGrp="1"/>
          </p:cNvSpPr>
          <p:nvPr>
            <p:ph type="body" idx="1" hasCustomPrompt="1"/>
          </p:nvPr>
        </p:nvSpPr>
        <p:spPr>
          <a:xfrm>
            <a:off x="1206500" y="1075927"/>
            <a:ext cx="21971000" cy="7241584"/>
          </a:xfrm>
          <a:prstGeom prst="rect">
            <a:avLst/>
          </a:prstGeom>
        </p:spPr>
        <p:txBody>
          <a:bodyPr anchor="b"/>
          <a:lstStyle>
            <a:lvl1pPr marL="0" indent="0" algn="ctr">
              <a:lnSpc>
                <a:spcPct val="80000"/>
              </a:lnSpc>
              <a:spcBef>
                <a:spcPts val="0"/>
              </a:spcBef>
              <a:buSzTx/>
              <a:buNone/>
              <a:defRPr sz="25000" b="1" spc="-250">
                <a:solidFill>
                  <a:srgbClr val="000000"/>
                </a:solidFill>
              </a:defRPr>
            </a:lvl1pPr>
            <a:lvl2pPr marL="0" indent="457200" algn="ctr">
              <a:lnSpc>
                <a:spcPct val="80000"/>
              </a:lnSpc>
              <a:spcBef>
                <a:spcPts val="0"/>
              </a:spcBef>
              <a:buSzTx/>
              <a:buNone/>
              <a:defRPr sz="25000" b="1" spc="-250">
                <a:solidFill>
                  <a:srgbClr val="000000"/>
                </a:solidFill>
              </a:defRPr>
            </a:lvl2pPr>
            <a:lvl3pPr marL="0" indent="914400" algn="ctr">
              <a:lnSpc>
                <a:spcPct val="80000"/>
              </a:lnSpc>
              <a:spcBef>
                <a:spcPts val="0"/>
              </a:spcBef>
              <a:buSzTx/>
              <a:buNone/>
              <a:defRPr sz="25000" b="1" spc="-250">
                <a:solidFill>
                  <a:srgbClr val="000000"/>
                </a:solidFill>
              </a:defRPr>
            </a:lvl3pPr>
            <a:lvl4pPr marL="0" indent="1371600" algn="ctr">
              <a:lnSpc>
                <a:spcPct val="80000"/>
              </a:lnSpc>
              <a:spcBef>
                <a:spcPts val="0"/>
              </a:spcBef>
              <a:buSzTx/>
              <a:buNone/>
              <a:defRPr sz="25000" b="1" spc="-250">
                <a:solidFill>
                  <a:srgbClr val="000000"/>
                </a:solidFill>
              </a:defRPr>
            </a:lvl4pPr>
            <a:lvl5pPr marL="0" indent="1828800" algn="ctr">
              <a:lnSpc>
                <a:spcPct val="80000"/>
              </a:lnSpc>
              <a:spcBef>
                <a:spcPts val="0"/>
              </a:spcBef>
              <a:buSzTx/>
              <a:buNone/>
              <a:defRPr sz="25000" b="1" spc="-250">
                <a:solidFill>
                  <a:srgbClr val="000000"/>
                </a:solidFill>
              </a:defRPr>
            </a:lvl5pPr>
          </a:lstStyle>
          <a:p>
            <a:r>
              <a:t>100%</a:t>
            </a:r>
          </a:p>
          <a:p>
            <a:pPr lvl="1"/>
            <a:endParaRPr/>
          </a:p>
          <a:p>
            <a:pPr lvl="2"/>
            <a:endParaRPr/>
          </a:p>
          <a:p>
            <a:pPr lvl="3"/>
            <a:endParaRPr/>
          </a:p>
          <a:p>
            <a:pPr lvl="4"/>
            <a:endParaRPr/>
          </a:p>
        </p:txBody>
      </p:sp>
      <p:sp>
        <p:nvSpPr>
          <p:cNvPr id="107" name="Fact information"/>
          <p:cNvSpPr txBox="1">
            <a:spLocks noGrp="1"/>
          </p:cNvSpPr>
          <p:nvPr>
            <p:ph type="body" sz="quarter" idx="21" hasCustomPrompt="1"/>
          </p:nvPr>
        </p:nvSpPr>
        <p:spPr>
          <a:xfrm>
            <a:off x="1206500" y="8262180"/>
            <a:ext cx="21971000" cy="934780"/>
          </a:xfrm>
          <a:prstGeom prst="rect">
            <a:avLst/>
          </a:prstGeom>
        </p:spPr>
        <p:txBody>
          <a:bodyPr lIns="45719" tIns="45719" rIns="45719" bIns="45719"/>
          <a:lstStyle>
            <a:lvl1pPr marL="0" indent="0" algn="ctr" defTabSz="825500">
              <a:lnSpc>
                <a:spcPct val="100000"/>
              </a:lnSpc>
              <a:spcBef>
                <a:spcPts val="0"/>
              </a:spcBef>
              <a:buSzTx/>
              <a:buNone/>
              <a:defRPr sz="5500" b="1">
                <a:solidFill>
                  <a:srgbClr val="000000"/>
                </a:solidFill>
              </a:defRPr>
            </a:lvl1pPr>
          </a:lstStyle>
          <a:p>
            <a:r>
              <a:t>Fact information</a:t>
            </a:r>
          </a:p>
        </p:txBody>
      </p:sp>
      <p:sp>
        <p:nvSpPr>
          <p:cNvPr id="10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1206500" y="1079500"/>
            <a:ext cx="21971000" cy="14331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1206500" y="4248504"/>
            <a:ext cx="21971000" cy="825601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12001499" y="13080999"/>
            <a:ext cx="368505" cy="374600"/>
          </a:xfrm>
          <a:prstGeom prst="rect">
            <a:avLst/>
          </a:prstGeom>
          <a:ln w="12700">
            <a:miter lim="400000"/>
          </a:ln>
        </p:spPr>
        <p:txBody>
          <a:bodyPr wrap="none" lIns="50800" tIns="50800" rIns="50800" bIns="50800" anchor="b">
            <a:spAutoFit/>
          </a:bodyPr>
          <a:lstStyle>
            <a:lvl1pPr defTabSz="584200">
              <a:defRPr sz="1800">
                <a:solidFill>
                  <a:srgbClr val="000000"/>
                </a:solidFill>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6" r:id="rId7"/>
    <p:sldLayoutId id="2147483657" r:id="rId8"/>
    <p:sldLayoutId id="2147483659" r:id="rId9"/>
    <p:sldLayoutId id="2147483661" r:id="rId10"/>
    <p:sldLayoutId id="2147483664" r:id="rId11"/>
    <p:sldLayoutId id="2147483665" r:id="rId12"/>
    <p:sldLayoutId id="2147483666" r:id="rId13"/>
    <p:sldLayoutId id="2147483670" r:id="rId14"/>
    <p:sldLayoutId id="2147483671" r:id="rId15"/>
    <p:sldLayoutId id="2147483672" r:id="rId16"/>
    <p:sldLayoutId id="2147483673" r:id="rId17"/>
    <p:sldLayoutId id="2147483674" r:id="rId18"/>
    <p:sldLayoutId id="2147483675" r:id="rId19"/>
    <p:sldLayoutId id="2147483676" r:id="rId20"/>
    <p:sldLayoutId id="2147483677" r:id="rId21"/>
  </p:sldLayoutIdLst>
  <p:transition spd="med"/>
  <p:txStyles>
    <p:titleStyle>
      <a:lvl1pPr marL="0" marR="0" indent="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p:titleStyle>
    <p:bodyStyle>
      <a:lvl1pPr marL="558800" marR="0" indent="-558800" algn="l" defTabSz="2438338" rtl="0" latinLnBrk="0">
        <a:lnSpc>
          <a:spcPct val="90000"/>
        </a:lnSpc>
        <a:spcBef>
          <a:spcPts val="2100"/>
        </a:spcBef>
        <a:spcAft>
          <a:spcPts val="0"/>
        </a:spcAft>
        <a:buClrTx/>
        <a:buSzPct val="123000"/>
        <a:buFontTx/>
        <a:buChar char="•"/>
        <a:tabLst/>
        <a:defRPr sz="4400" b="0" i="0" u="none" strike="noStrike" cap="none" spc="0" baseline="0">
          <a:solidFill>
            <a:srgbClr val="535353"/>
          </a:solidFill>
          <a:uFillTx/>
          <a:latin typeface="+mn-lt"/>
          <a:ea typeface="+mn-ea"/>
          <a:cs typeface="+mn-cs"/>
          <a:sym typeface="Helvetica Neue"/>
        </a:defRPr>
      </a:lvl1pPr>
      <a:lvl2pPr marL="1168400" marR="0" indent="-558800" algn="l" defTabSz="2438338" rtl="0" latinLnBrk="0">
        <a:lnSpc>
          <a:spcPct val="90000"/>
        </a:lnSpc>
        <a:spcBef>
          <a:spcPts val="2100"/>
        </a:spcBef>
        <a:spcAft>
          <a:spcPts val="0"/>
        </a:spcAft>
        <a:buClrTx/>
        <a:buSzPct val="123000"/>
        <a:buFontTx/>
        <a:buChar char="•"/>
        <a:tabLst/>
        <a:defRPr sz="4400" b="0" i="0" u="none" strike="noStrike" cap="none" spc="0" baseline="0">
          <a:solidFill>
            <a:srgbClr val="535353"/>
          </a:solidFill>
          <a:uFillTx/>
          <a:latin typeface="+mn-lt"/>
          <a:ea typeface="+mn-ea"/>
          <a:cs typeface="+mn-cs"/>
          <a:sym typeface="Helvetica Neue"/>
        </a:defRPr>
      </a:lvl2pPr>
      <a:lvl3pPr marL="1778000" marR="0" indent="-558800" algn="l" defTabSz="2438338" rtl="0" latinLnBrk="0">
        <a:lnSpc>
          <a:spcPct val="90000"/>
        </a:lnSpc>
        <a:spcBef>
          <a:spcPts val="2100"/>
        </a:spcBef>
        <a:spcAft>
          <a:spcPts val="0"/>
        </a:spcAft>
        <a:buClrTx/>
        <a:buSzPct val="123000"/>
        <a:buFontTx/>
        <a:buChar char="•"/>
        <a:tabLst/>
        <a:defRPr sz="4400" b="0" i="0" u="none" strike="noStrike" cap="none" spc="0" baseline="0">
          <a:solidFill>
            <a:srgbClr val="535353"/>
          </a:solidFill>
          <a:uFillTx/>
          <a:latin typeface="+mn-lt"/>
          <a:ea typeface="+mn-ea"/>
          <a:cs typeface="+mn-cs"/>
          <a:sym typeface="Helvetica Neue"/>
        </a:defRPr>
      </a:lvl3pPr>
      <a:lvl4pPr marL="2387600" marR="0" indent="-558800" algn="l" defTabSz="2438338" rtl="0" latinLnBrk="0">
        <a:lnSpc>
          <a:spcPct val="90000"/>
        </a:lnSpc>
        <a:spcBef>
          <a:spcPts val="2100"/>
        </a:spcBef>
        <a:spcAft>
          <a:spcPts val="0"/>
        </a:spcAft>
        <a:buClrTx/>
        <a:buSzPct val="123000"/>
        <a:buFontTx/>
        <a:buChar char="•"/>
        <a:tabLst/>
        <a:defRPr sz="4400" b="0" i="0" u="none" strike="noStrike" cap="none" spc="0" baseline="0">
          <a:solidFill>
            <a:srgbClr val="535353"/>
          </a:solidFill>
          <a:uFillTx/>
          <a:latin typeface="+mn-lt"/>
          <a:ea typeface="+mn-ea"/>
          <a:cs typeface="+mn-cs"/>
          <a:sym typeface="Helvetica Neue"/>
        </a:defRPr>
      </a:lvl4pPr>
      <a:lvl5pPr marL="2997200" marR="0" indent="-558800" algn="l" defTabSz="2438338" rtl="0" latinLnBrk="0">
        <a:lnSpc>
          <a:spcPct val="90000"/>
        </a:lnSpc>
        <a:spcBef>
          <a:spcPts val="2100"/>
        </a:spcBef>
        <a:spcAft>
          <a:spcPts val="0"/>
        </a:spcAft>
        <a:buClrTx/>
        <a:buSzPct val="123000"/>
        <a:buFontTx/>
        <a:buChar char="•"/>
        <a:tabLst/>
        <a:defRPr sz="4400" b="0" i="0" u="none" strike="noStrike" cap="none" spc="0" baseline="0">
          <a:solidFill>
            <a:srgbClr val="535353"/>
          </a:solidFill>
          <a:uFillTx/>
          <a:latin typeface="+mn-lt"/>
          <a:ea typeface="+mn-ea"/>
          <a:cs typeface="+mn-cs"/>
          <a:sym typeface="Helvetica Neue"/>
        </a:defRPr>
      </a:lvl5pPr>
      <a:lvl6pPr marL="3606800" marR="0" indent="-558800" algn="l" defTabSz="2438338" rtl="0" latinLnBrk="0">
        <a:lnSpc>
          <a:spcPct val="90000"/>
        </a:lnSpc>
        <a:spcBef>
          <a:spcPts val="2100"/>
        </a:spcBef>
        <a:spcAft>
          <a:spcPts val="0"/>
        </a:spcAft>
        <a:buClrTx/>
        <a:buSzPct val="123000"/>
        <a:buFontTx/>
        <a:buChar char="•"/>
        <a:tabLst/>
        <a:defRPr sz="4400" b="0" i="0" u="none" strike="noStrike" cap="none" spc="0" baseline="0">
          <a:solidFill>
            <a:srgbClr val="535353"/>
          </a:solidFill>
          <a:uFillTx/>
          <a:latin typeface="+mn-lt"/>
          <a:ea typeface="+mn-ea"/>
          <a:cs typeface="+mn-cs"/>
          <a:sym typeface="Helvetica Neue"/>
        </a:defRPr>
      </a:lvl6pPr>
      <a:lvl7pPr marL="4216400" marR="0" indent="-558800" algn="l" defTabSz="2438338" rtl="0" latinLnBrk="0">
        <a:lnSpc>
          <a:spcPct val="90000"/>
        </a:lnSpc>
        <a:spcBef>
          <a:spcPts val="2100"/>
        </a:spcBef>
        <a:spcAft>
          <a:spcPts val="0"/>
        </a:spcAft>
        <a:buClrTx/>
        <a:buSzPct val="123000"/>
        <a:buFontTx/>
        <a:buChar char="•"/>
        <a:tabLst/>
        <a:defRPr sz="4400" b="0" i="0" u="none" strike="noStrike" cap="none" spc="0" baseline="0">
          <a:solidFill>
            <a:srgbClr val="535353"/>
          </a:solidFill>
          <a:uFillTx/>
          <a:latin typeface="+mn-lt"/>
          <a:ea typeface="+mn-ea"/>
          <a:cs typeface="+mn-cs"/>
          <a:sym typeface="Helvetica Neue"/>
        </a:defRPr>
      </a:lvl7pPr>
      <a:lvl8pPr marL="4826000" marR="0" indent="-558800" algn="l" defTabSz="2438338" rtl="0" latinLnBrk="0">
        <a:lnSpc>
          <a:spcPct val="90000"/>
        </a:lnSpc>
        <a:spcBef>
          <a:spcPts val="2100"/>
        </a:spcBef>
        <a:spcAft>
          <a:spcPts val="0"/>
        </a:spcAft>
        <a:buClrTx/>
        <a:buSzPct val="123000"/>
        <a:buFontTx/>
        <a:buChar char="•"/>
        <a:tabLst/>
        <a:defRPr sz="4400" b="0" i="0" u="none" strike="noStrike" cap="none" spc="0" baseline="0">
          <a:solidFill>
            <a:srgbClr val="535353"/>
          </a:solidFill>
          <a:uFillTx/>
          <a:latin typeface="+mn-lt"/>
          <a:ea typeface="+mn-ea"/>
          <a:cs typeface="+mn-cs"/>
          <a:sym typeface="Helvetica Neue"/>
        </a:defRPr>
      </a:lvl8pPr>
      <a:lvl9pPr marL="5435600" marR="0" indent="-558800" algn="l" defTabSz="2438338" rtl="0" latinLnBrk="0">
        <a:lnSpc>
          <a:spcPct val="90000"/>
        </a:lnSpc>
        <a:spcBef>
          <a:spcPts val="2100"/>
        </a:spcBef>
        <a:spcAft>
          <a:spcPts val="0"/>
        </a:spcAft>
        <a:buClrTx/>
        <a:buSzPct val="123000"/>
        <a:buFontTx/>
        <a:buChar char="•"/>
        <a:tabLst/>
        <a:defRPr sz="4400" b="0" i="0" u="none" strike="noStrike" cap="none" spc="0" baseline="0">
          <a:solidFill>
            <a:srgbClr val="535353"/>
          </a:solidFill>
          <a:uFillTx/>
          <a:latin typeface="+mn-lt"/>
          <a:ea typeface="+mn-ea"/>
          <a:cs typeface="+mn-cs"/>
          <a:sym typeface="Helvetica Neue"/>
        </a:defRPr>
      </a:lvl9pPr>
    </p:bodyStyle>
    <p:otherStyle>
      <a:lvl1pPr marL="0" marR="0" indent="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1pPr>
      <a:lvl2pPr marL="0" marR="0" indent="4572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2pPr>
      <a:lvl3pPr marL="0" marR="0" indent="9144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3pPr>
      <a:lvl4pPr marL="0" marR="0" indent="13716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4pPr>
      <a:lvl5pPr marL="0" marR="0" indent="18288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5pPr>
      <a:lvl6pPr marL="0" marR="0" indent="22860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6pPr>
      <a:lvl7pPr marL="0" marR="0" indent="27432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7pPr>
      <a:lvl8pPr marL="0" marR="0" indent="32004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8pPr>
      <a:lvl9pPr marL="0" marR="0" indent="36576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15.xml"/><Relationship Id="rId5" Type="http://schemas.openxmlformats.org/officeDocument/2006/relationships/image" Target="../media/image26.png"/><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2.xml"/><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3" Type="http://schemas.openxmlformats.org/officeDocument/2006/relationships/image" Target="../media/image28.tif"/><Relationship Id="rId2" Type="http://schemas.openxmlformats.org/officeDocument/2006/relationships/notesSlide" Target="../notesSlides/notesSlide13.xml"/><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9.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9.xml"/><Relationship Id="rId1" Type="http://schemas.openxmlformats.org/officeDocument/2006/relationships/slideLayout" Target="../slideLayouts/slideLayout18.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jpe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1.xml"/></Relationships>
</file>

<file path=ppt/slides/_rels/slide3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1.xml"/><Relationship Id="rId1" Type="http://schemas.openxmlformats.org/officeDocument/2006/relationships/slideLayout" Target="../slideLayouts/slideLayout21.xml"/></Relationships>
</file>

<file path=ppt/slides/_rels/slide3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3.xml"/><Relationship Id="rId1" Type="http://schemas.openxmlformats.org/officeDocument/2006/relationships/slideLayout" Target="../slideLayouts/slideLayout21.xml"/></Relationships>
</file>

<file path=ppt/slides/_rels/slide3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4.xml"/><Relationship Id="rId1" Type="http://schemas.openxmlformats.org/officeDocument/2006/relationships/slideLayout" Target="../slideLayouts/slideLayout21.xml"/></Relationships>
</file>

<file path=ppt/slides/_rels/slide3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5.xml"/><Relationship Id="rId1" Type="http://schemas.openxmlformats.org/officeDocument/2006/relationships/slideLayout" Target="../slideLayouts/slideLayout21.xml"/></Relationships>
</file>

<file path=ppt/slides/_rels/slide3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6.xml"/><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8" Type="http://schemas.openxmlformats.org/officeDocument/2006/relationships/image" Target="../media/image9.jpeg"/><Relationship Id="rId13" Type="http://schemas.openxmlformats.org/officeDocument/2006/relationships/image" Target="../media/image14.jpeg"/><Relationship Id="rId3" Type="http://schemas.openxmlformats.org/officeDocument/2006/relationships/image" Target="../media/image4.jpeg"/><Relationship Id="rId7" Type="http://schemas.openxmlformats.org/officeDocument/2006/relationships/image" Target="../media/image8.jpeg"/><Relationship Id="rId12" Type="http://schemas.openxmlformats.org/officeDocument/2006/relationships/image" Target="../media/image13.jpeg"/><Relationship Id="rId2" Type="http://schemas.openxmlformats.org/officeDocument/2006/relationships/notesSlide" Target="../notesSlides/notesSlide2.xml"/><Relationship Id="rId1" Type="http://schemas.openxmlformats.org/officeDocument/2006/relationships/slideLayout" Target="../slideLayouts/slideLayout15.xml"/><Relationship Id="rId6" Type="http://schemas.openxmlformats.org/officeDocument/2006/relationships/image" Target="../media/image7.jpeg"/><Relationship Id="rId11" Type="http://schemas.openxmlformats.org/officeDocument/2006/relationships/image" Target="../media/image12.jpe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jpeg"/><Relationship Id="rId9" Type="http://schemas.openxmlformats.org/officeDocument/2006/relationships/image" Target="../media/image10.jpeg"/></Relationships>
</file>

<file path=ppt/slides/_rels/slide4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7.xml"/><Relationship Id="rId1" Type="http://schemas.openxmlformats.org/officeDocument/2006/relationships/slideLayout" Target="../slideLayouts/slideLayout21.xml"/></Relationships>
</file>

<file path=ppt/slides/_rels/slide4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8.xml"/><Relationship Id="rId1" Type="http://schemas.openxmlformats.org/officeDocument/2006/relationships/slideLayout" Target="../slideLayouts/slideLayout21.xml"/></Relationships>
</file>

<file path=ppt/slides/_rels/slide4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9.xml"/><Relationship Id="rId1" Type="http://schemas.openxmlformats.org/officeDocument/2006/relationships/slideLayout" Target="../slideLayouts/slideLayout21.xml"/></Relationships>
</file>

<file path=ppt/slides/_rels/slide4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0.xml"/><Relationship Id="rId1" Type="http://schemas.openxmlformats.org/officeDocument/2006/relationships/slideLayout" Target="../slideLayouts/slideLayout21.xml"/></Relationships>
</file>

<file path=ppt/slides/_rels/slide4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1.xml"/><Relationship Id="rId1" Type="http://schemas.openxmlformats.org/officeDocument/2006/relationships/slideLayout" Target="../slideLayouts/slideLayout21.xml"/></Relationships>
</file>

<file path=ppt/slides/_rels/slide4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2.xml"/><Relationship Id="rId1" Type="http://schemas.openxmlformats.org/officeDocument/2006/relationships/slideLayout" Target="../slideLayouts/slideLayout21.xml"/></Relationships>
</file>

<file path=ppt/slides/_rels/slide4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3.xml"/><Relationship Id="rId1" Type="http://schemas.openxmlformats.org/officeDocument/2006/relationships/slideLayout" Target="../slideLayouts/slideLayout21.xml"/></Relationships>
</file>

<file path=ppt/slides/_rels/slide4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4.xml"/><Relationship Id="rId1" Type="http://schemas.openxmlformats.org/officeDocument/2006/relationships/slideLayout" Target="../slideLayouts/slideLayout21.xml"/></Relationships>
</file>

<file path=ppt/slides/_rels/slide4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5.xml"/><Relationship Id="rId1" Type="http://schemas.openxmlformats.org/officeDocument/2006/relationships/slideLayout" Target="../slideLayouts/slideLayout21.xml"/></Relationships>
</file>

<file path=ppt/slides/_rels/slide4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6.xml"/><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8" Type="http://schemas.openxmlformats.org/officeDocument/2006/relationships/image" Target="../media/image19.gif"/><Relationship Id="rId3" Type="http://schemas.openxmlformats.org/officeDocument/2006/relationships/slideLayout" Target="../slideLayouts/slideLayout15.xml"/><Relationship Id="rId7" Type="http://schemas.openxmlformats.org/officeDocument/2006/relationships/image" Target="../media/image18.png"/><Relationship Id="rId2" Type="http://schemas.openxmlformats.org/officeDocument/2006/relationships/video" Target="../media/media1.mov"/><Relationship Id="rId1" Type="http://schemas.microsoft.com/office/2007/relationships/media" Target="../media/media1.mov"/><Relationship Id="rId6" Type="http://schemas.openxmlformats.org/officeDocument/2006/relationships/image" Target="../media/image17.jpeg"/><Relationship Id="rId5"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image" Target="../media/image20.png"/></Relationships>
</file>

<file path=ppt/slides/_rels/slide5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7.xml"/><Relationship Id="rId1" Type="http://schemas.openxmlformats.org/officeDocument/2006/relationships/slideLayout" Target="../slideLayouts/slideLayout21.xml"/><Relationship Id="rId4" Type="http://schemas.openxmlformats.org/officeDocument/2006/relationships/hyperlink" Target="https://earthquake.usgs.gov/earthquakes/map" TargetMode="External"/></Relationships>
</file>

<file path=ppt/slides/_rels/slide5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8.xml"/><Relationship Id="rId1" Type="http://schemas.openxmlformats.org/officeDocument/2006/relationships/slideLayout" Target="../slideLayouts/slideLayout21.xml"/><Relationship Id="rId4" Type="http://schemas.openxmlformats.org/officeDocument/2006/relationships/image" Target="../media/image38.png"/></Relationships>
</file>

<file path=ppt/slides/_rels/slide52.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50.png"/><Relationship Id="rId7" Type="http://schemas.openxmlformats.org/officeDocument/2006/relationships/image" Target="../media/image54.png"/><Relationship Id="rId2" Type="http://schemas.openxmlformats.org/officeDocument/2006/relationships/notesSlide" Target="../notesSlides/notesSlide39.xml"/><Relationship Id="rId1" Type="http://schemas.openxmlformats.org/officeDocument/2006/relationships/slideLayout" Target="../slideLayouts/slideLayout21.xml"/><Relationship Id="rId6" Type="http://schemas.openxmlformats.org/officeDocument/2006/relationships/image" Target="../media/image53.png"/><Relationship Id="rId5" Type="http://schemas.openxmlformats.org/officeDocument/2006/relationships/image" Target="../media/image52.png"/><Relationship Id="rId10" Type="http://schemas.openxmlformats.org/officeDocument/2006/relationships/image" Target="../media/image57.png"/><Relationship Id="rId4" Type="http://schemas.openxmlformats.org/officeDocument/2006/relationships/image" Target="../media/image51.png"/><Relationship Id="rId9" Type="http://schemas.openxmlformats.org/officeDocument/2006/relationships/image" Target="../media/image56.png"/></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 name="UVA DS2003 Communicating with Data…"/>
          <p:cNvSpPr txBox="1">
            <a:spLocks noGrp="1"/>
          </p:cNvSpPr>
          <p:nvPr>
            <p:ph type="body" sz="quarter" idx="21"/>
          </p:nvPr>
        </p:nvSpPr>
        <p:spPr>
          <a:xfrm>
            <a:off x="1201340" y="1064862"/>
            <a:ext cx="9280101" cy="1974493"/>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pPr>
              <a:defRPr b="1">
                <a:latin typeface="+mn-lt"/>
                <a:ea typeface="+mn-ea"/>
                <a:cs typeface="+mn-cs"/>
                <a:sym typeface="Helvetica Neue"/>
              </a:defRPr>
            </a:pPr>
            <a:r>
              <a:rPr dirty="0"/>
              <a:t>UVA DS2003 Communicating with Data</a:t>
            </a:r>
          </a:p>
          <a:p>
            <a:pPr>
              <a:defRPr>
                <a:latin typeface="+mn-lt"/>
                <a:ea typeface="+mn-ea"/>
                <a:cs typeface="+mn-cs"/>
                <a:sym typeface="Helvetica Neue"/>
              </a:defRPr>
            </a:pPr>
            <a:r>
              <a:rPr lang="en-US" dirty="0"/>
              <a:t>Fall</a:t>
            </a:r>
            <a:r>
              <a:rPr dirty="0"/>
              <a:t> 2026</a:t>
            </a:r>
          </a:p>
        </p:txBody>
      </p:sp>
      <p:sp>
        <p:nvSpPr>
          <p:cNvPr id="221" name="Introduction"/>
          <p:cNvSpPr txBox="1">
            <a:spLocks noGrp="1"/>
          </p:cNvSpPr>
          <p:nvPr>
            <p:ph type="title"/>
          </p:nvPr>
        </p:nvSpPr>
        <p:spPr>
          <a:prstGeom prst="rect">
            <a:avLst/>
          </a:prstGeom>
        </p:spPr>
        <p:txBody>
          <a:bodyPr/>
          <a:lstStyle/>
          <a:p>
            <a:r>
              <a:rPr lang="en-US" dirty="0"/>
              <a:t>01 </a:t>
            </a:r>
            <a:r>
              <a:rPr dirty="0"/>
              <a:t>Introduction</a:t>
            </a:r>
          </a:p>
        </p:txBody>
      </p:sp>
      <p:sp>
        <p:nvSpPr>
          <p:cNvPr id="220" name="Hannah Bako"/>
          <p:cNvSpPr txBox="1">
            <a:spLocks noGrp="1"/>
          </p:cNvSpPr>
          <p:nvPr>
            <p:ph type="body" sz="quarter" idx="1"/>
          </p:nvPr>
        </p:nvSpPr>
        <p:spPr>
          <a:xfrm>
            <a:off x="1201340" y="11383083"/>
            <a:ext cx="18279910" cy="1548909"/>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r>
              <a:rPr lang="en-US" dirty="0"/>
              <a:t>Sarah Groves</a:t>
            </a:r>
            <a:endParaRPr dirty="0"/>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77EA1C-C776-4DD2-8230-F13DF03F61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9D7062-CED3-ABEE-1D48-463CE1EB8568}"/>
              </a:ext>
            </a:extLst>
          </p:cNvPr>
          <p:cNvSpPr>
            <a:spLocks noGrp="1"/>
          </p:cNvSpPr>
          <p:nvPr>
            <p:ph type="title"/>
          </p:nvPr>
        </p:nvSpPr>
        <p:spPr>
          <a:xfrm>
            <a:off x="198306" y="480061"/>
            <a:ext cx="24185694" cy="2090058"/>
          </a:xfrm>
        </p:spPr>
        <p:txBody>
          <a:bodyPr>
            <a:normAutofit fontScale="90000"/>
          </a:bodyPr>
          <a:lstStyle/>
          <a:p>
            <a:r>
              <a:rPr lang="en-US" dirty="0"/>
              <a:t>Teaching philosophy (based on scientific studies):</a:t>
            </a:r>
          </a:p>
        </p:txBody>
      </p:sp>
      <p:sp>
        <p:nvSpPr>
          <p:cNvPr id="3" name="Content Placeholder 2">
            <a:extLst>
              <a:ext uri="{FF2B5EF4-FFF2-40B4-BE49-F238E27FC236}">
                <a16:creationId xmlns:a16="http://schemas.microsoft.com/office/drawing/2014/main" id="{608C13BE-7CB1-4413-170F-1A232CC4F603}"/>
              </a:ext>
            </a:extLst>
          </p:cNvPr>
          <p:cNvSpPr>
            <a:spLocks noGrp="1"/>
          </p:cNvSpPr>
          <p:nvPr>
            <p:ph idx="1"/>
          </p:nvPr>
        </p:nvSpPr>
        <p:spPr>
          <a:xfrm>
            <a:off x="1074419" y="2047437"/>
            <a:ext cx="21831301" cy="11854542"/>
          </a:xfrm>
        </p:spPr>
        <p:txBody>
          <a:bodyPr>
            <a:normAutofit/>
          </a:bodyPr>
          <a:lstStyle/>
          <a:p>
            <a:r>
              <a:rPr lang="en-US" dirty="0"/>
              <a:t>Students learn best when they feel like they belong and feel psychologically safe.</a:t>
            </a:r>
          </a:p>
          <a:p>
            <a:r>
              <a:rPr lang="en-US" dirty="0"/>
              <a:t>We are all </a:t>
            </a:r>
            <a:r>
              <a:rPr lang="en-US" i="1" dirty="0"/>
              <a:t>unique learners </a:t>
            </a:r>
            <a:r>
              <a:rPr lang="en-US" dirty="0"/>
              <a:t>and we learn in our own ways.</a:t>
            </a:r>
          </a:p>
          <a:p>
            <a:r>
              <a:rPr lang="en-US" dirty="0"/>
              <a:t>Courses should provide students with employable skills and experiences.</a:t>
            </a:r>
          </a:p>
          <a:p>
            <a:r>
              <a:rPr lang="en-US" dirty="0"/>
              <a:t>Learning experiences should be authentic (“real world”).</a:t>
            </a:r>
          </a:p>
          <a:p>
            <a:r>
              <a:rPr lang="en-US" dirty="0"/>
              <a:t>Active learning promotes skill-development and knowledge retention. </a:t>
            </a:r>
          </a:p>
          <a:p>
            <a:r>
              <a:rPr lang="en-US" dirty="0"/>
              <a:t>Every student is capable of earning an “A”.</a:t>
            </a:r>
          </a:p>
          <a:p>
            <a:r>
              <a:rPr lang="en-US" dirty="0"/>
              <a:t>Students can, and should, learn from their peers. </a:t>
            </a:r>
          </a:p>
          <a:p>
            <a:r>
              <a:rPr lang="en-US" dirty="0"/>
              <a:t>Data scientists work better in teams.</a:t>
            </a:r>
          </a:p>
          <a:p>
            <a:r>
              <a:rPr lang="en-US" dirty="0"/>
              <a:t>Data scientists-in-training should </a:t>
            </a:r>
            <a:r>
              <a:rPr lang="en-US" i="1" u="sng" dirty="0"/>
              <a:t>always</a:t>
            </a:r>
            <a:r>
              <a:rPr lang="en-US" dirty="0"/>
              <a:t> be working on their communication and collaboration skills. </a:t>
            </a:r>
          </a:p>
          <a:p>
            <a:r>
              <a:rPr lang="en-US" dirty="0"/>
              <a:t>Students should develop self-awareness around their learning needs so that they can teach themselves. </a:t>
            </a:r>
          </a:p>
        </p:txBody>
      </p:sp>
    </p:spTree>
    <p:extLst>
      <p:ext uri="{BB962C8B-B14F-4D97-AF65-F5344CB8AC3E}">
        <p14:creationId xmlns:p14="http://schemas.microsoft.com/office/powerpoint/2010/main" val="3803911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up)">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up)">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up)">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up)">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up)">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up)">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ipe(up)">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wipe(up)">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wipe(up)">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1"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wipe(up)">
                                      <p:cBhvr>
                                        <p:cTn id="52"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1FEBF2-4067-340C-8A2F-548A79667457}"/>
              </a:ext>
            </a:extLst>
          </p:cNvPr>
          <p:cNvSpPr>
            <a:spLocks noGrp="1"/>
          </p:cNvSpPr>
          <p:nvPr>
            <p:ph type="title"/>
          </p:nvPr>
        </p:nvSpPr>
        <p:spPr>
          <a:xfrm>
            <a:off x="1206500" y="494902"/>
            <a:ext cx="21971000" cy="1433163"/>
          </a:xfrm>
        </p:spPr>
        <p:txBody>
          <a:bodyPr/>
          <a:lstStyle/>
          <a:p>
            <a:r>
              <a:rPr lang="en-US" dirty="0">
                <a:solidFill>
                  <a:schemeClr val="bg2">
                    <a:lumMod val="10000"/>
                  </a:schemeClr>
                </a:solidFill>
              </a:rPr>
              <a:t>Learning how to learn, briefly</a:t>
            </a:r>
          </a:p>
        </p:txBody>
      </p:sp>
      <p:pic>
        <p:nvPicPr>
          <p:cNvPr id="5" name="Content Placeholder 4">
            <a:extLst>
              <a:ext uri="{FF2B5EF4-FFF2-40B4-BE49-F238E27FC236}">
                <a16:creationId xmlns:a16="http://schemas.microsoft.com/office/drawing/2014/main" id="{642EB7CC-47A1-40CE-F7BC-FFDA5D2D1BD3}"/>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80150" y="2927453"/>
            <a:ext cx="12046457" cy="97837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pic>
      <p:sp>
        <p:nvSpPr>
          <p:cNvPr id="6" name="TextBox 5">
            <a:extLst>
              <a:ext uri="{FF2B5EF4-FFF2-40B4-BE49-F238E27FC236}">
                <a16:creationId xmlns:a16="http://schemas.microsoft.com/office/drawing/2014/main" id="{F29C4031-148A-85B9-8FD3-B43E566A770E}"/>
              </a:ext>
            </a:extLst>
          </p:cNvPr>
          <p:cNvSpPr txBox="1"/>
          <p:nvPr/>
        </p:nvSpPr>
        <p:spPr>
          <a:xfrm>
            <a:off x="-80150" y="13244076"/>
            <a:ext cx="9190016"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r>
              <a:rPr kumimoji="0" lang="en-US" sz="2400" b="0" i="0" u="none" strike="noStrike" cap="none" spc="0" normalizeH="0" baseline="0" dirty="0">
                <a:ln>
                  <a:noFill/>
                </a:ln>
                <a:solidFill>
                  <a:srgbClr val="5E5E5E"/>
                </a:solidFill>
                <a:effectLst/>
                <a:uFillTx/>
                <a:latin typeface="+mn-lt"/>
                <a:ea typeface="+mn-ea"/>
                <a:cs typeface="+mn-cs"/>
                <a:sym typeface="Helvetica Neue"/>
              </a:rPr>
              <a:t>(Un)commonsense teaching: </a:t>
            </a:r>
            <a:r>
              <a:rPr lang="en-US" dirty="0"/>
              <a:t>Beth </a:t>
            </a:r>
            <a:r>
              <a:rPr lang="en-US" dirty="0" err="1"/>
              <a:t>Rogowsky</a:t>
            </a:r>
            <a:r>
              <a:rPr lang="en-US" dirty="0"/>
              <a:t> and Barbara Oakley.</a:t>
            </a:r>
            <a:endParaRPr kumimoji="0" lang="en-US" sz="2400" b="0" i="0" u="none" strike="noStrike" cap="none" spc="0" normalizeH="0" baseline="0" dirty="0">
              <a:ln>
                <a:noFill/>
              </a:ln>
              <a:solidFill>
                <a:srgbClr val="5E5E5E"/>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B99D8D11-1560-CB56-108F-07F087C8901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2847446" y="2927453"/>
            <a:ext cx="11536554" cy="9783762"/>
          </a:xfrm>
          <a:prstGeom prst="rect">
            <a:avLst/>
          </a:prstGeom>
        </p:spPr>
      </p:pic>
    </p:spTree>
    <p:extLst>
      <p:ext uri="{BB962C8B-B14F-4D97-AF65-F5344CB8AC3E}">
        <p14:creationId xmlns:p14="http://schemas.microsoft.com/office/powerpoint/2010/main" val="1466980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E8D4F1-4368-7C15-5D2A-963A0AAF48FC}"/>
              </a:ext>
            </a:extLst>
          </p:cNvPr>
          <p:cNvSpPr>
            <a:spLocks noGrp="1"/>
          </p:cNvSpPr>
          <p:nvPr>
            <p:ph type="title"/>
          </p:nvPr>
        </p:nvSpPr>
        <p:spPr/>
        <p:txBody>
          <a:bodyPr/>
          <a:lstStyle/>
          <a:p>
            <a:r>
              <a:rPr lang="en-US" dirty="0"/>
              <a:t>Hippocampus and neocortex, briefly</a:t>
            </a:r>
          </a:p>
        </p:txBody>
      </p:sp>
      <p:pic>
        <p:nvPicPr>
          <p:cNvPr id="4" name="Picture 3">
            <a:extLst>
              <a:ext uri="{FF2B5EF4-FFF2-40B4-BE49-F238E27FC236}">
                <a16:creationId xmlns:a16="http://schemas.microsoft.com/office/drawing/2014/main" id="{E6951770-C0FD-8AF6-AB0F-1456431158F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272400" y="2232893"/>
            <a:ext cx="17839200" cy="11483107"/>
          </a:xfrm>
          <a:prstGeom prst="rect">
            <a:avLst/>
          </a:prstGeom>
        </p:spPr>
      </p:pic>
      <p:sp>
        <p:nvSpPr>
          <p:cNvPr id="5" name="TextBox 4">
            <a:extLst>
              <a:ext uri="{FF2B5EF4-FFF2-40B4-BE49-F238E27FC236}">
                <a16:creationId xmlns:a16="http://schemas.microsoft.com/office/drawing/2014/main" id="{67D69615-D470-0C16-39D7-621F67AD440F}"/>
              </a:ext>
            </a:extLst>
          </p:cNvPr>
          <p:cNvSpPr txBox="1"/>
          <p:nvPr/>
        </p:nvSpPr>
        <p:spPr>
          <a:xfrm>
            <a:off x="-80150" y="13244076"/>
            <a:ext cx="9190016"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r>
              <a:rPr kumimoji="0" lang="en-US" sz="2400" b="0" i="0" u="none" strike="noStrike" cap="none" spc="0" normalizeH="0" baseline="0" dirty="0">
                <a:ln>
                  <a:noFill/>
                </a:ln>
                <a:solidFill>
                  <a:srgbClr val="5E5E5E"/>
                </a:solidFill>
                <a:effectLst/>
                <a:uFillTx/>
                <a:latin typeface="+mn-lt"/>
                <a:ea typeface="+mn-ea"/>
                <a:cs typeface="+mn-cs"/>
                <a:sym typeface="Helvetica Neue"/>
              </a:rPr>
              <a:t>(Un)commonsense teaching: </a:t>
            </a:r>
            <a:r>
              <a:rPr lang="en-US" dirty="0"/>
              <a:t>Beth </a:t>
            </a:r>
            <a:r>
              <a:rPr lang="en-US" dirty="0" err="1"/>
              <a:t>Rogowsky</a:t>
            </a:r>
            <a:r>
              <a:rPr lang="en-US" dirty="0"/>
              <a:t> and Barbara Oakley.</a:t>
            </a:r>
            <a:endParaRPr kumimoji="0" lang="en-US" sz="2400" b="0" i="0" u="none" strike="noStrike" cap="none" spc="0" normalizeH="0" baseline="0" dirty="0">
              <a:ln>
                <a:noFill/>
              </a:ln>
              <a:solidFill>
                <a:srgbClr val="5E5E5E"/>
              </a:solidFill>
              <a:effectLst/>
              <a:uFillTx/>
              <a:latin typeface="+mn-lt"/>
              <a:ea typeface="+mn-ea"/>
              <a:cs typeface="+mn-cs"/>
              <a:sym typeface="Helvetica Neue"/>
            </a:endParaRPr>
          </a:p>
        </p:txBody>
      </p:sp>
      <p:sp>
        <p:nvSpPr>
          <p:cNvPr id="6" name="TextBox 5">
            <a:extLst>
              <a:ext uri="{FF2B5EF4-FFF2-40B4-BE49-F238E27FC236}">
                <a16:creationId xmlns:a16="http://schemas.microsoft.com/office/drawing/2014/main" id="{2885A8B2-F6CA-2D75-A511-CF9B61F266CE}"/>
              </a:ext>
            </a:extLst>
          </p:cNvPr>
          <p:cNvSpPr txBox="1"/>
          <p:nvPr/>
        </p:nvSpPr>
        <p:spPr>
          <a:xfrm>
            <a:off x="507845" y="3798381"/>
            <a:ext cx="4003195" cy="176458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3600" b="0" i="0" u="none" strike="noStrike" cap="none" spc="0" normalizeH="0" baseline="0" dirty="0">
                <a:ln>
                  <a:noFill/>
                </a:ln>
                <a:solidFill>
                  <a:srgbClr val="5E5E5E"/>
                </a:solidFill>
                <a:effectLst/>
                <a:uFillTx/>
                <a:latin typeface="+mn-lt"/>
                <a:ea typeface="+mn-ea"/>
                <a:cs typeface="+mn-cs"/>
                <a:sym typeface="Helvetica Neue"/>
              </a:rPr>
              <a:t>Building new links (synapses) is physically hard!</a:t>
            </a:r>
          </a:p>
        </p:txBody>
      </p:sp>
    </p:spTree>
    <p:extLst>
      <p:ext uri="{BB962C8B-B14F-4D97-AF65-F5344CB8AC3E}">
        <p14:creationId xmlns:p14="http://schemas.microsoft.com/office/powerpoint/2010/main" val="18870838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10F78A-9419-6782-E4F1-E610EA4503F7}"/>
              </a:ext>
            </a:extLst>
          </p:cNvPr>
          <p:cNvSpPr>
            <a:spLocks noGrp="1"/>
          </p:cNvSpPr>
          <p:nvPr>
            <p:ph type="title"/>
          </p:nvPr>
        </p:nvSpPr>
        <p:spPr/>
        <p:txBody>
          <a:bodyPr>
            <a:normAutofit fontScale="90000"/>
          </a:bodyPr>
          <a:lstStyle/>
          <a:p>
            <a:r>
              <a:rPr lang="en-US" dirty="0"/>
              <a:t>Declarative vs procedural pathways to learning</a:t>
            </a:r>
          </a:p>
        </p:txBody>
      </p:sp>
      <p:sp>
        <p:nvSpPr>
          <p:cNvPr id="3" name="Content Placeholder 2">
            <a:extLst>
              <a:ext uri="{FF2B5EF4-FFF2-40B4-BE49-F238E27FC236}">
                <a16:creationId xmlns:a16="http://schemas.microsoft.com/office/drawing/2014/main" id="{5E203622-3487-77DC-A3E1-7F32B0DA5A2D}"/>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604604C9-2194-E6CC-BABA-3AEBA6D8C02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690543" y="1782623"/>
            <a:ext cx="9501457" cy="11933377"/>
          </a:xfrm>
          <a:prstGeom prst="rect">
            <a:avLst/>
          </a:prstGeom>
        </p:spPr>
      </p:pic>
      <p:pic>
        <p:nvPicPr>
          <p:cNvPr id="5" name="Picture 4">
            <a:extLst>
              <a:ext uri="{FF2B5EF4-FFF2-40B4-BE49-F238E27FC236}">
                <a16:creationId xmlns:a16="http://schemas.microsoft.com/office/drawing/2014/main" id="{7FC8B109-40D1-AE4C-014D-2B1674C4441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2661900" y="2512663"/>
            <a:ext cx="7772400" cy="4980680"/>
          </a:xfrm>
          <a:prstGeom prst="rect">
            <a:avLst/>
          </a:prstGeom>
        </p:spPr>
      </p:pic>
      <p:pic>
        <p:nvPicPr>
          <p:cNvPr id="6" name="Picture 5">
            <a:extLst>
              <a:ext uri="{FF2B5EF4-FFF2-40B4-BE49-F238E27FC236}">
                <a16:creationId xmlns:a16="http://schemas.microsoft.com/office/drawing/2014/main" id="{38BFDAB5-0AFE-E0FC-5B5A-AB3DF0938B9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2455423" y="8270560"/>
            <a:ext cx="7772400" cy="4980680"/>
          </a:xfrm>
          <a:prstGeom prst="rect">
            <a:avLst/>
          </a:prstGeom>
        </p:spPr>
      </p:pic>
      <p:sp>
        <p:nvSpPr>
          <p:cNvPr id="7" name="TextBox 6">
            <a:extLst>
              <a:ext uri="{FF2B5EF4-FFF2-40B4-BE49-F238E27FC236}">
                <a16:creationId xmlns:a16="http://schemas.microsoft.com/office/drawing/2014/main" id="{3A076CA5-1142-3EEE-5709-3F34B3553FF3}"/>
              </a:ext>
            </a:extLst>
          </p:cNvPr>
          <p:cNvSpPr txBox="1"/>
          <p:nvPr/>
        </p:nvSpPr>
        <p:spPr>
          <a:xfrm>
            <a:off x="-80150" y="13244076"/>
            <a:ext cx="9190016"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r>
              <a:rPr kumimoji="0" lang="en-US" sz="2400" b="0" i="0" u="none" strike="noStrike" cap="none" spc="0" normalizeH="0" baseline="0" dirty="0">
                <a:ln>
                  <a:noFill/>
                </a:ln>
                <a:solidFill>
                  <a:srgbClr val="5E5E5E"/>
                </a:solidFill>
                <a:effectLst/>
                <a:uFillTx/>
                <a:latin typeface="+mn-lt"/>
                <a:ea typeface="+mn-ea"/>
                <a:cs typeface="+mn-cs"/>
                <a:sym typeface="Helvetica Neue"/>
              </a:rPr>
              <a:t>(Un)commonsense teaching: </a:t>
            </a:r>
            <a:r>
              <a:rPr lang="en-US" dirty="0"/>
              <a:t>Beth </a:t>
            </a:r>
            <a:r>
              <a:rPr lang="en-US" dirty="0" err="1"/>
              <a:t>Rogowsky</a:t>
            </a:r>
            <a:r>
              <a:rPr lang="en-US" dirty="0"/>
              <a:t> and Barbara Oakley.</a:t>
            </a:r>
            <a:endParaRPr kumimoji="0" lang="en-US" sz="2400" b="0" i="0" u="none" strike="noStrike" cap="none" spc="0" normalizeH="0" baseline="0" dirty="0">
              <a:ln>
                <a:noFill/>
              </a:ln>
              <a:solidFill>
                <a:srgbClr val="5E5E5E"/>
              </a:solidFill>
              <a:effectLst/>
              <a:uFillTx/>
              <a:latin typeface="+mn-lt"/>
              <a:ea typeface="+mn-ea"/>
              <a:cs typeface="+mn-cs"/>
              <a:sym typeface="Helvetica Neue"/>
            </a:endParaRPr>
          </a:p>
        </p:txBody>
      </p:sp>
    </p:spTree>
    <p:extLst>
      <p:ext uri="{BB962C8B-B14F-4D97-AF65-F5344CB8AC3E}">
        <p14:creationId xmlns:p14="http://schemas.microsoft.com/office/powerpoint/2010/main" val="397729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1FB2E5-0F1E-4AF6-FC1C-AB1C9378B307}"/>
              </a:ext>
            </a:extLst>
          </p:cNvPr>
          <p:cNvSpPr>
            <a:spLocks noGrp="1"/>
          </p:cNvSpPr>
          <p:nvPr>
            <p:ph type="title"/>
          </p:nvPr>
        </p:nvSpPr>
        <p:spPr/>
        <p:txBody>
          <a:bodyPr/>
          <a:lstStyle/>
          <a:p>
            <a:r>
              <a:rPr lang="en-US" dirty="0"/>
              <a:t>Best tools for learning, briefly</a:t>
            </a:r>
          </a:p>
        </p:txBody>
      </p:sp>
      <p:sp>
        <p:nvSpPr>
          <p:cNvPr id="3" name="Content Placeholder 2">
            <a:extLst>
              <a:ext uri="{FF2B5EF4-FFF2-40B4-BE49-F238E27FC236}">
                <a16:creationId xmlns:a16="http://schemas.microsoft.com/office/drawing/2014/main" id="{1E1192A4-371D-0D9C-5442-115CB20C44D6}"/>
              </a:ext>
            </a:extLst>
          </p:cNvPr>
          <p:cNvSpPr>
            <a:spLocks noGrp="1"/>
          </p:cNvSpPr>
          <p:nvPr>
            <p:ph idx="1"/>
          </p:nvPr>
        </p:nvSpPr>
        <p:spPr>
          <a:xfrm>
            <a:off x="261620" y="2743200"/>
            <a:ext cx="23860760" cy="10972799"/>
          </a:xfrm>
        </p:spPr>
        <p:txBody>
          <a:bodyPr>
            <a:normAutofit fontScale="77500" lnSpcReduction="20000"/>
          </a:bodyPr>
          <a:lstStyle/>
          <a:p>
            <a:r>
              <a:rPr lang="en-US" sz="6600" b="1" dirty="0"/>
              <a:t>Spaced retrieval practice: </a:t>
            </a:r>
            <a:r>
              <a:rPr lang="en-US" sz="6600" dirty="0"/>
              <a:t>quizzes, testing yourself</a:t>
            </a:r>
          </a:p>
          <a:p>
            <a:r>
              <a:rPr lang="en-US" sz="6600" b="1" dirty="0"/>
              <a:t>Alternating “focused” and “diffuse” thinking</a:t>
            </a:r>
            <a:r>
              <a:rPr lang="en-US" sz="6600" dirty="0"/>
              <a:t>: </a:t>
            </a:r>
          </a:p>
          <a:p>
            <a:pPr lvl="1"/>
            <a:r>
              <a:rPr lang="en-US" sz="6600" dirty="0"/>
              <a:t>Time to learn (declaratively), then time to form </a:t>
            </a:r>
            <a:br>
              <a:rPr lang="en-US" sz="6600" dirty="0"/>
            </a:br>
            <a:r>
              <a:rPr lang="en-US" sz="6600" dirty="0"/>
              <a:t>links within the neocortex and prune links that </a:t>
            </a:r>
            <a:br>
              <a:rPr lang="en-US" sz="6600" dirty="0"/>
            </a:br>
            <a:r>
              <a:rPr lang="en-US" sz="6600" dirty="0"/>
              <a:t>aren’t as useful (practice, activities, downtime, sleep)  </a:t>
            </a:r>
          </a:p>
          <a:p>
            <a:r>
              <a:rPr lang="en-US" sz="6600" b="1" dirty="0"/>
              <a:t>Deliberate practice with immediate, specific feedback</a:t>
            </a:r>
            <a:r>
              <a:rPr lang="en-US" sz="6600" dirty="0"/>
              <a:t>:</a:t>
            </a:r>
          </a:p>
          <a:p>
            <a:pPr lvl="1"/>
            <a:r>
              <a:rPr lang="en-US" sz="6600" dirty="0"/>
              <a:t>Developing habits (procedural learning) </a:t>
            </a:r>
            <a:br>
              <a:rPr lang="en-US" sz="6600" dirty="0"/>
            </a:br>
            <a:r>
              <a:rPr lang="en-US" sz="6600" dirty="0"/>
              <a:t>through open-ended practice (labs)</a:t>
            </a:r>
          </a:p>
          <a:p>
            <a:r>
              <a:rPr lang="en-US" sz="6600" b="1" dirty="0"/>
              <a:t>Dual coding / elaboration with concrete examples</a:t>
            </a:r>
          </a:p>
          <a:p>
            <a:pPr lvl="1"/>
            <a:r>
              <a:rPr lang="en-US" sz="6600" dirty="0"/>
              <a:t>Lectures will pair verbal explanation with visual or spatial representation (diagrams, sketches, analogies)</a:t>
            </a:r>
          </a:p>
          <a:p>
            <a:pPr lvl="1"/>
            <a:r>
              <a:rPr lang="en-US" sz="6600" dirty="0"/>
              <a:t>Generating your own examples of a concept rather than just reading someone else’s</a:t>
            </a:r>
          </a:p>
          <a:p>
            <a:r>
              <a:rPr lang="en-US" sz="6600" b="1" dirty="0"/>
              <a:t>Desirable difficulties: </a:t>
            </a:r>
            <a:r>
              <a:rPr lang="en-US" sz="6600" dirty="0"/>
              <a:t>feeling like you know it and having it durably encoded in memory are independent; “easy” retrieval doesn’t build strength of long-term storage</a:t>
            </a:r>
            <a:endParaRPr lang="en-US" sz="6600" b="1" dirty="0"/>
          </a:p>
          <a:p>
            <a:endParaRPr lang="en-US" sz="6600" dirty="0"/>
          </a:p>
        </p:txBody>
      </p:sp>
      <p:pic>
        <p:nvPicPr>
          <p:cNvPr id="5" name="Picture 4">
            <a:extLst>
              <a:ext uri="{FF2B5EF4-FFF2-40B4-BE49-F238E27FC236}">
                <a16:creationId xmlns:a16="http://schemas.microsoft.com/office/drawing/2014/main" id="{7DE4AE51-3C1C-7CBD-9BCD-EC3F3B66E1C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6611600" y="1796081"/>
            <a:ext cx="7772400" cy="5448904"/>
          </a:xfrm>
          <a:prstGeom prst="rect">
            <a:avLst/>
          </a:prstGeom>
        </p:spPr>
      </p:pic>
      <p:sp>
        <p:nvSpPr>
          <p:cNvPr id="6" name="Content Placeholder 2">
            <a:extLst>
              <a:ext uri="{FF2B5EF4-FFF2-40B4-BE49-F238E27FC236}">
                <a16:creationId xmlns:a16="http://schemas.microsoft.com/office/drawing/2014/main" id="{8A7894A8-F85E-2036-F2BA-869A83EF068E}"/>
              </a:ext>
            </a:extLst>
          </p:cNvPr>
          <p:cNvSpPr txBox="1">
            <a:spLocks/>
          </p:cNvSpPr>
          <p:nvPr/>
        </p:nvSpPr>
        <p:spPr>
          <a:xfrm>
            <a:off x="16349980" y="1796081"/>
            <a:ext cx="7772400" cy="544890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lvl1pPr marL="558800" marR="0" indent="-558800" algn="l" defTabSz="2438338" rtl="0" latinLnBrk="0">
              <a:lnSpc>
                <a:spcPct val="90000"/>
              </a:lnSpc>
              <a:spcBef>
                <a:spcPts val="2100"/>
              </a:spcBef>
              <a:spcAft>
                <a:spcPts val="0"/>
              </a:spcAft>
              <a:buClrTx/>
              <a:buSzPct val="123000"/>
              <a:buFontTx/>
              <a:buChar char="•"/>
              <a:tabLst/>
              <a:defRPr sz="4400" b="0" i="0" u="none" strike="noStrike" cap="none" spc="0" baseline="0">
                <a:solidFill>
                  <a:srgbClr val="535353"/>
                </a:solidFill>
                <a:uFillTx/>
                <a:latin typeface="+mn-lt"/>
                <a:ea typeface="+mn-ea"/>
                <a:cs typeface="+mn-cs"/>
                <a:sym typeface="Helvetica Neue"/>
              </a:defRPr>
            </a:lvl1pPr>
            <a:lvl2pPr marL="1168400" marR="0" indent="-558800" algn="l" defTabSz="2438338" rtl="0" latinLnBrk="0">
              <a:lnSpc>
                <a:spcPct val="90000"/>
              </a:lnSpc>
              <a:spcBef>
                <a:spcPts val="2100"/>
              </a:spcBef>
              <a:spcAft>
                <a:spcPts val="0"/>
              </a:spcAft>
              <a:buClrTx/>
              <a:buSzPct val="123000"/>
              <a:buFontTx/>
              <a:buChar char="•"/>
              <a:tabLst/>
              <a:defRPr sz="4400" b="0" i="0" u="none" strike="noStrike" cap="none" spc="0" baseline="0">
                <a:solidFill>
                  <a:srgbClr val="535353"/>
                </a:solidFill>
                <a:uFillTx/>
                <a:latin typeface="+mn-lt"/>
                <a:ea typeface="+mn-ea"/>
                <a:cs typeface="+mn-cs"/>
                <a:sym typeface="Helvetica Neue"/>
              </a:defRPr>
            </a:lvl2pPr>
            <a:lvl3pPr marL="1778000" marR="0" indent="-558800" algn="l" defTabSz="2438338" rtl="0" latinLnBrk="0">
              <a:lnSpc>
                <a:spcPct val="90000"/>
              </a:lnSpc>
              <a:spcBef>
                <a:spcPts val="2100"/>
              </a:spcBef>
              <a:spcAft>
                <a:spcPts val="0"/>
              </a:spcAft>
              <a:buClrTx/>
              <a:buSzPct val="123000"/>
              <a:buFontTx/>
              <a:buChar char="•"/>
              <a:tabLst/>
              <a:defRPr sz="4400" b="0" i="0" u="none" strike="noStrike" cap="none" spc="0" baseline="0">
                <a:solidFill>
                  <a:srgbClr val="535353"/>
                </a:solidFill>
                <a:uFillTx/>
                <a:latin typeface="+mn-lt"/>
                <a:ea typeface="+mn-ea"/>
                <a:cs typeface="+mn-cs"/>
                <a:sym typeface="Helvetica Neue"/>
              </a:defRPr>
            </a:lvl3pPr>
            <a:lvl4pPr marL="2387600" marR="0" indent="-558800" algn="l" defTabSz="2438338" rtl="0" latinLnBrk="0">
              <a:lnSpc>
                <a:spcPct val="90000"/>
              </a:lnSpc>
              <a:spcBef>
                <a:spcPts val="2100"/>
              </a:spcBef>
              <a:spcAft>
                <a:spcPts val="0"/>
              </a:spcAft>
              <a:buClrTx/>
              <a:buSzPct val="123000"/>
              <a:buFontTx/>
              <a:buChar char="•"/>
              <a:tabLst/>
              <a:defRPr sz="4400" b="0" i="0" u="none" strike="noStrike" cap="none" spc="0" baseline="0">
                <a:solidFill>
                  <a:srgbClr val="535353"/>
                </a:solidFill>
                <a:uFillTx/>
                <a:latin typeface="+mn-lt"/>
                <a:ea typeface="+mn-ea"/>
                <a:cs typeface="+mn-cs"/>
                <a:sym typeface="Helvetica Neue"/>
              </a:defRPr>
            </a:lvl4pPr>
            <a:lvl5pPr marL="2997200" marR="0" indent="-558800" algn="l" defTabSz="2438338" rtl="0" latinLnBrk="0">
              <a:lnSpc>
                <a:spcPct val="90000"/>
              </a:lnSpc>
              <a:spcBef>
                <a:spcPts val="2100"/>
              </a:spcBef>
              <a:spcAft>
                <a:spcPts val="0"/>
              </a:spcAft>
              <a:buClrTx/>
              <a:buSzPct val="123000"/>
              <a:buFontTx/>
              <a:buChar char="•"/>
              <a:tabLst/>
              <a:defRPr sz="4400" b="0" i="0" u="none" strike="noStrike" cap="none" spc="0" baseline="0">
                <a:solidFill>
                  <a:srgbClr val="535353"/>
                </a:solidFill>
                <a:uFillTx/>
                <a:latin typeface="+mn-lt"/>
                <a:ea typeface="+mn-ea"/>
                <a:cs typeface="+mn-cs"/>
                <a:sym typeface="Helvetica Neue"/>
              </a:defRPr>
            </a:lvl5pPr>
            <a:lvl6pPr marL="3606800" marR="0" indent="-558800" algn="l" defTabSz="2438338" rtl="0" latinLnBrk="0">
              <a:lnSpc>
                <a:spcPct val="90000"/>
              </a:lnSpc>
              <a:spcBef>
                <a:spcPts val="2100"/>
              </a:spcBef>
              <a:spcAft>
                <a:spcPts val="0"/>
              </a:spcAft>
              <a:buClrTx/>
              <a:buSzPct val="123000"/>
              <a:buFontTx/>
              <a:buChar char="•"/>
              <a:tabLst/>
              <a:defRPr sz="4400" b="0" i="0" u="none" strike="noStrike" cap="none" spc="0" baseline="0">
                <a:solidFill>
                  <a:srgbClr val="535353"/>
                </a:solidFill>
                <a:uFillTx/>
                <a:latin typeface="+mn-lt"/>
                <a:ea typeface="+mn-ea"/>
                <a:cs typeface="+mn-cs"/>
                <a:sym typeface="Helvetica Neue"/>
              </a:defRPr>
            </a:lvl6pPr>
            <a:lvl7pPr marL="4216400" marR="0" indent="-558800" algn="l" defTabSz="2438338" rtl="0" latinLnBrk="0">
              <a:lnSpc>
                <a:spcPct val="90000"/>
              </a:lnSpc>
              <a:spcBef>
                <a:spcPts val="2100"/>
              </a:spcBef>
              <a:spcAft>
                <a:spcPts val="0"/>
              </a:spcAft>
              <a:buClrTx/>
              <a:buSzPct val="123000"/>
              <a:buFontTx/>
              <a:buChar char="•"/>
              <a:tabLst/>
              <a:defRPr sz="4400" b="0" i="0" u="none" strike="noStrike" cap="none" spc="0" baseline="0">
                <a:solidFill>
                  <a:srgbClr val="535353"/>
                </a:solidFill>
                <a:uFillTx/>
                <a:latin typeface="+mn-lt"/>
                <a:ea typeface="+mn-ea"/>
                <a:cs typeface="+mn-cs"/>
                <a:sym typeface="Helvetica Neue"/>
              </a:defRPr>
            </a:lvl7pPr>
            <a:lvl8pPr marL="4826000" marR="0" indent="-558800" algn="l" defTabSz="2438338" rtl="0" latinLnBrk="0">
              <a:lnSpc>
                <a:spcPct val="90000"/>
              </a:lnSpc>
              <a:spcBef>
                <a:spcPts val="2100"/>
              </a:spcBef>
              <a:spcAft>
                <a:spcPts val="0"/>
              </a:spcAft>
              <a:buClrTx/>
              <a:buSzPct val="123000"/>
              <a:buFontTx/>
              <a:buChar char="•"/>
              <a:tabLst/>
              <a:defRPr sz="4400" b="0" i="0" u="none" strike="noStrike" cap="none" spc="0" baseline="0">
                <a:solidFill>
                  <a:srgbClr val="535353"/>
                </a:solidFill>
                <a:uFillTx/>
                <a:latin typeface="+mn-lt"/>
                <a:ea typeface="+mn-ea"/>
                <a:cs typeface="+mn-cs"/>
                <a:sym typeface="Helvetica Neue"/>
              </a:defRPr>
            </a:lvl8pPr>
            <a:lvl9pPr marL="5435600" marR="0" indent="-558800" algn="l" defTabSz="2438338" rtl="0" latinLnBrk="0">
              <a:lnSpc>
                <a:spcPct val="90000"/>
              </a:lnSpc>
              <a:spcBef>
                <a:spcPts val="2100"/>
              </a:spcBef>
              <a:spcAft>
                <a:spcPts val="0"/>
              </a:spcAft>
              <a:buClrTx/>
              <a:buSzPct val="123000"/>
              <a:buFontTx/>
              <a:buChar char="•"/>
              <a:tabLst/>
              <a:defRPr sz="4400" b="0" i="0" u="none" strike="noStrike" cap="none" spc="0" baseline="0">
                <a:solidFill>
                  <a:srgbClr val="535353"/>
                </a:solidFill>
                <a:uFillTx/>
                <a:latin typeface="+mn-lt"/>
                <a:ea typeface="+mn-ea"/>
                <a:cs typeface="+mn-cs"/>
                <a:sym typeface="Helvetica Neue"/>
              </a:defRPr>
            </a:lvl9pPr>
          </a:lstStyle>
          <a:p>
            <a:pPr hangingPunct="1"/>
            <a:endParaRPr lang="en-US" sz="6600" dirty="0"/>
          </a:p>
        </p:txBody>
      </p:sp>
    </p:spTree>
    <p:extLst>
      <p:ext uri="{BB962C8B-B14F-4D97-AF65-F5344CB8AC3E}">
        <p14:creationId xmlns:p14="http://schemas.microsoft.com/office/powerpoint/2010/main" val="3430449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95ECA9-1B9A-2184-37F7-9FA9A712C0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9B3C32-B565-419B-B2C6-95941C45B835}"/>
              </a:ext>
            </a:extLst>
          </p:cNvPr>
          <p:cNvSpPr>
            <a:spLocks noGrp="1"/>
          </p:cNvSpPr>
          <p:nvPr>
            <p:ph type="title"/>
          </p:nvPr>
        </p:nvSpPr>
        <p:spPr>
          <a:xfrm>
            <a:off x="403619" y="640081"/>
            <a:ext cx="23620162" cy="2651126"/>
          </a:xfrm>
        </p:spPr>
        <p:txBody>
          <a:bodyPr/>
          <a:lstStyle/>
          <a:p>
            <a:r>
              <a:rPr lang="en-US" dirty="0"/>
              <a:t>My expectations of each student:</a:t>
            </a:r>
          </a:p>
        </p:txBody>
      </p:sp>
      <p:sp>
        <p:nvSpPr>
          <p:cNvPr id="5" name="Content Placeholder 2">
            <a:extLst>
              <a:ext uri="{FF2B5EF4-FFF2-40B4-BE49-F238E27FC236}">
                <a16:creationId xmlns:a16="http://schemas.microsoft.com/office/drawing/2014/main" id="{23B59F1D-C754-BF04-AEB3-8CDFECB77132}"/>
              </a:ext>
            </a:extLst>
          </p:cNvPr>
          <p:cNvSpPr>
            <a:spLocks noGrp="1"/>
          </p:cNvSpPr>
          <p:nvPr>
            <p:ph idx="1"/>
          </p:nvPr>
        </p:nvSpPr>
        <p:spPr>
          <a:xfrm>
            <a:off x="1028700" y="2404340"/>
            <a:ext cx="22615072" cy="10923732"/>
          </a:xfrm>
        </p:spPr>
        <p:txBody>
          <a:bodyPr>
            <a:normAutofit/>
          </a:bodyPr>
          <a:lstStyle/>
          <a:p>
            <a:r>
              <a:rPr lang="en-US" sz="6000" dirty="0"/>
              <a:t>Show up </a:t>
            </a:r>
          </a:p>
          <a:p>
            <a:r>
              <a:rPr lang="en-US" sz="6000" i="1" dirty="0"/>
              <a:t>Engage</a:t>
            </a:r>
          </a:p>
          <a:p>
            <a:r>
              <a:rPr lang="en-US" sz="6000" dirty="0"/>
              <a:t>Trust that the course structure and assessments are intentional for your learning but ask me for my reasoning if it isn’t clear!</a:t>
            </a:r>
          </a:p>
          <a:p>
            <a:r>
              <a:rPr lang="en-US" sz="6000" dirty="0"/>
              <a:t>Ask questions and reach out for help when you need it </a:t>
            </a:r>
          </a:p>
          <a:p>
            <a:r>
              <a:rPr lang="en-US" sz="6000" dirty="0"/>
              <a:t>Give me feedback about how your learning is going and how we can help</a:t>
            </a:r>
          </a:p>
          <a:p>
            <a:r>
              <a:rPr lang="en-US" sz="6000" dirty="0"/>
              <a:t>Be patient with me as I teach this course for the first time</a:t>
            </a:r>
          </a:p>
        </p:txBody>
      </p:sp>
      <p:sp>
        <p:nvSpPr>
          <p:cNvPr id="4" name="TextBox 3">
            <a:extLst>
              <a:ext uri="{FF2B5EF4-FFF2-40B4-BE49-F238E27FC236}">
                <a16:creationId xmlns:a16="http://schemas.microsoft.com/office/drawing/2014/main" id="{1B2678F6-E39D-B3AF-5521-4277490B0DBC}"/>
              </a:ext>
            </a:extLst>
          </p:cNvPr>
          <p:cNvSpPr txBox="1"/>
          <p:nvPr/>
        </p:nvSpPr>
        <p:spPr>
          <a:xfrm>
            <a:off x="1218705" y="11881522"/>
            <a:ext cx="22615071" cy="144655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4400" dirty="0"/>
              <a:t>We have a social contract: I will teach to the best of my ability and you will learn to the best of your ability. Neither of us can do our part without the other</a:t>
            </a:r>
          </a:p>
        </p:txBody>
      </p:sp>
    </p:spTree>
    <p:extLst>
      <p:ext uri="{BB962C8B-B14F-4D97-AF65-F5344CB8AC3E}">
        <p14:creationId xmlns:p14="http://schemas.microsoft.com/office/powerpoint/2010/main" val="1195480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up)">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ipe(up)">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wipe(up)">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wipe(up)">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wipe(up)">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wipe(up)">
                                      <p:cBhvr>
                                        <p:cTn id="32" dur="500"/>
                                        <p:tgtEl>
                                          <p:spTgt spid="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95D593-758D-291B-183F-79C741B380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F2F665E-A198-1C31-6EE1-862FF32EE8CA}"/>
              </a:ext>
            </a:extLst>
          </p:cNvPr>
          <p:cNvSpPr>
            <a:spLocks noGrp="1"/>
          </p:cNvSpPr>
          <p:nvPr>
            <p:ph type="title"/>
          </p:nvPr>
        </p:nvSpPr>
        <p:spPr>
          <a:xfrm>
            <a:off x="1206500" y="480061"/>
            <a:ext cx="21031200" cy="2651126"/>
          </a:xfrm>
        </p:spPr>
        <p:txBody>
          <a:bodyPr/>
          <a:lstStyle/>
          <a:p>
            <a:r>
              <a:rPr lang="en-US" dirty="0"/>
              <a:t>Student expectations of me &amp; this class:</a:t>
            </a:r>
          </a:p>
        </p:txBody>
      </p:sp>
      <p:sp>
        <p:nvSpPr>
          <p:cNvPr id="6" name="Content Placeholder 5">
            <a:extLst>
              <a:ext uri="{FF2B5EF4-FFF2-40B4-BE49-F238E27FC236}">
                <a16:creationId xmlns:a16="http://schemas.microsoft.com/office/drawing/2014/main" id="{068B2344-F813-4FE4-D3C1-05BB9226E2E5}"/>
              </a:ext>
            </a:extLst>
          </p:cNvPr>
          <p:cNvSpPr>
            <a:spLocks noGrp="1"/>
          </p:cNvSpPr>
          <p:nvPr>
            <p:ph idx="1"/>
          </p:nvPr>
        </p:nvSpPr>
        <p:spPr>
          <a:xfrm>
            <a:off x="1206500" y="2080260"/>
            <a:ext cx="21971000" cy="10424256"/>
          </a:xfrm>
        </p:spPr>
        <p:txBody>
          <a:bodyPr/>
          <a:lstStyle/>
          <a:p>
            <a:endParaRPr lang="en-US" dirty="0"/>
          </a:p>
        </p:txBody>
      </p:sp>
    </p:spTree>
    <p:extLst>
      <p:ext uri="{BB962C8B-B14F-4D97-AF65-F5344CB8AC3E}">
        <p14:creationId xmlns:p14="http://schemas.microsoft.com/office/powerpoint/2010/main" val="22901422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C5C09B-1383-3EBA-237C-9B28A5F3DD24}"/>
            </a:ext>
          </a:extLst>
        </p:cNvPr>
        <p:cNvGrpSpPr/>
        <p:nvPr/>
      </p:nvGrpSpPr>
      <p:grpSpPr>
        <a:xfrm>
          <a:off x="0" y="0"/>
          <a:ext cx="0" cy="0"/>
          <a:chOff x="0" y="0"/>
          <a:chExt cx="0" cy="0"/>
        </a:xfrm>
      </p:grpSpPr>
      <p:sp>
        <p:nvSpPr>
          <p:cNvPr id="345" name="AI Policy">
            <a:extLst>
              <a:ext uri="{FF2B5EF4-FFF2-40B4-BE49-F238E27FC236}">
                <a16:creationId xmlns:a16="http://schemas.microsoft.com/office/drawing/2014/main" id="{CBDD88D3-5545-74FD-69F6-7C4F100E6996}"/>
              </a:ext>
            </a:extLst>
          </p:cNvPr>
          <p:cNvSpPr txBox="1">
            <a:spLocks noGrp="1"/>
          </p:cNvSpPr>
          <p:nvPr>
            <p:ph type="title"/>
          </p:nvPr>
        </p:nvSpPr>
        <p:spPr>
          <a:prstGeom prst="rect">
            <a:avLst/>
          </a:prstGeom>
        </p:spPr>
        <p:txBody>
          <a:bodyPr/>
          <a:lstStyle/>
          <a:p>
            <a:r>
              <a:rPr lang="en-US" dirty="0"/>
              <a:t>AI: the good and bad</a:t>
            </a:r>
            <a:endParaRPr dirty="0"/>
          </a:p>
        </p:txBody>
      </p:sp>
      <p:sp>
        <p:nvSpPr>
          <p:cNvPr id="346" name="Slide Subtitle">
            <a:extLst>
              <a:ext uri="{FF2B5EF4-FFF2-40B4-BE49-F238E27FC236}">
                <a16:creationId xmlns:a16="http://schemas.microsoft.com/office/drawing/2014/main" id="{4EF0CBD0-06BF-5CDC-FF6A-F96CA848CE7E}"/>
              </a:ext>
            </a:extLst>
          </p:cNvPr>
          <p:cNvSpPr txBox="1">
            <a:spLocks noGrp="1"/>
          </p:cNvSpPr>
          <p:nvPr>
            <p:ph type="body" sz="quarter" idx="21"/>
          </p:nvPr>
        </p:nvSpPr>
        <p:spPr>
          <a:xfrm>
            <a:off x="1206500" y="2372962"/>
            <a:ext cx="10985500" cy="934780"/>
          </a:xfrm>
          <a:prstGeom prst="rect">
            <a:avLst/>
          </a:prstGeom>
        </p:spPr>
        <p:txBody>
          <a:bodyPr/>
          <a:lstStyle/>
          <a:p>
            <a:r>
              <a:rPr lang="en-US" dirty="0">
                <a:solidFill>
                  <a:schemeClr val="accent6"/>
                </a:solidFill>
              </a:rPr>
              <a:t>GOOD</a:t>
            </a:r>
            <a:endParaRPr dirty="0">
              <a:solidFill>
                <a:schemeClr val="accent6"/>
              </a:solidFill>
            </a:endParaRPr>
          </a:p>
        </p:txBody>
      </p:sp>
      <p:sp>
        <p:nvSpPr>
          <p:cNvPr id="347" name="Permitted only when working on the Projects for:…">
            <a:extLst>
              <a:ext uri="{FF2B5EF4-FFF2-40B4-BE49-F238E27FC236}">
                <a16:creationId xmlns:a16="http://schemas.microsoft.com/office/drawing/2014/main" id="{56065F19-9353-B2F6-1949-0616149FEA7B}"/>
              </a:ext>
            </a:extLst>
          </p:cNvPr>
          <p:cNvSpPr txBox="1">
            <a:spLocks noGrp="1"/>
          </p:cNvSpPr>
          <p:nvPr>
            <p:ph type="body" idx="1"/>
          </p:nvPr>
        </p:nvSpPr>
        <p:spPr>
          <a:xfrm>
            <a:off x="1206501" y="3307742"/>
            <a:ext cx="10763826" cy="10468455"/>
          </a:xfrm>
          <a:prstGeom prst="rect">
            <a:avLst/>
          </a:prstGeom>
        </p:spPr>
        <p:txBody>
          <a:bodyPr/>
          <a:lstStyle/>
          <a:p>
            <a:pPr>
              <a:buSzTx/>
              <a:buFontTx/>
              <a:buChar char="-"/>
            </a:pPr>
            <a:br>
              <a:rPr dirty="0"/>
            </a:br>
            <a:endParaRPr dirty="0"/>
          </a:p>
        </p:txBody>
      </p:sp>
      <p:sp>
        <p:nvSpPr>
          <p:cNvPr id="2" name="Permitted only when working on the Projects for:…">
            <a:extLst>
              <a:ext uri="{FF2B5EF4-FFF2-40B4-BE49-F238E27FC236}">
                <a16:creationId xmlns:a16="http://schemas.microsoft.com/office/drawing/2014/main" id="{2F50AC7F-3D6E-FF83-598D-B6209C9E7F6B}"/>
              </a:ext>
            </a:extLst>
          </p:cNvPr>
          <p:cNvSpPr txBox="1">
            <a:spLocks/>
          </p:cNvSpPr>
          <p:nvPr/>
        </p:nvSpPr>
        <p:spPr>
          <a:xfrm>
            <a:off x="12413675" y="3307742"/>
            <a:ext cx="10763826" cy="104684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lvl1pPr marL="558800" marR="0" indent="-558800" algn="l" defTabSz="2438338" rtl="0" latinLnBrk="0">
              <a:lnSpc>
                <a:spcPct val="90000"/>
              </a:lnSpc>
              <a:spcBef>
                <a:spcPts val="2100"/>
              </a:spcBef>
              <a:spcAft>
                <a:spcPts val="0"/>
              </a:spcAft>
              <a:buClrTx/>
              <a:buSzPct val="123000"/>
              <a:buFontTx/>
              <a:buChar char="•"/>
              <a:tabLst/>
              <a:defRPr sz="4400" b="0" i="0" u="none" strike="noStrike" cap="none" spc="0" baseline="0">
                <a:solidFill>
                  <a:srgbClr val="535353"/>
                </a:solidFill>
                <a:uFillTx/>
                <a:latin typeface="+mn-lt"/>
                <a:ea typeface="+mn-ea"/>
                <a:cs typeface="+mn-cs"/>
                <a:sym typeface="Helvetica Neue"/>
              </a:defRPr>
            </a:lvl1pPr>
            <a:lvl2pPr marL="1168400" marR="0" indent="-558800" algn="l" defTabSz="2438338" rtl="0" latinLnBrk="0">
              <a:lnSpc>
                <a:spcPct val="90000"/>
              </a:lnSpc>
              <a:spcBef>
                <a:spcPts val="2100"/>
              </a:spcBef>
              <a:spcAft>
                <a:spcPts val="0"/>
              </a:spcAft>
              <a:buClrTx/>
              <a:buSzPct val="123000"/>
              <a:buFontTx/>
              <a:buChar char="•"/>
              <a:tabLst/>
              <a:defRPr sz="4400" b="0" i="0" u="none" strike="noStrike" cap="none" spc="0" baseline="0">
                <a:solidFill>
                  <a:srgbClr val="535353"/>
                </a:solidFill>
                <a:uFillTx/>
                <a:latin typeface="+mn-lt"/>
                <a:ea typeface="+mn-ea"/>
                <a:cs typeface="+mn-cs"/>
                <a:sym typeface="Helvetica Neue"/>
              </a:defRPr>
            </a:lvl2pPr>
            <a:lvl3pPr marL="1778000" marR="0" indent="-558800" algn="l" defTabSz="2438338" rtl="0" latinLnBrk="0">
              <a:lnSpc>
                <a:spcPct val="90000"/>
              </a:lnSpc>
              <a:spcBef>
                <a:spcPts val="2100"/>
              </a:spcBef>
              <a:spcAft>
                <a:spcPts val="0"/>
              </a:spcAft>
              <a:buClrTx/>
              <a:buSzPct val="123000"/>
              <a:buFontTx/>
              <a:buChar char="•"/>
              <a:tabLst/>
              <a:defRPr sz="4400" b="0" i="0" u="none" strike="noStrike" cap="none" spc="0" baseline="0">
                <a:solidFill>
                  <a:srgbClr val="535353"/>
                </a:solidFill>
                <a:uFillTx/>
                <a:latin typeface="+mn-lt"/>
                <a:ea typeface="+mn-ea"/>
                <a:cs typeface="+mn-cs"/>
                <a:sym typeface="Helvetica Neue"/>
              </a:defRPr>
            </a:lvl3pPr>
            <a:lvl4pPr marL="2387600" marR="0" indent="-558800" algn="l" defTabSz="2438338" rtl="0" latinLnBrk="0">
              <a:lnSpc>
                <a:spcPct val="90000"/>
              </a:lnSpc>
              <a:spcBef>
                <a:spcPts val="2100"/>
              </a:spcBef>
              <a:spcAft>
                <a:spcPts val="0"/>
              </a:spcAft>
              <a:buClrTx/>
              <a:buSzPct val="123000"/>
              <a:buFontTx/>
              <a:buChar char="•"/>
              <a:tabLst/>
              <a:defRPr sz="4400" b="0" i="0" u="none" strike="noStrike" cap="none" spc="0" baseline="0">
                <a:solidFill>
                  <a:srgbClr val="535353"/>
                </a:solidFill>
                <a:uFillTx/>
                <a:latin typeface="+mn-lt"/>
                <a:ea typeface="+mn-ea"/>
                <a:cs typeface="+mn-cs"/>
                <a:sym typeface="Helvetica Neue"/>
              </a:defRPr>
            </a:lvl4pPr>
            <a:lvl5pPr marL="2997200" marR="0" indent="-558800" algn="l" defTabSz="2438338" rtl="0" latinLnBrk="0">
              <a:lnSpc>
                <a:spcPct val="90000"/>
              </a:lnSpc>
              <a:spcBef>
                <a:spcPts val="2100"/>
              </a:spcBef>
              <a:spcAft>
                <a:spcPts val="0"/>
              </a:spcAft>
              <a:buClrTx/>
              <a:buSzPct val="123000"/>
              <a:buFontTx/>
              <a:buChar char="•"/>
              <a:tabLst/>
              <a:defRPr sz="4400" b="0" i="0" u="none" strike="noStrike" cap="none" spc="0" baseline="0">
                <a:solidFill>
                  <a:srgbClr val="535353"/>
                </a:solidFill>
                <a:uFillTx/>
                <a:latin typeface="+mn-lt"/>
                <a:ea typeface="+mn-ea"/>
                <a:cs typeface="+mn-cs"/>
                <a:sym typeface="Helvetica Neue"/>
              </a:defRPr>
            </a:lvl5pPr>
            <a:lvl6pPr marL="3606800" marR="0" indent="-558800" algn="l" defTabSz="2438338" rtl="0" latinLnBrk="0">
              <a:lnSpc>
                <a:spcPct val="90000"/>
              </a:lnSpc>
              <a:spcBef>
                <a:spcPts val="2100"/>
              </a:spcBef>
              <a:spcAft>
                <a:spcPts val="0"/>
              </a:spcAft>
              <a:buClrTx/>
              <a:buSzPct val="123000"/>
              <a:buFontTx/>
              <a:buChar char="•"/>
              <a:tabLst/>
              <a:defRPr sz="4400" b="0" i="0" u="none" strike="noStrike" cap="none" spc="0" baseline="0">
                <a:solidFill>
                  <a:srgbClr val="535353"/>
                </a:solidFill>
                <a:uFillTx/>
                <a:latin typeface="+mn-lt"/>
                <a:ea typeface="+mn-ea"/>
                <a:cs typeface="+mn-cs"/>
                <a:sym typeface="Helvetica Neue"/>
              </a:defRPr>
            </a:lvl6pPr>
            <a:lvl7pPr marL="4216400" marR="0" indent="-558800" algn="l" defTabSz="2438338" rtl="0" latinLnBrk="0">
              <a:lnSpc>
                <a:spcPct val="90000"/>
              </a:lnSpc>
              <a:spcBef>
                <a:spcPts val="2100"/>
              </a:spcBef>
              <a:spcAft>
                <a:spcPts val="0"/>
              </a:spcAft>
              <a:buClrTx/>
              <a:buSzPct val="123000"/>
              <a:buFontTx/>
              <a:buChar char="•"/>
              <a:tabLst/>
              <a:defRPr sz="4400" b="0" i="0" u="none" strike="noStrike" cap="none" spc="0" baseline="0">
                <a:solidFill>
                  <a:srgbClr val="535353"/>
                </a:solidFill>
                <a:uFillTx/>
                <a:latin typeface="+mn-lt"/>
                <a:ea typeface="+mn-ea"/>
                <a:cs typeface="+mn-cs"/>
                <a:sym typeface="Helvetica Neue"/>
              </a:defRPr>
            </a:lvl7pPr>
            <a:lvl8pPr marL="4826000" marR="0" indent="-558800" algn="l" defTabSz="2438338" rtl="0" latinLnBrk="0">
              <a:lnSpc>
                <a:spcPct val="90000"/>
              </a:lnSpc>
              <a:spcBef>
                <a:spcPts val="2100"/>
              </a:spcBef>
              <a:spcAft>
                <a:spcPts val="0"/>
              </a:spcAft>
              <a:buClrTx/>
              <a:buSzPct val="123000"/>
              <a:buFontTx/>
              <a:buChar char="•"/>
              <a:tabLst/>
              <a:defRPr sz="4400" b="0" i="0" u="none" strike="noStrike" cap="none" spc="0" baseline="0">
                <a:solidFill>
                  <a:srgbClr val="535353"/>
                </a:solidFill>
                <a:uFillTx/>
                <a:latin typeface="+mn-lt"/>
                <a:ea typeface="+mn-ea"/>
                <a:cs typeface="+mn-cs"/>
                <a:sym typeface="Helvetica Neue"/>
              </a:defRPr>
            </a:lvl8pPr>
            <a:lvl9pPr marL="5435600" marR="0" indent="-558800" algn="l" defTabSz="2438338" rtl="0" latinLnBrk="0">
              <a:lnSpc>
                <a:spcPct val="90000"/>
              </a:lnSpc>
              <a:spcBef>
                <a:spcPts val="2100"/>
              </a:spcBef>
              <a:spcAft>
                <a:spcPts val="0"/>
              </a:spcAft>
              <a:buClrTx/>
              <a:buSzPct val="123000"/>
              <a:buFontTx/>
              <a:buChar char="•"/>
              <a:tabLst/>
              <a:defRPr sz="4400" b="0" i="0" u="none" strike="noStrike" cap="none" spc="0" baseline="0">
                <a:solidFill>
                  <a:srgbClr val="535353"/>
                </a:solidFill>
                <a:uFillTx/>
                <a:latin typeface="+mn-lt"/>
                <a:ea typeface="+mn-ea"/>
                <a:cs typeface="+mn-cs"/>
                <a:sym typeface="Helvetica Neue"/>
              </a:defRPr>
            </a:lvl9pPr>
          </a:lstStyle>
          <a:p>
            <a:pPr hangingPunct="1">
              <a:buSzTx/>
              <a:buFontTx/>
              <a:buChar char="-"/>
            </a:pPr>
            <a:endParaRPr lang="en-US" dirty="0"/>
          </a:p>
        </p:txBody>
      </p:sp>
      <p:sp>
        <p:nvSpPr>
          <p:cNvPr id="3" name="Slide Subtitle">
            <a:extLst>
              <a:ext uri="{FF2B5EF4-FFF2-40B4-BE49-F238E27FC236}">
                <a16:creationId xmlns:a16="http://schemas.microsoft.com/office/drawing/2014/main" id="{7B490594-F4F4-ABA5-A543-2A5D454DB6D7}"/>
              </a:ext>
            </a:extLst>
          </p:cNvPr>
          <p:cNvSpPr txBox="1">
            <a:spLocks/>
          </p:cNvSpPr>
          <p:nvPr/>
        </p:nvSpPr>
        <p:spPr>
          <a:xfrm>
            <a:off x="12635348" y="2372962"/>
            <a:ext cx="10985500" cy="93478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tIns="45719" rIns="45719" bIns="45719">
            <a:normAutofit/>
          </a:bodyPr>
          <a:lstStyle>
            <a:lvl1pPr marL="0" marR="0" indent="0" algn="l" defTabSz="825500" rtl="0" latinLnBrk="0">
              <a:lnSpc>
                <a:spcPct val="100000"/>
              </a:lnSpc>
              <a:spcBef>
                <a:spcPts val="0"/>
              </a:spcBef>
              <a:spcAft>
                <a:spcPts val="0"/>
              </a:spcAft>
              <a:buClrTx/>
              <a:buSzTx/>
              <a:buFontTx/>
              <a:buNone/>
              <a:tabLst/>
              <a:defRPr sz="5500" b="1" i="0" u="none" strike="noStrike" cap="none" spc="0" baseline="0">
                <a:solidFill>
                  <a:srgbClr val="000000"/>
                </a:solidFill>
                <a:uFillTx/>
                <a:latin typeface="+mn-lt"/>
                <a:ea typeface="+mn-ea"/>
                <a:cs typeface="+mn-cs"/>
                <a:sym typeface="Helvetica Neue"/>
              </a:defRPr>
            </a:lvl1pPr>
            <a:lvl2pPr marL="1168400" marR="0" indent="-558800" algn="l" defTabSz="2438338" rtl="0" latinLnBrk="0">
              <a:lnSpc>
                <a:spcPct val="90000"/>
              </a:lnSpc>
              <a:spcBef>
                <a:spcPts val="2100"/>
              </a:spcBef>
              <a:spcAft>
                <a:spcPts val="0"/>
              </a:spcAft>
              <a:buClrTx/>
              <a:buSzPct val="123000"/>
              <a:buFontTx/>
              <a:buChar char="•"/>
              <a:tabLst/>
              <a:defRPr sz="4400" b="0" i="0" u="none" strike="noStrike" cap="none" spc="0" baseline="0">
                <a:solidFill>
                  <a:srgbClr val="535353"/>
                </a:solidFill>
                <a:uFillTx/>
                <a:latin typeface="+mn-lt"/>
                <a:ea typeface="+mn-ea"/>
                <a:cs typeface="+mn-cs"/>
                <a:sym typeface="Helvetica Neue"/>
              </a:defRPr>
            </a:lvl2pPr>
            <a:lvl3pPr marL="1778000" marR="0" indent="-558800" algn="l" defTabSz="2438338" rtl="0" latinLnBrk="0">
              <a:lnSpc>
                <a:spcPct val="90000"/>
              </a:lnSpc>
              <a:spcBef>
                <a:spcPts val="2100"/>
              </a:spcBef>
              <a:spcAft>
                <a:spcPts val="0"/>
              </a:spcAft>
              <a:buClrTx/>
              <a:buSzPct val="123000"/>
              <a:buFontTx/>
              <a:buChar char="•"/>
              <a:tabLst/>
              <a:defRPr sz="4400" b="0" i="0" u="none" strike="noStrike" cap="none" spc="0" baseline="0">
                <a:solidFill>
                  <a:srgbClr val="535353"/>
                </a:solidFill>
                <a:uFillTx/>
                <a:latin typeface="+mn-lt"/>
                <a:ea typeface="+mn-ea"/>
                <a:cs typeface="+mn-cs"/>
                <a:sym typeface="Helvetica Neue"/>
              </a:defRPr>
            </a:lvl3pPr>
            <a:lvl4pPr marL="2387600" marR="0" indent="-558800" algn="l" defTabSz="2438338" rtl="0" latinLnBrk="0">
              <a:lnSpc>
                <a:spcPct val="90000"/>
              </a:lnSpc>
              <a:spcBef>
                <a:spcPts val="2100"/>
              </a:spcBef>
              <a:spcAft>
                <a:spcPts val="0"/>
              </a:spcAft>
              <a:buClrTx/>
              <a:buSzPct val="123000"/>
              <a:buFontTx/>
              <a:buChar char="•"/>
              <a:tabLst/>
              <a:defRPr sz="4400" b="0" i="0" u="none" strike="noStrike" cap="none" spc="0" baseline="0">
                <a:solidFill>
                  <a:srgbClr val="535353"/>
                </a:solidFill>
                <a:uFillTx/>
                <a:latin typeface="+mn-lt"/>
                <a:ea typeface="+mn-ea"/>
                <a:cs typeface="+mn-cs"/>
                <a:sym typeface="Helvetica Neue"/>
              </a:defRPr>
            </a:lvl4pPr>
            <a:lvl5pPr marL="2997200" marR="0" indent="-558800" algn="l" defTabSz="2438338" rtl="0" latinLnBrk="0">
              <a:lnSpc>
                <a:spcPct val="90000"/>
              </a:lnSpc>
              <a:spcBef>
                <a:spcPts val="2100"/>
              </a:spcBef>
              <a:spcAft>
                <a:spcPts val="0"/>
              </a:spcAft>
              <a:buClrTx/>
              <a:buSzPct val="123000"/>
              <a:buFontTx/>
              <a:buChar char="•"/>
              <a:tabLst/>
              <a:defRPr sz="4400" b="0" i="0" u="none" strike="noStrike" cap="none" spc="0" baseline="0">
                <a:solidFill>
                  <a:srgbClr val="535353"/>
                </a:solidFill>
                <a:uFillTx/>
                <a:latin typeface="+mn-lt"/>
                <a:ea typeface="+mn-ea"/>
                <a:cs typeface="+mn-cs"/>
                <a:sym typeface="Helvetica Neue"/>
              </a:defRPr>
            </a:lvl5pPr>
            <a:lvl6pPr marL="3606800" marR="0" indent="-558800" algn="l" defTabSz="2438338" rtl="0" latinLnBrk="0">
              <a:lnSpc>
                <a:spcPct val="90000"/>
              </a:lnSpc>
              <a:spcBef>
                <a:spcPts val="2100"/>
              </a:spcBef>
              <a:spcAft>
                <a:spcPts val="0"/>
              </a:spcAft>
              <a:buClrTx/>
              <a:buSzPct val="123000"/>
              <a:buFontTx/>
              <a:buChar char="•"/>
              <a:tabLst/>
              <a:defRPr sz="4400" b="0" i="0" u="none" strike="noStrike" cap="none" spc="0" baseline="0">
                <a:solidFill>
                  <a:srgbClr val="535353"/>
                </a:solidFill>
                <a:uFillTx/>
                <a:latin typeface="+mn-lt"/>
                <a:ea typeface="+mn-ea"/>
                <a:cs typeface="+mn-cs"/>
                <a:sym typeface="Helvetica Neue"/>
              </a:defRPr>
            </a:lvl6pPr>
            <a:lvl7pPr marL="4216400" marR="0" indent="-558800" algn="l" defTabSz="2438338" rtl="0" latinLnBrk="0">
              <a:lnSpc>
                <a:spcPct val="90000"/>
              </a:lnSpc>
              <a:spcBef>
                <a:spcPts val="2100"/>
              </a:spcBef>
              <a:spcAft>
                <a:spcPts val="0"/>
              </a:spcAft>
              <a:buClrTx/>
              <a:buSzPct val="123000"/>
              <a:buFontTx/>
              <a:buChar char="•"/>
              <a:tabLst/>
              <a:defRPr sz="4400" b="0" i="0" u="none" strike="noStrike" cap="none" spc="0" baseline="0">
                <a:solidFill>
                  <a:srgbClr val="535353"/>
                </a:solidFill>
                <a:uFillTx/>
                <a:latin typeface="+mn-lt"/>
                <a:ea typeface="+mn-ea"/>
                <a:cs typeface="+mn-cs"/>
                <a:sym typeface="Helvetica Neue"/>
              </a:defRPr>
            </a:lvl7pPr>
            <a:lvl8pPr marL="4826000" marR="0" indent="-558800" algn="l" defTabSz="2438338" rtl="0" latinLnBrk="0">
              <a:lnSpc>
                <a:spcPct val="90000"/>
              </a:lnSpc>
              <a:spcBef>
                <a:spcPts val="2100"/>
              </a:spcBef>
              <a:spcAft>
                <a:spcPts val="0"/>
              </a:spcAft>
              <a:buClrTx/>
              <a:buSzPct val="123000"/>
              <a:buFontTx/>
              <a:buChar char="•"/>
              <a:tabLst/>
              <a:defRPr sz="4400" b="0" i="0" u="none" strike="noStrike" cap="none" spc="0" baseline="0">
                <a:solidFill>
                  <a:srgbClr val="535353"/>
                </a:solidFill>
                <a:uFillTx/>
                <a:latin typeface="+mn-lt"/>
                <a:ea typeface="+mn-ea"/>
                <a:cs typeface="+mn-cs"/>
                <a:sym typeface="Helvetica Neue"/>
              </a:defRPr>
            </a:lvl8pPr>
            <a:lvl9pPr marL="5435600" marR="0" indent="-558800" algn="l" defTabSz="2438338" rtl="0" latinLnBrk="0">
              <a:lnSpc>
                <a:spcPct val="90000"/>
              </a:lnSpc>
              <a:spcBef>
                <a:spcPts val="2100"/>
              </a:spcBef>
              <a:spcAft>
                <a:spcPts val="0"/>
              </a:spcAft>
              <a:buClrTx/>
              <a:buSzPct val="123000"/>
              <a:buFontTx/>
              <a:buChar char="•"/>
              <a:tabLst/>
              <a:defRPr sz="4400" b="0" i="0" u="none" strike="noStrike" cap="none" spc="0" baseline="0">
                <a:solidFill>
                  <a:srgbClr val="535353"/>
                </a:solidFill>
                <a:uFillTx/>
                <a:latin typeface="+mn-lt"/>
                <a:ea typeface="+mn-ea"/>
                <a:cs typeface="+mn-cs"/>
                <a:sym typeface="Helvetica Neue"/>
              </a:defRPr>
            </a:lvl9pPr>
          </a:lstStyle>
          <a:p>
            <a:pPr hangingPunct="1"/>
            <a:r>
              <a:rPr lang="en-US" dirty="0">
                <a:solidFill>
                  <a:schemeClr val="accent6"/>
                </a:solidFill>
              </a:rPr>
              <a:t>BAD</a:t>
            </a:r>
          </a:p>
        </p:txBody>
      </p:sp>
      <p:sp>
        <p:nvSpPr>
          <p:cNvPr id="4" name="Permitted only when working on the Projects for:…">
            <a:extLst>
              <a:ext uri="{FF2B5EF4-FFF2-40B4-BE49-F238E27FC236}">
                <a16:creationId xmlns:a16="http://schemas.microsoft.com/office/drawing/2014/main" id="{9820725A-516A-E9C3-28E2-12EDC01576F4}"/>
              </a:ext>
            </a:extLst>
          </p:cNvPr>
          <p:cNvSpPr txBox="1">
            <a:spLocks/>
          </p:cNvSpPr>
          <p:nvPr/>
        </p:nvSpPr>
        <p:spPr>
          <a:xfrm>
            <a:off x="12746185" y="3247545"/>
            <a:ext cx="10763826" cy="104684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lvl1pPr marL="558800" marR="0" indent="-558800" algn="l" defTabSz="2438338" rtl="0" latinLnBrk="0">
              <a:lnSpc>
                <a:spcPct val="90000"/>
              </a:lnSpc>
              <a:spcBef>
                <a:spcPts val="2100"/>
              </a:spcBef>
              <a:spcAft>
                <a:spcPts val="0"/>
              </a:spcAft>
              <a:buClrTx/>
              <a:buSzPct val="123000"/>
              <a:buFontTx/>
              <a:buChar char="•"/>
              <a:tabLst/>
              <a:defRPr sz="4400" b="0" i="0" u="none" strike="noStrike" cap="none" spc="0" baseline="0">
                <a:solidFill>
                  <a:srgbClr val="535353"/>
                </a:solidFill>
                <a:uFillTx/>
                <a:latin typeface="+mn-lt"/>
                <a:ea typeface="+mn-ea"/>
                <a:cs typeface="+mn-cs"/>
                <a:sym typeface="Helvetica Neue"/>
              </a:defRPr>
            </a:lvl1pPr>
            <a:lvl2pPr marL="1168400" marR="0" indent="-558800" algn="l" defTabSz="2438338" rtl="0" latinLnBrk="0">
              <a:lnSpc>
                <a:spcPct val="90000"/>
              </a:lnSpc>
              <a:spcBef>
                <a:spcPts val="2100"/>
              </a:spcBef>
              <a:spcAft>
                <a:spcPts val="0"/>
              </a:spcAft>
              <a:buClrTx/>
              <a:buSzPct val="123000"/>
              <a:buFontTx/>
              <a:buChar char="•"/>
              <a:tabLst/>
              <a:defRPr sz="4400" b="0" i="0" u="none" strike="noStrike" cap="none" spc="0" baseline="0">
                <a:solidFill>
                  <a:srgbClr val="535353"/>
                </a:solidFill>
                <a:uFillTx/>
                <a:latin typeface="+mn-lt"/>
                <a:ea typeface="+mn-ea"/>
                <a:cs typeface="+mn-cs"/>
                <a:sym typeface="Helvetica Neue"/>
              </a:defRPr>
            </a:lvl2pPr>
            <a:lvl3pPr marL="1778000" marR="0" indent="-558800" algn="l" defTabSz="2438338" rtl="0" latinLnBrk="0">
              <a:lnSpc>
                <a:spcPct val="90000"/>
              </a:lnSpc>
              <a:spcBef>
                <a:spcPts val="2100"/>
              </a:spcBef>
              <a:spcAft>
                <a:spcPts val="0"/>
              </a:spcAft>
              <a:buClrTx/>
              <a:buSzPct val="123000"/>
              <a:buFontTx/>
              <a:buChar char="•"/>
              <a:tabLst/>
              <a:defRPr sz="4400" b="0" i="0" u="none" strike="noStrike" cap="none" spc="0" baseline="0">
                <a:solidFill>
                  <a:srgbClr val="535353"/>
                </a:solidFill>
                <a:uFillTx/>
                <a:latin typeface="+mn-lt"/>
                <a:ea typeface="+mn-ea"/>
                <a:cs typeface="+mn-cs"/>
                <a:sym typeface="Helvetica Neue"/>
              </a:defRPr>
            </a:lvl3pPr>
            <a:lvl4pPr marL="2387600" marR="0" indent="-558800" algn="l" defTabSz="2438338" rtl="0" latinLnBrk="0">
              <a:lnSpc>
                <a:spcPct val="90000"/>
              </a:lnSpc>
              <a:spcBef>
                <a:spcPts val="2100"/>
              </a:spcBef>
              <a:spcAft>
                <a:spcPts val="0"/>
              </a:spcAft>
              <a:buClrTx/>
              <a:buSzPct val="123000"/>
              <a:buFontTx/>
              <a:buChar char="•"/>
              <a:tabLst/>
              <a:defRPr sz="4400" b="0" i="0" u="none" strike="noStrike" cap="none" spc="0" baseline="0">
                <a:solidFill>
                  <a:srgbClr val="535353"/>
                </a:solidFill>
                <a:uFillTx/>
                <a:latin typeface="+mn-lt"/>
                <a:ea typeface="+mn-ea"/>
                <a:cs typeface="+mn-cs"/>
                <a:sym typeface="Helvetica Neue"/>
              </a:defRPr>
            </a:lvl4pPr>
            <a:lvl5pPr marL="2997200" marR="0" indent="-558800" algn="l" defTabSz="2438338" rtl="0" latinLnBrk="0">
              <a:lnSpc>
                <a:spcPct val="90000"/>
              </a:lnSpc>
              <a:spcBef>
                <a:spcPts val="2100"/>
              </a:spcBef>
              <a:spcAft>
                <a:spcPts val="0"/>
              </a:spcAft>
              <a:buClrTx/>
              <a:buSzPct val="123000"/>
              <a:buFontTx/>
              <a:buChar char="•"/>
              <a:tabLst/>
              <a:defRPr sz="4400" b="0" i="0" u="none" strike="noStrike" cap="none" spc="0" baseline="0">
                <a:solidFill>
                  <a:srgbClr val="535353"/>
                </a:solidFill>
                <a:uFillTx/>
                <a:latin typeface="+mn-lt"/>
                <a:ea typeface="+mn-ea"/>
                <a:cs typeface="+mn-cs"/>
                <a:sym typeface="Helvetica Neue"/>
              </a:defRPr>
            </a:lvl5pPr>
            <a:lvl6pPr marL="3606800" marR="0" indent="-558800" algn="l" defTabSz="2438338" rtl="0" latinLnBrk="0">
              <a:lnSpc>
                <a:spcPct val="90000"/>
              </a:lnSpc>
              <a:spcBef>
                <a:spcPts val="2100"/>
              </a:spcBef>
              <a:spcAft>
                <a:spcPts val="0"/>
              </a:spcAft>
              <a:buClrTx/>
              <a:buSzPct val="123000"/>
              <a:buFontTx/>
              <a:buChar char="•"/>
              <a:tabLst/>
              <a:defRPr sz="4400" b="0" i="0" u="none" strike="noStrike" cap="none" spc="0" baseline="0">
                <a:solidFill>
                  <a:srgbClr val="535353"/>
                </a:solidFill>
                <a:uFillTx/>
                <a:latin typeface="+mn-lt"/>
                <a:ea typeface="+mn-ea"/>
                <a:cs typeface="+mn-cs"/>
                <a:sym typeface="Helvetica Neue"/>
              </a:defRPr>
            </a:lvl6pPr>
            <a:lvl7pPr marL="4216400" marR="0" indent="-558800" algn="l" defTabSz="2438338" rtl="0" latinLnBrk="0">
              <a:lnSpc>
                <a:spcPct val="90000"/>
              </a:lnSpc>
              <a:spcBef>
                <a:spcPts val="2100"/>
              </a:spcBef>
              <a:spcAft>
                <a:spcPts val="0"/>
              </a:spcAft>
              <a:buClrTx/>
              <a:buSzPct val="123000"/>
              <a:buFontTx/>
              <a:buChar char="•"/>
              <a:tabLst/>
              <a:defRPr sz="4400" b="0" i="0" u="none" strike="noStrike" cap="none" spc="0" baseline="0">
                <a:solidFill>
                  <a:srgbClr val="535353"/>
                </a:solidFill>
                <a:uFillTx/>
                <a:latin typeface="+mn-lt"/>
                <a:ea typeface="+mn-ea"/>
                <a:cs typeface="+mn-cs"/>
                <a:sym typeface="Helvetica Neue"/>
              </a:defRPr>
            </a:lvl7pPr>
            <a:lvl8pPr marL="4826000" marR="0" indent="-558800" algn="l" defTabSz="2438338" rtl="0" latinLnBrk="0">
              <a:lnSpc>
                <a:spcPct val="90000"/>
              </a:lnSpc>
              <a:spcBef>
                <a:spcPts val="2100"/>
              </a:spcBef>
              <a:spcAft>
                <a:spcPts val="0"/>
              </a:spcAft>
              <a:buClrTx/>
              <a:buSzPct val="123000"/>
              <a:buFontTx/>
              <a:buChar char="•"/>
              <a:tabLst/>
              <a:defRPr sz="4400" b="0" i="0" u="none" strike="noStrike" cap="none" spc="0" baseline="0">
                <a:solidFill>
                  <a:srgbClr val="535353"/>
                </a:solidFill>
                <a:uFillTx/>
                <a:latin typeface="+mn-lt"/>
                <a:ea typeface="+mn-ea"/>
                <a:cs typeface="+mn-cs"/>
                <a:sym typeface="Helvetica Neue"/>
              </a:defRPr>
            </a:lvl8pPr>
            <a:lvl9pPr marL="5435600" marR="0" indent="-558800" algn="l" defTabSz="2438338" rtl="0" latinLnBrk="0">
              <a:lnSpc>
                <a:spcPct val="90000"/>
              </a:lnSpc>
              <a:spcBef>
                <a:spcPts val="2100"/>
              </a:spcBef>
              <a:spcAft>
                <a:spcPts val="0"/>
              </a:spcAft>
              <a:buClrTx/>
              <a:buSzPct val="123000"/>
              <a:buFontTx/>
              <a:buChar char="•"/>
              <a:tabLst/>
              <a:defRPr sz="4400" b="0" i="0" u="none" strike="noStrike" cap="none" spc="0" baseline="0">
                <a:solidFill>
                  <a:srgbClr val="535353"/>
                </a:solidFill>
                <a:uFillTx/>
                <a:latin typeface="+mn-lt"/>
                <a:ea typeface="+mn-ea"/>
                <a:cs typeface="+mn-cs"/>
                <a:sym typeface="Helvetica Neue"/>
              </a:defRPr>
            </a:lvl9pPr>
          </a:lstStyle>
          <a:p>
            <a:pPr hangingPunct="1">
              <a:buSzTx/>
              <a:buFontTx/>
              <a:buChar char="-"/>
            </a:pPr>
            <a:br>
              <a:rPr lang="en-US"/>
            </a:br>
            <a:endParaRPr lang="en-US" dirty="0"/>
          </a:p>
        </p:txBody>
      </p:sp>
    </p:spTree>
    <p:extLst>
      <p:ext uri="{BB962C8B-B14F-4D97-AF65-F5344CB8AC3E}">
        <p14:creationId xmlns:p14="http://schemas.microsoft.com/office/powerpoint/2010/main" val="1902551598"/>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5" name="AI Policy"/>
          <p:cNvSpPr txBox="1">
            <a:spLocks noGrp="1"/>
          </p:cNvSpPr>
          <p:nvPr>
            <p:ph type="title"/>
          </p:nvPr>
        </p:nvSpPr>
        <p:spPr>
          <a:prstGeom prst="rect">
            <a:avLst/>
          </a:prstGeom>
        </p:spPr>
        <p:txBody>
          <a:bodyPr/>
          <a:lstStyle/>
          <a:p>
            <a:r>
              <a:rPr dirty="0"/>
              <a:t>AI Policy</a:t>
            </a:r>
            <a:r>
              <a:rPr lang="en-US" dirty="0"/>
              <a:t>: my expectations for you</a:t>
            </a:r>
            <a:endParaRPr dirty="0"/>
          </a:p>
        </p:txBody>
      </p:sp>
      <p:sp>
        <p:nvSpPr>
          <p:cNvPr id="346" name="Slide Subtitle"/>
          <p:cNvSpPr txBox="1">
            <a:spLocks noGrp="1"/>
          </p:cNvSpPr>
          <p:nvPr>
            <p:ph type="body" sz="quarter" idx="21"/>
          </p:nvPr>
        </p:nvSpPr>
        <p:spPr>
          <a:prstGeom prst="rect">
            <a:avLst/>
          </a:prstGeom>
        </p:spPr>
        <p:txBody>
          <a:bodyPr/>
          <a:lstStyle/>
          <a:p>
            <a:endParaRPr/>
          </a:p>
        </p:txBody>
      </p:sp>
      <p:sp>
        <p:nvSpPr>
          <p:cNvPr id="347" name="Permitted only when working on the Projects for:…"/>
          <p:cNvSpPr txBox="1">
            <a:spLocks noGrp="1"/>
          </p:cNvSpPr>
          <p:nvPr>
            <p:ph type="body" idx="1"/>
          </p:nvPr>
        </p:nvSpPr>
        <p:spPr>
          <a:xfrm>
            <a:off x="1206500" y="3318102"/>
            <a:ext cx="21971000" cy="10468455"/>
          </a:xfrm>
          <a:prstGeom prst="rect">
            <a:avLst/>
          </a:prstGeom>
        </p:spPr>
        <p:txBody>
          <a:bodyPr/>
          <a:lstStyle/>
          <a:p>
            <a:pPr>
              <a:buSzTx/>
              <a:buFontTx/>
              <a:buChar char="-"/>
            </a:pPr>
            <a:r>
              <a:rPr lang="en-US" dirty="0"/>
              <a:t>See the syllabus</a:t>
            </a:r>
          </a:p>
          <a:p>
            <a:pPr>
              <a:buSzTx/>
              <a:buFontTx/>
              <a:buChar char="-"/>
            </a:pPr>
            <a:r>
              <a:rPr lang="en-US" dirty="0"/>
              <a:t>In general, you can use AI to help your learning, but don’t use AI to replace your learning</a:t>
            </a:r>
          </a:p>
          <a:p>
            <a:pPr lvl="1">
              <a:buSzTx/>
              <a:buFontTx/>
              <a:buChar char="-"/>
            </a:pPr>
            <a:r>
              <a:rPr lang="en-US" dirty="0"/>
              <a:t>AI convinces your working memory octopus part of your brain that you </a:t>
            </a:r>
            <a:r>
              <a:rPr lang="en-US" i="1" dirty="0"/>
              <a:t>know</a:t>
            </a:r>
            <a:r>
              <a:rPr lang="en-US" dirty="0"/>
              <a:t> something, without every encoding it in long term memory</a:t>
            </a:r>
          </a:p>
          <a:p>
            <a:pPr lvl="1">
              <a:buSzTx/>
              <a:buFontTx/>
              <a:buChar char="-"/>
            </a:pPr>
            <a:r>
              <a:rPr lang="en-US" dirty="0"/>
              <a:t>Using AI to do things for you handicaps the procedural learning process severely</a:t>
            </a:r>
          </a:p>
          <a:p>
            <a:pPr>
              <a:buSzTx/>
              <a:buFontTx/>
              <a:buChar char="-"/>
            </a:pPr>
            <a:r>
              <a:rPr lang="en-US" dirty="0"/>
              <a:t>If you do use AI, cite it</a:t>
            </a:r>
            <a:br>
              <a:rPr dirty="0"/>
            </a:br>
            <a:endParaRPr dirty="0"/>
          </a:p>
        </p:txBody>
      </p:sp>
      <p:sp>
        <p:nvSpPr>
          <p:cNvPr id="2" name="AI Policy">
            <a:extLst>
              <a:ext uri="{FF2B5EF4-FFF2-40B4-BE49-F238E27FC236}">
                <a16:creationId xmlns:a16="http://schemas.microsoft.com/office/drawing/2014/main" id="{0C02189E-892E-2AEE-E455-A1C8E4CC33B1}"/>
              </a:ext>
            </a:extLst>
          </p:cNvPr>
          <p:cNvSpPr txBox="1">
            <a:spLocks/>
          </p:cNvSpPr>
          <p:nvPr/>
        </p:nvSpPr>
        <p:spPr>
          <a:xfrm>
            <a:off x="1206500" y="8964735"/>
            <a:ext cx="21971000" cy="14331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lvl1pPr marL="0" marR="0" indent="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hangingPunct="1"/>
            <a:r>
              <a:rPr lang="en-US" dirty="0"/>
              <a:t>AI: your expectations for me</a:t>
            </a:r>
          </a:p>
        </p:txBody>
      </p:sp>
      <p:sp>
        <p:nvSpPr>
          <p:cNvPr id="3" name="Permitted only when working on the Projects for:…">
            <a:extLst>
              <a:ext uri="{FF2B5EF4-FFF2-40B4-BE49-F238E27FC236}">
                <a16:creationId xmlns:a16="http://schemas.microsoft.com/office/drawing/2014/main" id="{F649A4FB-E887-3989-FEAF-4B523278A76C}"/>
              </a:ext>
            </a:extLst>
          </p:cNvPr>
          <p:cNvSpPr txBox="1">
            <a:spLocks/>
          </p:cNvSpPr>
          <p:nvPr/>
        </p:nvSpPr>
        <p:spPr>
          <a:xfrm>
            <a:off x="1144639" y="10210943"/>
            <a:ext cx="21971000" cy="376257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lvl1pPr marL="558800" marR="0" indent="-558800" algn="l" defTabSz="2438338" rtl="0" latinLnBrk="0">
              <a:lnSpc>
                <a:spcPct val="90000"/>
              </a:lnSpc>
              <a:spcBef>
                <a:spcPts val="2100"/>
              </a:spcBef>
              <a:spcAft>
                <a:spcPts val="0"/>
              </a:spcAft>
              <a:buClrTx/>
              <a:buSzPct val="123000"/>
              <a:buFontTx/>
              <a:buChar char="•"/>
              <a:tabLst/>
              <a:defRPr sz="4400" b="0" i="0" u="none" strike="noStrike" cap="none" spc="0" baseline="0">
                <a:solidFill>
                  <a:srgbClr val="535353"/>
                </a:solidFill>
                <a:uFillTx/>
                <a:latin typeface="+mn-lt"/>
                <a:ea typeface="+mn-ea"/>
                <a:cs typeface="+mn-cs"/>
                <a:sym typeface="Helvetica Neue"/>
              </a:defRPr>
            </a:lvl1pPr>
            <a:lvl2pPr marL="1168400" marR="0" indent="-558800" algn="l" defTabSz="2438338" rtl="0" latinLnBrk="0">
              <a:lnSpc>
                <a:spcPct val="90000"/>
              </a:lnSpc>
              <a:spcBef>
                <a:spcPts val="2100"/>
              </a:spcBef>
              <a:spcAft>
                <a:spcPts val="0"/>
              </a:spcAft>
              <a:buClrTx/>
              <a:buSzPct val="123000"/>
              <a:buFontTx/>
              <a:buChar char="•"/>
              <a:tabLst/>
              <a:defRPr sz="4400" b="0" i="0" u="none" strike="noStrike" cap="none" spc="0" baseline="0">
                <a:solidFill>
                  <a:srgbClr val="535353"/>
                </a:solidFill>
                <a:uFillTx/>
                <a:latin typeface="+mn-lt"/>
                <a:ea typeface="+mn-ea"/>
                <a:cs typeface="+mn-cs"/>
                <a:sym typeface="Helvetica Neue"/>
              </a:defRPr>
            </a:lvl2pPr>
            <a:lvl3pPr marL="1778000" marR="0" indent="-558800" algn="l" defTabSz="2438338" rtl="0" latinLnBrk="0">
              <a:lnSpc>
                <a:spcPct val="90000"/>
              </a:lnSpc>
              <a:spcBef>
                <a:spcPts val="2100"/>
              </a:spcBef>
              <a:spcAft>
                <a:spcPts val="0"/>
              </a:spcAft>
              <a:buClrTx/>
              <a:buSzPct val="123000"/>
              <a:buFontTx/>
              <a:buChar char="•"/>
              <a:tabLst/>
              <a:defRPr sz="4400" b="0" i="0" u="none" strike="noStrike" cap="none" spc="0" baseline="0">
                <a:solidFill>
                  <a:srgbClr val="535353"/>
                </a:solidFill>
                <a:uFillTx/>
                <a:latin typeface="+mn-lt"/>
                <a:ea typeface="+mn-ea"/>
                <a:cs typeface="+mn-cs"/>
                <a:sym typeface="Helvetica Neue"/>
              </a:defRPr>
            </a:lvl3pPr>
            <a:lvl4pPr marL="2387600" marR="0" indent="-558800" algn="l" defTabSz="2438338" rtl="0" latinLnBrk="0">
              <a:lnSpc>
                <a:spcPct val="90000"/>
              </a:lnSpc>
              <a:spcBef>
                <a:spcPts val="2100"/>
              </a:spcBef>
              <a:spcAft>
                <a:spcPts val="0"/>
              </a:spcAft>
              <a:buClrTx/>
              <a:buSzPct val="123000"/>
              <a:buFontTx/>
              <a:buChar char="•"/>
              <a:tabLst/>
              <a:defRPr sz="4400" b="0" i="0" u="none" strike="noStrike" cap="none" spc="0" baseline="0">
                <a:solidFill>
                  <a:srgbClr val="535353"/>
                </a:solidFill>
                <a:uFillTx/>
                <a:latin typeface="+mn-lt"/>
                <a:ea typeface="+mn-ea"/>
                <a:cs typeface="+mn-cs"/>
                <a:sym typeface="Helvetica Neue"/>
              </a:defRPr>
            </a:lvl4pPr>
            <a:lvl5pPr marL="2997200" marR="0" indent="-558800" algn="l" defTabSz="2438338" rtl="0" latinLnBrk="0">
              <a:lnSpc>
                <a:spcPct val="90000"/>
              </a:lnSpc>
              <a:spcBef>
                <a:spcPts val="2100"/>
              </a:spcBef>
              <a:spcAft>
                <a:spcPts val="0"/>
              </a:spcAft>
              <a:buClrTx/>
              <a:buSzPct val="123000"/>
              <a:buFontTx/>
              <a:buChar char="•"/>
              <a:tabLst/>
              <a:defRPr sz="4400" b="0" i="0" u="none" strike="noStrike" cap="none" spc="0" baseline="0">
                <a:solidFill>
                  <a:srgbClr val="535353"/>
                </a:solidFill>
                <a:uFillTx/>
                <a:latin typeface="+mn-lt"/>
                <a:ea typeface="+mn-ea"/>
                <a:cs typeface="+mn-cs"/>
                <a:sym typeface="Helvetica Neue"/>
              </a:defRPr>
            </a:lvl5pPr>
            <a:lvl6pPr marL="3606800" marR="0" indent="-558800" algn="l" defTabSz="2438338" rtl="0" latinLnBrk="0">
              <a:lnSpc>
                <a:spcPct val="90000"/>
              </a:lnSpc>
              <a:spcBef>
                <a:spcPts val="2100"/>
              </a:spcBef>
              <a:spcAft>
                <a:spcPts val="0"/>
              </a:spcAft>
              <a:buClrTx/>
              <a:buSzPct val="123000"/>
              <a:buFontTx/>
              <a:buChar char="•"/>
              <a:tabLst/>
              <a:defRPr sz="4400" b="0" i="0" u="none" strike="noStrike" cap="none" spc="0" baseline="0">
                <a:solidFill>
                  <a:srgbClr val="535353"/>
                </a:solidFill>
                <a:uFillTx/>
                <a:latin typeface="+mn-lt"/>
                <a:ea typeface="+mn-ea"/>
                <a:cs typeface="+mn-cs"/>
                <a:sym typeface="Helvetica Neue"/>
              </a:defRPr>
            </a:lvl6pPr>
            <a:lvl7pPr marL="4216400" marR="0" indent="-558800" algn="l" defTabSz="2438338" rtl="0" latinLnBrk="0">
              <a:lnSpc>
                <a:spcPct val="90000"/>
              </a:lnSpc>
              <a:spcBef>
                <a:spcPts val="2100"/>
              </a:spcBef>
              <a:spcAft>
                <a:spcPts val="0"/>
              </a:spcAft>
              <a:buClrTx/>
              <a:buSzPct val="123000"/>
              <a:buFontTx/>
              <a:buChar char="•"/>
              <a:tabLst/>
              <a:defRPr sz="4400" b="0" i="0" u="none" strike="noStrike" cap="none" spc="0" baseline="0">
                <a:solidFill>
                  <a:srgbClr val="535353"/>
                </a:solidFill>
                <a:uFillTx/>
                <a:latin typeface="+mn-lt"/>
                <a:ea typeface="+mn-ea"/>
                <a:cs typeface="+mn-cs"/>
                <a:sym typeface="Helvetica Neue"/>
              </a:defRPr>
            </a:lvl7pPr>
            <a:lvl8pPr marL="4826000" marR="0" indent="-558800" algn="l" defTabSz="2438338" rtl="0" latinLnBrk="0">
              <a:lnSpc>
                <a:spcPct val="90000"/>
              </a:lnSpc>
              <a:spcBef>
                <a:spcPts val="2100"/>
              </a:spcBef>
              <a:spcAft>
                <a:spcPts val="0"/>
              </a:spcAft>
              <a:buClrTx/>
              <a:buSzPct val="123000"/>
              <a:buFontTx/>
              <a:buChar char="•"/>
              <a:tabLst/>
              <a:defRPr sz="4400" b="0" i="0" u="none" strike="noStrike" cap="none" spc="0" baseline="0">
                <a:solidFill>
                  <a:srgbClr val="535353"/>
                </a:solidFill>
                <a:uFillTx/>
                <a:latin typeface="+mn-lt"/>
                <a:ea typeface="+mn-ea"/>
                <a:cs typeface="+mn-cs"/>
                <a:sym typeface="Helvetica Neue"/>
              </a:defRPr>
            </a:lvl8pPr>
            <a:lvl9pPr marL="5435600" marR="0" indent="-558800" algn="l" defTabSz="2438338" rtl="0" latinLnBrk="0">
              <a:lnSpc>
                <a:spcPct val="90000"/>
              </a:lnSpc>
              <a:spcBef>
                <a:spcPts val="2100"/>
              </a:spcBef>
              <a:spcAft>
                <a:spcPts val="0"/>
              </a:spcAft>
              <a:buClrTx/>
              <a:buSzPct val="123000"/>
              <a:buFontTx/>
              <a:buChar char="•"/>
              <a:tabLst/>
              <a:defRPr sz="4400" b="0" i="0" u="none" strike="noStrike" cap="none" spc="0" baseline="0">
                <a:solidFill>
                  <a:srgbClr val="535353"/>
                </a:solidFill>
                <a:uFillTx/>
                <a:latin typeface="+mn-lt"/>
                <a:ea typeface="+mn-ea"/>
                <a:cs typeface="+mn-cs"/>
                <a:sym typeface="Helvetica Neue"/>
              </a:defRPr>
            </a:lvl9pPr>
          </a:lstStyle>
          <a:p>
            <a:pPr marL="0" indent="0" hangingPunct="1">
              <a:buSzTx/>
              <a:buNone/>
            </a:pPr>
            <a:r>
              <a:rPr lang="en-US" dirty="0"/>
              <a:t>- </a:t>
            </a:r>
            <a:br>
              <a:rPr lang="en-US" dirty="0"/>
            </a:br>
            <a:endParaRPr lang="en-US" dirty="0"/>
          </a:p>
        </p:txBody>
      </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615EBA-2BCA-94A9-1340-EA69B27E364F}"/>
            </a:ext>
          </a:extLst>
        </p:cNvPr>
        <p:cNvGrpSpPr/>
        <p:nvPr/>
      </p:nvGrpSpPr>
      <p:grpSpPr>
        <a:xfrm>
          <a:off x="0" y="0"/>
          <a:ext cx="0" cy="0"/>
          <a:chOff x="0" y="0"/>
          <a:chExt cx="0" cy="0"/>
        </a:xfrm>
      </p:grpSpPr>
      <p:sp>
        <p:nvSpPr>
          <p:cNvPr id="290" name="Class Schedule">
            <a:extLst>
              <a:ext uri="{FF2B5EF4-FFF2-40B4-BE49-F238E27FC236}">
                <a16:creationId xmlns:a16="http://schemas.microsoft.com/office/drawing/2014/main" id="{AF5E0AEC-978D-E149-5B0E-D82CC31A5789}"/>
              </a:ext>
            </a:extLst>
          </p:cNvPr>
          <p:cNvSpPr txBox="1">
            <a:spLocks noGrp="1"/>
          </p:cNvSpPr>
          <p:nvPr>
            <p:ph type="title"/>
          </p:nvPr>
        </p:nvSpPr>
        <p:spPr>
          <a:prstGeom prst="rect">
            <a:avLst/>
          </a:prstGeom>
        </p:spPr>
        <p:txBody>
          <a:bodyPr/>
          <a:lstStyle/>
          <a:p>
            <a:r>
              <a:t>Class Schedule</a:t>
            </a:r>
          </a:p>
        </p:txBody>
      </p:sp>
      <p:sp>
        <p:nvSpPr>
          <p:cNvPr id="291" name="Slide Subtitle">
            <a:extLst>
              <a:ext uri="{FF2B5EF4-FFF2-40B4-BE49-F238E27FC236}">
                <a16:creationId xmlns:a16="http://schemas.microsoft.com/office/drawing/2014/main" id="{876A6C5E-6566-3B30-B569-D2004C89620D}"/>
              </a:ext>
            </a:extLst>
          </p:cNvPr>
          <p:cNvSpPr txBox="1">
            <a:spLocks noGrp="1"/>
          </p:cNvSpPr>
          <p:nvPr>
            <p:ph type="body" sz="quarter" idx="21"/>
          </p:nvPr>
        </p:nvSpPr>
        <p:spPr>
          <a:prstGeom prst="rect">
            <a:avLst/>
          </a:prstGeom>
        </p:spPr>
        <p:txBody>
          <a:bodyPr/>
          <a:lstStyle/>
          <a:p>
            <a:endParaRPr/>
          </a:p>
        </p:txBody>
      </p:sp>
      <p:sp>
        <p:nvSpPr>
          <p:cNvPr id="292" name="Lectures (Mo|We)…">
            <a:extLst>
              <a:ext uri="{FF2B5EF4-FFF2-40B4-BE49-F238E27FC236}">
                <a16:creationId xmlns:a16="http://schemas.microsoft.com/office/drawing/2014/main" id="{7D3F8EE2-51B0-E857-CC14-CC07B0D67A6D}"/>
              </a:ext>
            </a:extLst>
          </p:cNvPr>
          <p:cNvSpPr txBox="1">
            <a:spLocks noGrp="1"/>
          </p:cNvSpPr>
          <p:nvPr>
            <p:ph type="body" idx="1"/>
          </p:nvPr>
        </p:nvSpPr>
        <p:spPr>
          <a:xfrm>
            <a:off x="1206500" y="3806125"/>
            <a:ext cx="21971000" cy="9004857"/>
          </a:xfrm>
          <a:prstGeom prst="rect">
            <a:avLst/>
          </a:prstGeom>
        </p:spPr>
        <p:txBody>
          <a:bodyPr/>
          <a:lstStyle/>
          <a:p>
            <a:r>
              <a:rPr dirty="0"/>
              <a:t>Lectures (Mo</a:t>
            </a:r>
            <a:r>
              <a:rPr lang="en-US" dirty="0"/>
              <a:t>n </a:t>
            </a:r>
            <a:r>
              <a:rPr dirty="0"/>
              <a:t>|</a:t>
            </a:r>
            <a:r>
              <a:rPr lang="en-US" dirty="0"/>
              <a:t> </a:t>
            </a:r>
            <a:r>
              <a:rPr dirty="0"/>
              <a:t>We</a:t>
            </a:r>
            <a:r>
              <a:rPr lang="en-US" dirty="0"/>
              <a:t>d</a:t>
            </a:r>
            <a:r>
              <a:rPr dirty="0"/>
              <a:t>)</a:t>
            </a:r>
          </a:p>
          <a:p>
            <a:pPr lvl="1"/>
            <a:r>
              <a:rPr dirty="0"/>
              <a:t>About the </a:t>
            </a:r>
            <a:r>
              <a:rPr lang="en-US" dirty="0"/>
              <a:t>”what” and </a:t>
            </a:r>
            <a:r>
              <a:rPr dirty="0"/>
              <a:t>“why”</a:t>
            </a:r>
          </a:p>
          <a:p>
            <a:pPr lvl="1"/>
            <a:r>
              <a:rPr dirty="0"/>
              <a:t>Review theory, research, visualization examples</a:t>
            </a:r>
          </a:p>
          <a:p>
            <a:pPr lvl="1"/>
            <a:r>
              <a:rPr dirty="0"/>
              <a:t>In-class activities (e.g., critique good and bad visualization designs)</a:t>
            </a:r>
            <a:endParaRPr lang="en-US" dirty="0"/>
          </a:p>
          <a:p>
            <a:pPr lvl="1"/>
            <a:r>
              <a:rPr lang="en-US" dirty="0"/>
              <a:t>Wednesday: in class quizzes; drop lowest 2</a:t>
            </a:r>
            <a:endParaRPr dirty="0"/>
          </a:p>
          <a:p>
            <a:r>
              <a:rPr dirty="0"/>
              <a:t>Labs (Fr</a:t>
            </a:r>
            <a:r>
              <a:rPr lang="en-US" dirty="0"/>
              <a:t>i</a:t>
            </a:r>
            <a:r>
              <a:rPr dirty="0"/>
              <a:t>)</a:t>
            </a:r>
          </a:p>
          <a:p>
            <a:pPr lvl="1"/>
            <a:r>
              <a:rPr dirty="0"/>
              <a:t>About the “how</a:t>
            </a:r>
            <a:r>
              <a:rPr lang="en-US" dirty="0"/>
              <a:t>,</a:t>
            </a:r>
            <a:r>
              <a:rPr dirty="0"/>
              <a:t>”</a:t>
            </a:r>
            <a:r>
              <a:rPr lang="en-US" dirty="0"/>
              <a:t> with coding in Python</a:t>
            </a:r>
          </a:p>
          <a:p>
            <a:pPr lvl="1"/>
            <a:r>
              <a:rPr lang="en-US" dirty="0"/>
              <a:t>I do, we do, you do</a:t>
            </a:r>
            <a:endParaRPr dirty="0"/>
          </a:p>
          <a:p>
            <a:pPr lvl="1"/>
            <a:r>
              <a:rPr dirty="0"/>
              <a:t>Weekly demos and in-class lab exercises</a:t>
            </a:r>
            <a:r>
              <a:rPr lang="en-US" dirty="0"/>
              <a:t>, finish for homework &amp; submitted by Sunday @ midnight</a:t>
            </a:r>
          </a:p>
        </p:txBody>
      </p:sp>
      <p:sp>
        <p:nvSpPr>
          <p:cNvPr id="2" name="TextBox 1">
            <a:extLst>
              <a:ext uri="{FF2B5EF4-FFF2-40B4-BE49-F238E27FC236}">
                <a16:creationId xmlns:a16="http://schemas.microsoft.com/office/drawing/2014/main" id="{7699E8C2-6404-8AA3-57B4-CE4F4B391AE0}"/>
              </a:ext>
            </a:extLst>
          </p:cNvPr>
          <p:cNvSpPr txBox="1"/>
          <p:nvPr/>
        </p:nvSpPr>
        <p:spPr>
          <a:xfrm>
            <a:off x="19193602" y="7887312"/>
            <a:ext cx="102657"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rgbClr val="5E5E5E"/>
              </a:solidFill>
              <a:effectLst/>
              <a:uFillTx/>
              <a:latin typeface="+mn-lt"/>
              <a:ea typeface="+mn-ea"/>
              <a:cs typeface="+mn-cs"/>
              <a:sym typeface="Helvetica Neue"/>
            </a:endParaRPr>
          </a:p>
        </p:txBody>
      </p:sp>
    </p:spTree>
    <p:extLst>
      <p:ext uri="{BB962C8B-B14F-4D97-AF65-F5344CB8AC3E}">
        <p14:creationId xmlns:p14="http://schemas.microsoft.com/office/powerpoint/2010/main" val="1647952952"/>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2">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92">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92">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92">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92">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9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92">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92">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92">
                                            <p:txEl>
                                              <p:pRg st="7" end="7"/>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9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2" grpId="0" build="p"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 name="Welcome!"/>
          <p:cNvSpPr txBox="1">
            <a:spLocks noGrp="1"/>
          </p:cNvSpPr>
          <p:nvPr>
            <p:ph type="body" idx="1"/>
          </p:nvPr>
        </p:nvSpPr>
        <p:spPr>
          <a:prstGeom prst="rect">
            <a:avLst/>
          </a:prstGeom>
        </p:spPr>
        <p:txBody>
          <a:bodyPr/>
          <a:lstStyle/>
          <a:p>
            <a:r>
              <a:rPr dirty="0"/>
              <a:t>Welcome</a:t>
            </a:r>
            <a:r>
              <a:rPr lang="en-US" dirty="0"/>
              <a:t> to DS2003</a:t>
            </a:r>
            <a:r>
              <a:rPr dirty="0"/>
              <a:t>!</a:t>
            </a:r>
          </a:p>
        </p:txBody>
      </p:sp>
      <p:sp>
        <p:nvSpPr>
          <p:cNvPr id="229" name="We are glad you are joining us 🎉"/>
          <p:cNvSpPr txBox="1">
            <a:spLocks noGrp="1"/>
          </p:cNvSpPr>
          <p:nvPr>
            <p:ph type="body" sz="quarter" idx="21"/>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defTabSz="767715">
              <a:defRPr sz="5115"/>
            </a:lvl1pPr>
          </a:lstStyle>
          <a:p>
            <a:r>
              <a:t>We are glad you are joining us 🎉</a:t>
            </a:r>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0" name="Grading"/>
          <p:cNvSpPr txBox="1">
            <a:spLocks noGrp="1"/>
          </p:cNvSpPr>
          <p:nvPr>
            <p:ph type="title"/>
          </p:nvPr>
        </p:nvSpPr>
        <p:spPr>
          <a:prstGeom prst="rect">
            <a:avLst/>
          </a:prstGeom>
        </p:spPr>
        <p:txBody>
          <a:bodyPr/>
          <a:lstStyle/>
          <a:p>
            <a:r>
              <a:t>Grading</a:t>
            </a:r>
          </a:p>
        </p:txBody>
      </p:sp>
      <p:sp>
        <p:nvSpPr>
          <p:cNvPr id="341" name="Slide Subtitle"/>
          <p:cNvSpPr txBox="1">
            <a:spLocks noGrp="1"/>
          </p:cNvSpPr>
          <p:nvPr>
            <p:ph type="body" sz="quarter" idx="21"/>
          </p:nvPr>
        </p:nvSpPr>
        <p:spPr>
          <a:prstGeom prst="rect">
            <a:avLst/>
          </a:prstGeom>
        </p:spPr>
        <p:txBody>
          <a:bodyPr/>
          <a:lstStyle/>
          <a:p>
            <a:endParaRPr/>
          </a:p>
        </p:txBody>
      </p:sp>
      <p:sp>
        <p:nvSpPr>
          <p:cNvPr id="342" name="5%: P1: Sketching Data…"/>
          <p:cNvSpPr txBox="1">
            <a:spLocks noGrp="1"/>
          </p:cNvSpPr>
          <p:nvPr>
            <p:ph type="body" idx="1"/>
          </p:nvPr>
        </p:nvSpPr>
        <p:spPr>
          <a:xfrm>
            <a:off x="1206499" y="4248504"/>
            <a:ext cx="10912523" cy="8256012"/>
          </a:xfrm>
          <a:prstGeom prst="rect">
            <a:avLst/>
          </a:prstGeom>
        </p:spPr>
        <p:txBody>
          <a:bodyPr/>
          <a:lstStyle/>
          <a:p>
            <a:r>
              <a:rPr lang="en-US" dirty="0"/>
              <a:t>20</a:t>
            </a:r>
            <a:r>
              <a:rPr dirty="0"/>
              <a:t>%: P</a:t>
            </a:r>
            <a:r>
              <a:rPr lang="en-US" dirty="0"/>
              <a:t>roject </a:t>
            </a:r>
            <a:r>
              <a:rPr dirty="0"/>
              <a:t>1: </a:t>
            </a:r>
            <a:r>
              <a:rPr lang="en-US" dirty="0"/>
              <a:t>Exploratory data analysis</a:t>
            </a:r>
            <a:endParaRPr dirty="0"/>
          </a:p>
          <a:p>
            <a:r>
              <a:rPr lang="en-US" dirty="0"/>
              <a:t>20</a:t>
            </a:r>
            <a:r>
              <a:rPr dirty="0"/>
              <a:t>%: P</a:t>
            </a:r>
            <a:r>
              <a:rPr lang="en-US" dirty="0"/>
              <a:t>roject 2</a:t>
            </a:r>
            <a:r>
              <a:rPr dirty="0"/>
              <a:t>: Interactive Data App</a:t>
            </a:r>
            <a:r>
              <a:rPr lang="en-US" dirty="0"/>
              <a:t>, </a:t>
            </a:r>
            <a:r>
              <a:rPr lang="en-US" dirty="0" err="1"/>
              <a:t>SciVis</a:t>
            </a:r>
            <a:r>
              <a:rPr lang="en-US" dirty="0"/>
              <a:t>, or infographic</a:t>
            </a:r>
            <a:endParaRPr dirty="0"/>
          </a:p>
          <a:p>
            <a:r>
              <a:rPr lang="en-US" dirty="0"/>
              <a:t>3</a:t>
            </a:r>
            <a:r>
              <a:rPr dirty="0"/>
              <a:t>0</a:t>
            </a:r>
            <a:r>
              <a:t>%: Lab</a:t>
            </a:r>
            <a:r>
              <a:rPr lang="en-US"/>
              <a:t>s</a:t>
            </a:r>
            <a:endParaRPr dirty="0"/>
          </a:p>
          <a:p>
            <a:r>
              <a:rPr lang="en-US" dirty="0"/>
              <a:t>1</a:t>
            </a:r>
            <a:r>
              <a:rPr dirty="0"/>
              <a:t>0%: </a:t>
            </a:r>
            <a:r>
              <a:rPr lang="en-US" dirty="0"/>
              <a:t>In-class quizzes, drop lowest 2</a:t>
            </a:r>
          </a:p>
          <a:p>
            <a:r>
              <a:rPr lang="en-US" dirty="0"/>
              <a:t>20%: Attendance/participation</a:t>
            </a:r>
            <a:endParaRPr dirty="0"/>
          </a:p>
        </p:txBody>
      </p:sp>
      <p:graphicFrame>
        <p:nvGraphicFramePr>
          <p:cNvPr id="343" name="2D Pie Chart"/>
          <p:cNvGraphicFramePr/>
          <p:nvPr>
            <p:extLst>
              <p:ext uri="{D42A27DB-BD31-4B8C-83A1-F6EECF244321}">
                <p14:modId xmlns:p14="http://schemas.microsoft.com/office/powerpoint/2010/main" val="1975285242"/>
              </p:ext>
            </p:extLst>
          </p:nvPr>
        </p:nvGraphicFramePr>
        <p:xfrm>
          <a:off x="12119023" y="4553005"/>
          <a:ext cx="11690116" cy="8362487"/>
        </p:xfrm>
        <a:graphic>
          <a:graphicData uri="http://schemas.openxmlformats.org/drawingml/2006/chart">
            <c:chart xmlns:c="http://schemas.openxmlformats.org/drawingml/2006/chart" xmlns:r="http://schemas.openxmlformats.org/officeDocument/2006/relationships" r:id="rId2"/>
          </a:graphicData>
        </a:graphic>
      </p:graphicFrame>
      <p:sp>
        <p:nvSpPr>
          <p:cNvPr id="2" name="TextBox 1">
            <a:extLst>
              <a:ext uri="{FF2B5EF4-FFF2-40B4-BE49-F238E27FC236}">
                <a16:creationId xmlns:a16="http://schemas.microsoft.com/office/drawing/2014/main" id="{AEC37A90-DDCA-1B0E-9793-00C677CA8EEE}"/>
              </a:ext>
            </a:extLst>
          </p:cNvPr>
          <p:cNvSpPr txBox="1"/>
          <p:nvPr/>
        </p:nvSpPr>
        <p:spPr>
          <a:xfrm>
            <a:off x="3629891" y="10042911"/>
            <a:ext cx="4968868" cy="287258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3600" b="0" i="0" u="none" strike="noStrike" cap="none" spc="0" normalizeH="0" baseline="0" dirty="0">
                <a:ln>
                  <a:noFill/>
                </a:ln>
                <a:solidFill>
                  <a:srgbClr val="5E5E5E"/>
                </a:solidFill>
                <a:effectLst/>
                <a:uFillTx/>
                <a:latin typeface="+mn-lt"/>
                <a:ea typeface="+mn-ea"/>
                <a:cs typeface="+mn-cs"/>
                <a:sym typeface="Helvetica Neue"/>
              </a:rPr>
              <a:t>If you can’t make class, please email me as soon as possible (preferably before class!)</a:t>
            </a:r>
          </a:p>
        </p:txBody>
      </p:sp>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9" name="Late Policy"/>
          <p:cNvSpPr txBox="1">
            <a:spLocks noGrp="1"/>
          </p:cNvSpPr>
          <p:nvPr>
            <p:ph type="title"/>
          </p:nvPr>
        </p:nvSpPr>
        <p:spPr>
          <a:prstGeom prst="rect">
            <a:avLst/>
          </a:prstGeom>
        </p:spPr>
        <p:txBody>
          <a:bodyPr/>
          <a:lstStyle/>
          <a:p>
            <a:r>
              <a:t>Late Policy</a:t>
            </a:r>
          </a:p>
        </p:txBody>
      </p:sp>
      <p:sp>
        <p:nvSpPr>
          <p:cNvPr id="350" name="Slide Subtitle"/>
          <p:cNvSpPr txBox="1">
            <a:spLocks noGrp="1"/>
          </p:cNvSpPr>
          <p:nvPr>
            <p:ph type="body" sz="quarter" idx="21"/>
          </p:nvPr>
        </p:nvSpPr>
        <p:spPr>
          <a:prstGeom prst="rect">
            <a:avLst/>
          </a:prstGeom>
        </p:spPr>
        <p:txBody>
          <a:bodyPr/>
          <a:lstStyle/>
          <a:p>
            <a:endParaRPr/>
          </a:p>
        </p:txBody>
      </p:sp>
      <p:sp>
        <p:nvSpPr>
          <p:cNvPr id="351" name="For projects…"/>
          <p:cNvSpPr txBox="1">
            <a:spLocks noGrp="1"/>
          </p:cNvSpPr>
          <p:nvPr>
            <p:ph type="body" idx="1"/>
          </p:nvPr>
        </p:nvSpPr>
        <p:spPr>
          <a:xfrm>
            <a:off x="1206500" y="4248504"/>
            <a:ext cx="9784480" cy="8256012"/>
          </a:xfrm>
          <a:prstGeom prst="rect">
            <a:avLst/>
          </a:prstGeom>
        </p:spPr>
        <p:txBody>
          <a:bodyPr/>
          <a:lstStyle/>
          <a:p>
            <a:pPr marL="0" indent="0">
              <a:buSzTx/>
              <a:buNone/>
            </a:pPr>
            <a:r>
              <a:rPr dirty="0"/>
              <a:t>For projects</a:t>
            </a:r>
            <a:r>
              <a:rPr lang="en-US" dirty="0"/>
              <a:t> and labs</a:t>
            </a:r>
            <a:endParaRPr dirty="0"/>
          </a:p>
          <a:p>
            <a:r>
              <a:rPr dirty="0"/>
              <a:t>1 day late: 10% off</a:t>
            </a:r>
          </a:p>
          <a:p>
            <a:r>
              <a:rPr dirty="0"/>
              <a:t>2 days late: 20% off</a:t>
            </a:r>
          </a:p>
          <a:p>
            <a:r>
              <a:rPr dirty="0"/>
              <a:t>3 days late: 100% off</a:t>
            </a:r>
          </a:p>
          <a:p>
            <a:endParaRPr dirty="0"/>
          </a:p>
          <a:p>
            <a:pPr marL="0" indent="0">
              <a:buSzTx/>
              <a:buNone/>
            </a:pPr>
            <a:r>
              <a:rPr lang="en-US" dirty="0">
                <a:solidFill>
                  <a:schemeClr val="bg2">
                    <a:lumMod val="10000"/>
                  </a:schemeClr>
                </a:solidFill>
              </a:rPr>
              <a:t>If you need an extension, please email me and the TA!</a:t>
            </a:r>
            <a:endParaRPr dirty="0">
              <a:solidFill>
                <a:schemeClr val="bg2">
                  <a:lumMod val="10000"/>
                </a:schemeClr>
              </a:solidFill>
            </a:endParaRPr>
          </a:p>
        </p:txBody>
      </p:sp>
      <p:graphicFrame>
        <p:nvGraphicFramePr>
          <p:cNvPr id="352" name="Maximum Possible Points"/>
          <p:cNvGraphicFramePr/>
          <p:nvPr/>
        </p:nvGraphicFramePr>
        <p:xfrm>
          <a:off x="11673900" y="4355393"/>
          <a:ext cx="11140340" cy="8042233"/>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89AB21-66D5-529A-6379-B03C7711CBD3}"/>
              </a:ext>
            </a:extLst>
          </p:cNvPr>
          <p:cNvSpPr>
            <a:spLocks noGrp="1"/>
          </p:cNvSpPr>
          <p:nvPr>
            <p:ph type="title"/>
          </p:nvPr>
        </p:nvSpPr>
        <p:spPr/>
        <p:txBody>
          <a:bodyPr/>
          <a:lstStyle/>
          <a:p>
            <a:r>
              <a:rPr lang="en-US" dirty="0">
                <a:solidFill>
                  <a:schemeClr val="accent6"/>
                </a:solidFill>
              </a:rPr>
              <a:t>By next class…</a:t>
            </a:r>
          </a:p>
        </p:txBody>
      </p:sp>
      <p:sp>
        <p:nvSpPr>
          <p:cNvPr id="3" name="Text Placeholder 2">
            <a:extLst>
              <a:ext uri="{FF2B5EF4-FFF2-40B4-BE49-F238E27FC236}">
                <a16:creationId xmlns:a16="http://schemas.microsoft.com/office/drawing/2014/main" id="{2D0E38D8-35AB-9919-FB0C-E505F20257E9}"/>
              </a:ext>
            </a:extLst>
          </p:cNvPr>
          <p:cNvSpPr>
            <a:spLocks noGrp="1"/>
          </p:cNvSpPr>
          <p:nvPr>
            <p:ph type="body" sz="quarter" idx="21"/>
          </p:nvPr>
        </p:nvSpPr>
        <p:spPr/>
        <p:txBody>
          <a:bodyPr/>
          <a:lstStyle/>
          <a:p>
            <a:endParaRPr lang="en-US"/>
          </a:p>
        </p:txBody>
      </p:sp>
      <p:sp>
        <p:nvSpPr>
          <p:cNvPr id="4" name="Text Placeholder 3">
            <a:extLst>
              <a:ext uri="{FF2B5EF4-FFF2-40B4-BE49-F238E27FC236}">
                <a16:creationId xmlns:a16="http://schemas.microsoft.com/office/drawing/2014/main" id="{34841D2B-12EC-849F-ADBF-AF021DB05245}"/>
              </a:ext>
            </a:extLst>
          </p:cNvPr>
          <p:cNvSpPr>
            <a:spLocks noGrp="1"/>
          </p:cNvSpPr>
          <p:nvPr>
            <p:ph type="body" idx="1"/>
          </p:nvPr>
        </p:nvSpPr>
        <p:spPr>
          <a:xfrm>
            <a:off x="1206500" y="3806125"/>
            <a:ext cx="21971000" cy="8698391"/>
          </a:xfrm>
        </p:spPr>
        <p:txBody>
          <a:bodyPr/>
          <a:lstStyle/>
          <a:p>
            <a:r>
              <a:rPr lang="en-US" sz="6600" dirty="0"/>
              <a:t>Download anaconda (comes with it’s own version of Python; advanced: any Python)</a:t>
            </a:r>
          </a:p>
          <a:p>
            <a:r>
              <a:rPr lang="en-US" sz="6600" dirty="0"/>
              <a:t>Download VS code (advanced: any IDE you want)</a:t>
            </a:r>
          </a:p>
          <a:p>
            <a:r>
              <a:rPr lang="en-US" sz="6600" dirty="0"/>
              <a:t>Fill out the pre-course survey on CANVAS</a:t>
            </a:r>
          </a:p>
          <a:p>
            <a:endParaRPr lang="en-US" dirty="0"/>
          </a:p>
        </p:txBody>
      </p:sp>
    </p:spTree>
    <p:extLst>
      <p:ext uri="{BB962C8B-B14F-4D97-AF65-F5344CB8AC3E}">
        <p14:creationId xmlns:p14="http://schemas.microsoft.com/office/powerpoint/2010/main" val="1485158252"/>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77CFEB-A0C5-D1C0-A3EF-7510F9870D59}"/>
            </a:ext>
          </a:extLst>
        </p:cNvPr>
        <p:cNvGrpSpPr/>
        <p:nvPr/>
      </p:nvGrpSpPr>
      <p:grpSpPr>
        <a:xfrm>
          <a:off x="0" y="0"/>
          <a:ext cx="0" cy="0"/>
          <a:chOff x="0" y="0"/>
          <a:chExt cx="0" cy="0"/>
        </a:xfrm>
      </p:grpSpPr>
      <p:sp>
        <p:nvSpPr>
          <p:cNvPr id="490" name="What is…">
            <a:extLst>
              <a:ext uri="{FF2B5EF4-FFF2-40B4-BE49-F238E27FC236}">
                <a16:creationId xmlns:a16="http://schemas.microsoft.com/office/drawing/2014/main" id="{D0D813F9-DBB8-65CF-1E91-D147CF885C12}"/>
              </a:ext>
            </a:extLst>
          </p:cNvPr>
          <p:cNvSpPr txBox="1">
            <a:spLocks noGrp="1"/>
          </p:cNvSpPr>
          <p:nvPr>
            <p:ph type="body" idx="1"/>
          </p:nvPr>
        </p:nvSpPr>
        <p:spPr>
          <a:xfrm>
            <a:off x="77331" y="3819537"/>
            <a:ext cx="24229338" cy="6076926"/>
          </a:xfrm>
          <a:prstGeom prst="rect">
            <a:avLst/>
          </a:prstGeom>
        </p:spPr>
        <p:txBody>
          <a:bodyPr anchor="ctr"/>
          <a:lstStyle/>
          <a:p>
            <a:pPr>
              <a:defRPr sz="19800" spc="-197"/>
            </a:pPr>
            <a:r>
              <a:rPr dirty="0"/>
              <a:t>What is </a:t>
            </a:r>
          </a:p>
          <a:p>
            <a:pPr>
              <a:defRPr sz="19800" spc="-197"/>
            </a:pPr>
            <a:r>
              <a:rPr lang="en-US" dirty="0"/>
              <a:t>data visualization?</a:t>
            </a:r>
            <a:endParaRPr dirty="0"/>
          </a:p>
        </p:txBody>
      </p:sp>
    </p:spTree>
    <p:extLst>
      <p:ext uri="{BB962C8B-B14F-4D97-AF65-F5344CB8AC3E}">
        <p14:creationId xmlns:p14="http://schemas.microsoft.com/office/powerpoint/2010/main" val="4080539224"/>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4" name="How much data are we producing?"/>
          <p:cNvSpPr txBox="1">
            <a:spLocks noGrp="1"/>
          </p:cNvSpPr>
          <p:nvPr>
            <p:ph type="title"/>
          </p:nvPr>
        </p:nvSpPr>
        <p:spPr>
          <a:prstGeom prst="rect">
            <a:avLst/>
          </a:prstGeom>
        </p:spPr>
        <p:txBody>
          <a:bodyPr/>
          <a:lstStyle/>
          <a:p>
            <a:r>
              <a:t>How much data are we producing?</a:t>
            </a:r>
          </a:p>
        </p:txBody>
      </p:sp>
      <p:sp>
        <p:nvSpPr>
          <p:cNvPr id="495" name="(1 exabyte = 1 million terabytes)"/>
          <p:cNvSpPr txBox="1">
            <a:spLocks noGrp="1"/>
          </p:cNvSpPr>
          <p:nvPr>
            <p:ph type="body" sz="quarter" idx="21"/>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pPr marL="0" lvl="3" indent="1371600" defTabSz="825500">
              <a:lnSpc>
                <a:spcPct val="100000"/>
              </a:lnSpc>
              <a:spcBef>
                <a:spcPts val="0"/>
              </a:spcBef>
              <a:buSzTx/>
              <a:buNone/>
              <a:defRPr sz="5500" b="1">
                <a:solidFill>
                  <a:srgbClr val="000000"/>
                </a:solidFill>
              </a:defRPr>
            </a:pPr>
            <a:r>
              <a:t>(1 exabyte = 1 </a:t>
            </a:r>
            <a:r>
              <a:rPr i="1"/>
              <a:t>million</a:t>
            </a:r>
            <a:r>
              <a:t> terabytes)</a:t>
            </a:r>
          </a:p>
        </p:txBody>
      </p:sp>
      <p:graphicFrame>
        <p:nvGraphicFramePr>
          <p:cNvPr id="496" name="Scatter Chart"/>
          <p:cNvGraphicFramePr/>
          <p:nvPr/>
        </p:nvGraphicFramePr>
        <p:xfrm>
          <a:off x="-1461306" y="71781"/>
          <a:ext cx="24858288" cy="12512518"/>
        </p:xfrm>
        <a:graphic>
          <a:graphicData uri="http://schemas.openxmlformats.org/drawingml/2006/chart">
            <c:chart xmlns:c="http://schemas.openxmlformats.org/drawingml/2006/chart" xmlns:r="http://schemas.openxmlformats.org/officeDocument/2006/relationships" r:id="rId3"/>
          </a:graphicData>
        </a:graphic>
      </p:graphicFrame>
      <p:sp>
        <p:nvSpPr>
          <p:cNvPr id="497" name="2002 - 5 exabytes…"/>
          <p:cNvSpPr txBox="1"/>
          <p:nvPr/>
        </p:nvSpPr>
        <p:spPr>
          <a:xfrm>
            <a:off x="1123987" y="12556296"/>
            <a:ext cx="2667001" cy="8192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defRPr sz="2500">
                <a:solidFill>
                  <a:srgbClr val="000000"/>
                </a:solidFill>
              </a:defRPr>
            </a:pPr>
            <a:r>
              <a:t>2002 - </a:t>
            </a:r>
            <a:r>
              <a:rPr b="1"/>
              <a:t>5</a:t>
            </a:r>
            <a:r>
              <a:t> exabytes</a:t>
            </a:r>
          </a:p>
          <a:p>
            <a:pPr algn="l">
              <a:defRPr sz="2200"/>
            </a:pPr>
            <a:r>
              <a:t>[Lyman 03]</a:t>
            </a:r>
          </a:p>
        </p:txBody>
      </p:sp>
      <p:sp>
        <p:nvSpPr>
          <p:cNvPr id="498" name="2006 - 161 exabytes…"/>
          <p:cNvSpPr txBox="1"/>
          <p:nvPr/>
        </p:nvSpPr>
        <p:spPr>
          <a:xfrm>
            <a:off x="5941713" y="12556296"/>
            <a:ext cx="3020061" cy="8192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defRPr sz="2500">
                <a:solidFill>
                  <a:srgbClr val="000000"/>
                </a:solidFill>
              </a:defRPr>
            </a:pPr>
            <a:r>
              <a:t>2006 - </a:t>
            </a:r>
            <a:r>
              <a:rPr b="1"/>
              <a:t>161</a:t>
            </a:r>
            <a:r>
              <a:t> exabytes</a:t>
            </a:r>
          </a:p>
          <a:p>
            <a:pPr algn="l">
              <a:defRPr sz="2200"/>
            </a:pPr>
            <a:r>
              <a:t>[Gantz 07]</a:t>
            </a:r>
          </a:p>
        </p:txBody>
      </p:sp>
      <p:sp>
        <p:nvSpPr>
          <p:cNvPr id="499" name="2010 - 1,200 exabytes…"/>
          <p:cNvSpPr txBox="1"/>
          <p:nvPr/>
        </p:nvSpPr>
        <p:spPr>
          <a:xfrm>
            <a:off x="10755854" y="10814581"/>
            <a:ext cx="3284856" cy="8192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defRPr sz="2500">
                <a:solidFill>
                  <a:srgbClr val="000000"/>
                </a:solidFill>
              </a:defRPr>
            </a:pPr>
            <a:r>
              <a:t>2010 - </a:t>
            </a:r>
            <a:r>
              <a:rPr b="1"/>
              <a:t>1,200</a:t>
            </a:r>
            <a:r>
              <a:t> exabytes</a:t>
            </a:r>
          </a:p>
          <a:p>
            <a:pPr algn="l">
              <a:defRPr sz="2200"/>
            </a:pPr>
            <a:r>
              <a:t>[Gantz 11]</a:t>
            </a:r>
          </a:p>
        </p:txBody>
      </p:sp>
      <p:sp>
        <p:nvSpPr>
          <p:cNvPr id="500" name="2011 - 1,800 exabytes…"/>
          <p:cNvSpPr txBox="1"/>
          <p:nvPr/>
        </p:nvSpPr>
        <p:spPr>
          <a:xfrm>
            <a:off x="12827371" y="10046553"/>
            <a:ext cx="3284856" cy="81926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defRPr sz="2500">
                <a:solidFill>
                  <a:srgbClr val="000000"/>
                </a:solidFill>
              </a:defRPr>
            </a:pPr>
            <a:r>
              <a:rPr dirty="0"/>
              <a:t>2011 - </a:t>
            </a:r>
            <a:r>
              <a:rPr b="1" dirty="0"/>
              <a:t>1,800</a:t>
            </a:r>
            <a:r>
              <a:rPr dirty="0"/>
              <a:t> exabytes</a:t>
            </a:r>
          </a:p>
          <a:p>
            <a:pPr algn="l">
              <a:defRPr sz="2200"/>
            </a:pPr>
            <a:r>
              <a:rPr dirty="0"/>
              <a:t>[Gantz 11]</a:t>
            </a:r>
          </a:p>
        </p:txBody>
      </p:sp>
      <p:sp>
        <p:nvSpPr>
          <p:cNvPr id="501" name="2013 - 4,400 exabytes…"/>
          <p:cNvSpPr txBox="1"/>
          <p:nvPr/>
        </p:nvSpPr>
        <p:spPr>
          <a:xfrm>
            <a:off x="13599444" y="9201667"/>
            <a:ext cx="3284856" cy="8192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defRPr sz="2500">
                <a:solidFill>
                  <a:srgbClr val="000000"/>
                </a:solidFill>
              </a:defRPr>
            </a:pPr>
            <a:r>
              <a:rPr dirty="0"/>
              <a:t>2013 - </a:t>
            </a:r>
            <a:r>
              <a:rPr b="1" dirty="0"/>
              <a:t>4,400</a:t>
            </a:r>
            <a:r>
              <a:rPr dirty="0"/>
              <a:t> exabytes</a:t>
            </a:r>
          </a:p>
          <a:p>
            <a:pPr algn="l">
              <a:defRPr sz="2200"/>
            </a:pPr>
            <a:r>
              <a:rPr dirty="0"/>
              <a:t>[Gantz 14]</a:t>
            </a:r>
          </a:p>
        </p:txBody>
      </p:sp>
      <p:sp>
        <p:nvSpPr>
          <p:cNvPr id="502" name="2016 - 16,100 exabytes…"/>
          <p:cNvSpPr txBox="1"/>
          <p:nvPr/>
        </p:nvSpPr>
        <p:spPr>
          <a:xfrm>
            <a:off x="14749818" y="7930330"/>
            <a:ext cx="3461386" cy="8192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defRPr sz="2500">
                <a:solidFill>
                  <a:srgbClr val="000000"/>
                </a:solidFill>
              </a:defRPr>
            </a:pPr>
            <a:r>
              <a:rPr dirty="0"/>
              <a:t>2016 - </a:t>
            </a:r>
            <a:r>
              <a:rPr b="1" dirty="0"/>
              <a:t>16,100</a:t>
            </a:r>
            <a:r>
              <a:rPr dirty="0"/>
              <a:t> exabytes</a:t>
            </a:r>
          </a:p>
          <a:p>
            <a:pPr algn="l">
              <a:defRPr sz="2200"/>
            </a:pPr>
            <a:r>
              <a:rPr dirty="0"/>
              <a:t>[IDC 17]</a:t>
            </a:r>
          </a:p>
        </p:txBody>
      </p:sp>
      <p:sp>
        <p:nvSpPr>
          <p:cNvPr id="503" name="2020 - 44,000 exabytes…"/>
          <p:cNvSpPr txBox="1"/>
          <p:nvPr/>
        </p:nvSpPr>
        <p:spPr>
          <a:xfrm>
            <a:off x="19383120" y="1683506"/>
            <a:ext cx="3461386" cy="8192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defRPr sz="2500">
                <a:solidFill>
                  <a:srgbClr val="000000"/>
                </a:solidFill>
              </a:defRPr>
            </a:pPr>
            <a:r>
              <a:t>2020 - </a:t>
            </a:r>
            <a:r>
              <a:rPr b="1"/>
              <a:t>44,000</a:t>
            </a:r>
            <a:r>
              <a:t> exabytes</a:t>
            </a:r>
          </a:p>
          <a:p>
            <a:pPr algn="l">
              <a:defRPr sz="2200"/>
            </a:pPr>
            <a:r>
              <a:t>[IDC 20]</a:t>
            </a:r>
          </a:p>
        </p:txBody>
      </p:sp>
      <p:sp>
        <p:nvSpPr>
          <p:cNvPr id="504" name="But what is in all this data?…"/>
          <p:cNvSpPr txBox="1"/>
          <p:nvPr/>
        </p:nvSpPr>
        <p:spPr>
          <a:xfrm>
            <a:off x="1245110" y="5609872"/>
            <a:ext cx="14577442" cy="21092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lgn="l">
              <a:defRPr sz="6600"/>
            </a:pPr>
            <a:r>
              <a:t>But </a:t>
            </a:r>
            <a:r>
              <a:rPr b="1"/>
              <a:t>what</a:t>
            </a:r>
            <a:r>
              <a:t> is in all this data?</a:t>
            </a:r>
          </a:p>
          <a:p>
            <a:pPr algn="l">
              <a:defRPr sz="6600"/>
            </a:pPr>
            <a:r>
              <a:t>What are the </a:t>
            </a:r>
            <a:r>
              <a:rPr b="1"/>
              <a:t>implications</a:t>
            </a:r>
            <a:r>
              <a:t> for society?</a:t>
            </a:r>
          </a:p>
        </p:txBody>
      </p:sp>
    </p:spTree>
    <p:extLst>
      <p:ext uri="{BB962C8B-B14F-4D97-AF65-F5344CB8AC3E}">
        <p14:creationId xmlns:p14="http://schemas.microsoft.com/office/powerpoint/2010/main" val="2665747744"/>
      </p:ext>
    </p:extLst>
  </p:cSld>
  <p:clrMapOvr>
    <a:masterClrMapping/>
  </p:clrMapOvr>
  <p:transition/>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496"/>
                                        </p:tgtEl>
                                        <p:attrNameLst>
                                          <p:attrName>style.visibility</p:attrName>
                                        </p:attrNameLst>
                                      </p:cBhvr>
                                      <p:to>
                                        <p:strVal val="visible"/>
                                      </p:to>
                                    </p:set>
                                    <p:animEffect transition="in" filter="wipe(left)">
                                      <p:cBhvr>
                                        <p:cTn id="7" dur="1000"/>
                                        <p:tgtEl>
                                          <p:spTgt spid="49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iterate type="lt">
                                    <p:tmAbs val="100"/>
                                  </p:iterate>
                                  <p:childTnLst>
                                    <p:set>
                                      <p:cBhvr>
                                        <p:cTn id="11" fill="hold"/>
                                        <p:tgtEl>
                                          <p:spTgt spid="497"/>
                                        </p:tgtEl>
                                        <p:attrNameLst>
                                          <p:attrName>style.visibility</p:attrName>
                                        </p:attrNameLst>
                                      </p:cBhvr>
                                      <p:to>
                                        <p:strVal val="visible"/>
                                      </p:to>
                                    </p:set>
                                  </p:childTnLst>
                                </p:cTn>
                              </p:par>
                            </p:childTnLst>
                          </p:cTn>
                        </p:par>
                        <p:par>
                          <p:cTn id="12" fill="hold">
                            <p:stCondLst>
                              <p:cond delay="0"/>
                            </p:stCondLst>
                            <p:childTnLst>
                              <p:par>
                                <p:cTn id="13" presetID="1" presetClass="entr" presetSubtype="0" fill="hold" grpId="0" nodeType="afterEffect">
                                  <p:stCondLst>
                                    <p:cond delay="0"/>
                                  </p:stCondLst>
                                  <p:iterate type="lt">
                                    <p:tmAbs val="100"/>
                                  </p:iterate>
                                  <p:childTnLst>
                                    <p:set>
                                      <p:cBhvr>
                                        <p:cTn id="14" fill="hold"/>
                                        <p:tgtEl>
                                          <p:spTgt spid="498"/>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grpId="0" nodeType="afterEffect">
                                  <p:stCondLst>
                                    <p:cond delay="0"/>
                                  </p:stCondLst>
                                  <p:iterate type="lt">
                                    <p:tmAbs val="100"/>
                                  </p:iterate>
                                  <p:childTnLst>
                                    <p:set>
                                      <p:cBhvr>
                                        <p:cTn id="17" fill="hold"/>
                                        <p:tgtEl>
                                          <p:spTgt spid="499"/>
                                        </p:tgtEl>
                                        <p:attrNameLst>
                                          <p:attrName>style.visibility</p:attrName>
                                        </p:attrNameLst>
                                      </p:cBhvr>
                                      <p:to>
                                        <p:strVal val="visible"/>
                                      </p:to>
                                    </p:set>
                                  </p:childTnLst>
                                </p:cTn>
                              </p:par>
                            </p:childTnLst>
                          </p:cTn>
                        </p:par>
                        <p:par>
                          <p:cTn id="18" fill="hold">
                            <p:stCondLst>
                              <p:cond delay="0"/>
                            </p:stCondLst>
                            <p:childTnLst>
                              <p:par>
                                <p:cTn id="19" presetID="1" presetClass="entr" presetSubtype="0" fill="hold" grpId="0" nodeType="afterEffect">
                                  <p:stCondLst>
                                    <p:cond delay="0"/>
                                  </p:stCondLst>
                                  <p:iterate type="lt">
                                    <p:tmAbs val="100"/>
                                  </p:iterate>
                                  <p:childTnLst>
                                    <p:set>
                                      <p:cBhvr>
                                        <p:cTn id="20" fill="hold"/>
                                        <p:tgtEl>
                                          <p:spTgt spid="500"/>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grpId="0" nodeType="afterEffect">
                                  <p:stCondLst>
                                    <p:cond delay="0"/>
                                  </p:stCondLst>
                                  <p:iterate type="lt">
                                    <p:tmAbs val="100"/>
                                  </p:iterate>
                                  <p:childTnLst>
                                    <p:set>
                                      <p:cBhvr>
                                        <p:cTn id="23" fill="hold"/>
                                        <p:tgtEl>
                                          <p:spTgt spid="501"/>
                                        </p:tgtEl>
                                        <p:attrNameLst>
                                          <p:attrName>style.visibility</p:attrName>
                                        </p:attrNameLst>
                                      </p:cBhvr>
                                      <p:to>
                                        <p:strVal val="visible"/>
                                      </p:to>
                                    </p:set>
                                  </p:childTnLst>
                                </p:cTn>
                              </p:par>
                            </p:childTnLst>
                          </p:cTn>
                        </p:par>
                        <p:par>
                          <p:cTn id="24" fill="hold">
                            <p:stCondLst>
                              <p:cond delay="0"/>
                            </p:stCondLst>
                            <p:childTnLst>
                              <p:par>
                                <p:cTn id="25" presetID="1" presetClass="entr" presetSubtype="0" fill="hold" grpId="0" nodeType="afterEffect">
                                  <p:stCondLst>
                                    <p:cond delay="0"/>
                                  </p:stCondLst>
                                  <p:iterate type="lt">
                                    <p:tmAbs val="100"/>
                                  </p:iterate>
                                  <p:childTnLst>
                                    <p:set>
                                      <p:cBhvr>
                                        <p:cTn id="26" fill="hold"/>
                                        <p:tgtEl>
                                          <p:spTgt spid="502"/>
                                        </p:tgtEl>
                                        <p:attrNameLst>
                                          <p:attrName>style.visibility</p:attrName>
                                        </p:attrNameLst>
                                      </p:cBhvr>
                                      <p:to>
                                        <p:strVal val="visible"/>
                                      </p:to>
                                    </p:set>
                                  </p:childTnLst>
                                </p:cTn>
                              </p:par>
                            </p:childTnLst>
                          </p:cTn>
                        </p:par>
                        <p:par>
                          <p:cTn id="27" fill="hold">
                            <p:stCondLst>
                              <p:cond delay="0"/>
                            </p:stCondLst>
                            <p:childTnLst>
                              <p:par>
                                <p:cTn id="28" presetID="1" presetClass="entr" presetSubtype="0" fill="hold" grpId="0" nodeType="afterEffect">
                                  <p:stCondLst>
                                    <p:cond delay="0"/>
                                  </p:stCondLst>
                                  <p:iterate type="lt">
                                    <p:tmAbs val="100"/>
                                  </p:iterate>
                                  <p:childTnLst>
                                    <p:set>
                                      <p:cBhvr>
                                        <p:cTn id="29" fill="hold"/>
                                        <p:tgtEl>
                                          <p:spTgt spid="503"/>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iterate>
                                    <p:tmAbs val="0"/>
                                  </p:iterate>
                                  <p:childTnLst>
                                    <p:set>
                                      <p:cBhvr>
                                        <p:cTn id="33" fill="hold"/>
                                        <p:tgtEl>
                                          <p:spTgt spid="50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6" grpId="0" animBg="1" advAuto="0"/>
      <p:bldP spid="497" grpId="0" animBg="1" advAuto="0"/>
      <p:bldP spid="498" grpId="0" animBg="1" advAuto="0"/>
      <p:bldP spid="499" grpId="0" animBg="1" advAuto="0"/>
      <p:bldP spid="500" grpId="0" animBg="1" advAuto="0"/>
      <p:bldP spid="501" grpId="0" animBg="1" advAuto="0"/>
      <p:bldP spid="502" grpId="0" animBg="1" advAuto="0"/>
      <p:bldP spid="503" grpId="0" animBg="1" advAuto="0"/>
      <p:bldP spid="504" grpId="0" animBg="1" advAuto="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77" name="Scatter Chart"/>
          <p:cNvGraphicFramePr/>
          <p:nvPr/>
        </p:nvGraphicFramePr>
        <p:xfrm>
          <a:off x="-1461306" y="71781"/>
          <a:ext cx="24858288" cy="12512518"/>
        </p:xfrm>
        <a:graphic>
          <a:graphicData uri="http://schemas.openxmlformats.org/drawingml/2006/chart">
            <c:chart xmlns:c="http://schemas.openxmlformats.org/drawingml/2006/chart" xmlns:r="http://schemas.openxmlformats.org/officeDocument/2006/relationships" r:id="rId3"/>
          </a:graphicData>
        </a:graphic>
      </p:graphicFrame>
      <p:sp>
        <p:nvSpPr>
          <p:cNvPr id="578" name="Increasing abundance of data creates"/>
          <p:cNvSpPr txBox="1"/>
          <p:nvPr/>
        </p:nvSpPr>
        <p:spPr>
          <a:xfrm>
            <a:off x="2088137" y="4773447"/>
            <a:ext cx="20207726" cy="271769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6200" tIns="76200" rIns="76200" bIns="76200" anchor="ctr"/>
          <a:lstStyle>
            <a:lvl1pPr defTabSz="1371600">
              <a:lnSpc>
                <a:spcPts val="11400"/>
              </a:lnSpc>
              <a:defRPr sz="8600" b="1">
                <a:solidFill>
                  <a:srgbClr val="000000"/>
                </a:solidFill>
                <a:uFill>
                  <a:solidFill>
                    <a:srgbClr val="FFFFFF"/>
                  </a:solidFill>
                </a:uFill>
              </a:defRPr>
            </a:lvl1pPr>
          </a:lstStyle>
          <a:p>
            <a:r>
              <a:rPr dirty="0"/>
              <a:t>Increasing abundance of data creates</a:t>
            </a:r>
          </a:p>
        </p:txBody>
      </p:sp>
      <p:sp>
        <p:nvSpPr>
          <p:cNvPr id="579" name="a poverty of attention."/>
          <p:cNvSpPr txBox="1"/>
          <p:nvPr/>
        </p:nvSpPr>
        <p:spPr>
          <a:xfrm>
            <a:off x="2088137" y="6531190"/>
            <a:ext cx="20207726" cy="206442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6200" tIns="76200" rIns="76200" bIns="76200" anchor="ctr"/>
          <a:lstStyle>
            <a:lvl1pPr defTabSz="1371600">
              <a:lnSpc>
                <a:spcPts val="11400"/>
              </a:lnSpc>
              <a:defRPr sz="8600" b="1">
                <a:solidFill>
                  <a:srgbClr val="000000"/>
                </a:solidFill>
                <a:uFill>
                  <a:solidFill>
                    <a:srgbClr val="FFFFFF"/>
                  </a:solidFill>
                </a:uFill>
              </a:defRPr>
            </a:lvl1pPr>
          </a:lstStyle>
          <a:p>
            <a:r>
              <a:rPr dirty="0"/>
              <a:t>a poverty of attention. </a:t>
            </a:r>
          </a:p>
        </p:txBody>
      </p:sp>
    </p:spTree>
    <p:extLst>
      <p:ext uri="{BB962C8B-B14F-4D97-AF65-F5344CB8AC3E}">
        <p14:creationId xmlns:p14="http://schemas.microsoft.com/office/powerpoint/2010/main" val="3853016802"/>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p:tmAbs val="0"/>
                                  </p:iterate>
                                  <p:childTnLst>
                                    <p:set>
                                      <p:cBhvr>
                                        <p:cTn id="6" fill="hold"/>
                                        <p:tgtEl>
                                          <p:spTgt spid="578"/>
                                        </p:tgtEl>
                                        <p:attrNameLst>
                                          <p:attrName>style.visibility</p:attrName>
                                        </p:attrNameLst>
                                      </p:cBhvr>
                                      <p:to>
                                        <p:strVal val="visible"/>
                                      </p:to>
                                    </p:set>
                                  </p:childTnLst>
                                </p:cTn>
                              </p:par>
                              <p:par>
                                <p:cTn id="7" presetID="1" presetClass="entr" presetSubtype="0" fill="hold" grpId="0" nodeType="withEffect">
                                  <p:stCondLst>
                                    <p:cond delay="0"/>
                                  </p:stCondLst>
                                  <p:iterate>
                                    <p:tmAbs val="0"/>
                                  </p:iterate>
                                  <p:childTnLst>
                                    <p:set>
                                      <p:cBhvr>
                                        <p:cTn id="8" fill="hold"/>
                                        <p:tgtEl>
                                          <p:spTgt spid="57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8" grpId="0" animBg="1" advAuto="0"/>
      <p:bldP spid="579" grpId="0" animBg="1" advAuto="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 name="Image" descr="Image"/>
          <p:cNvPicPr>
            <a:picLocks noChangeAspect="1"/>
          </p:cNvPicPr>
          <p:nvPr/>
        </p:nvPicPr>
        <p:blipFill>
          <a:blip r:embed="rId3"/>
          <a:stretch>
            <a:fillRect/>
          </a:stretch>
        </p:blipFill>
        <p:spPr>
          <a:xfrm flipH="1">
            <a:off x="-3340151" y="-132522"/>
            <a:ext cx="27787654" cy="15437586"/>
          </a:xfrm>
          <a:prstGeom prst="rect">
            <a:avLst/>
          </a:prstGeom>
          <a:ln w="12700">
            <a:miter lim="400000"/>
          </a:ln>
        </p:spPr>
      </p:pic>
      <p:sp>
        <p:nvSpPr>
          <p:cNvPr id="584" name="Rectangle"/>
          <p:cNvSpPr/>
          <p:nvPr/>
        </p:nvSpPr>
        <p:spPr>
          <a:xfrm>
            <a:off x="10942055" y="-587728"/>
            <a:ext cx="14140146" cy="14891456"/>
          </a:xfrm>
          <a:prstGeom prst="rect">
            <a:avLst/>
          </a:prstGeom>
          <a:solidFill>
            <a:srgbClr val="000000">
              <a:alpha val="80000"/>
            </a:srgbClr>
          </a:solidFill>
          <a:ln w="12700">
            <a:miter lim="400000"/>
          </a:ln>
        </p:spPr>
        <p:txBody>
          <a:bodyPr lIns="71437" tIns="71437" rIns="71437" bIns="71437" anchor="ctr"/>
          <a:lstStyle/>
          <a:p>
            <a:pPr defTabSz="821531">
              <a:defRPr sz="3600">
                <a:solidFill>
                  <a:srgbClr val="FFFFFF"/>
                </a:solidFill>
                <a:latin typeface="Helvetica Neue Light"/>
                <a:ea typeface="Helvetica Neue Light"/>
                <a:cs typeface="Helvetica Neue Light"/>
                <a:sym typeface="Helvetica Neue Light"/>
              </a:defRPr>
            </a:pPr>
            <a:endParaRPr/>
          </a:p>
        </p:txBody>
      </p:sp>
      <p:sp>
        <p:nvSpPr>
          <p:cNvPr id="585" name="What information consumes is rather obvious: it consumes the attention of its recipients. Hence a wealth of information creates a poverty of attention, and a need to allocate that attention efficiently among the overabundance of information sources that "/>
          <p:cNvSpPr txBox="1"/>
          <p:nvPr/>
        </p:nvSpPr>
        <p:spPr>
          <a:xfrm>
            <a:off x="11644211" y="3825050"/>
            <a:ext cx="12409585" cy="83519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7" tIns="71437" rIns="71437" bIns="71437" anchor="ctr">
            <a:spAutoFit/>
          </a:bodyPr>
          <a:lstStyle/>
          <a:p>
            <a:pPr algn="l" defTabSz="821531">
              <a:lnSpc>
                <a:spcPts val="7200"/>
              </a:lnSpc>
              <a:defRPr sz="6000">
                <a:solidFill>
                  <a:srgbClr val="FFFFFF"/>
                </a:solidFill>
              </a:defRPr>
            </a:pPr>
            <a:r>
              <a:t>What information consumes is rather obvious: it </a:t>
            </a:r>
            <a:r>
              <a:rPr b="1"/>
              <a:t>consumes the</a:t>
            </a:r>
            <a:r>
              <a:t> </a:t>
            </a:r>
            <a:r>
              <a:rPr b="1"/>
              <a:t>attention</a:t>
            </a:r>
            <a:r>
              <a:t> of its recipients. Hence a wealth of information creates a poverty of attention, and a need to </a:t>
            </a:r>
            <a:r>
              <a:rPr b="1"/>
              <a:t>allocate that attention efficiently</a:t>
            </a:r>
            <a:r>
              <a:t> among the overabundance of information sources that might consume it.</a:t>
            </a:r>
          </a:p>
        </p:txBody>
      </p:sp>
      <p:sp>
        <p:nvSpPr>
          <p:cNvPr id="586" name="Herb Simon, AI pioneer and CMU faculty…"/>
          <p:cNvSpPr txBox="1"/>
          <p:nvPr/>
        </p:nvSpPr>
        <p:spPr>
          <a:xfrm>
            <a:off x="353177" y="11843557"/>
            <a:ext cx="9867190" cy="1410103"/>
          </a:xfrm>
          <a:prstGeom prst="rect">
            <a:avLst/>
          </a:prstGeom>
          <a:solidFill>
            <a:srgbClr val="000000"/>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71437" tIns="71437" rIns="71437" bIns="71437" anchor="ctr">
            <a:spAutoFit/>
          </a:bodyPr>
          <a:lstStyle/>
          <a:p>
            <a:pPr algn="l" defTabSz="821531">
              <a:defRPr sz="4200">
                <a:solidFill>
                  <a:srgbClr val="FFFFFF"/>
                </a:solidFill>
              </a:defRPr>
            </a:pPr>
            <a:r>
              <a:t>Herb Simon, AI pioneer and CMU faculty</a:t>
            </a:r>
          </a:p>
          <a:p>
            <a:pPr algn="l" defTabSz="821531">
              <a:defRPr sz="4200">
                <a:solidFill>
                  <a:srgbClr val="FFFFFF"/>
                </a:solidFill>
                <a:latin typeface="Helvetica Neue Light"/>
                <a:ea typeface="Helvetica Neue Light"/>
                <a:cs typeface="Helvetica Neue Light"/>
                <a:sym typeface="Helvetica Neue Light"/>
              </a:defRPr>
            </a:pPr>
            <a:r>
              <a:t>Scientific American September 1995</a:t>
            </a:r>
          </a:p>
        </p:txBody>
      </p:sp>
      <p:sp>
        <p:nvSpPr>
          <p:cNvPr id="587" name="https://www.cmu.edu/50/founder-stories/story-simon.html"/>
          <p:cNvSpPr txBox="1"/>
          <p:nvPr/>
        </p:nvSpPr>
        <p:spPr>
          <a:xfrm>
            <a:off x="2538590" y="14480830"/>
            <a:ext cx="16030170" cy="84970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71437" tIns="71437" rIns="71437" bIns="71437" anchor="ctr">
            <a:spAutoFit/>
          </a:bodyPr>
          <a:lstStyle>
            <a:lvl1pPr defTabSz="821531">
              <a:defRPr sz="4800">
                <a:solidFill>
                  <a:srgbClr val="FFFFFF"/>
                </a:solidFill>
              </a:defRPr>
            </a:lvl1pPr>
          </a:lstStyle>
          <a:p>
            <a:r>
              <a:t>https://www.cmu.edu/50/founder-stories/story-simon.html</a:t>
            </a:r>
          </a:p>
        </p:txBody>
      </p:sp>
      <p:sp>
        <p:nvSpPr>
          <p:cNvPr id="588" name="A poverty of attention"/>
          <p:cNvSpPr txBox="1"/>
          <p:nvPr/>
        </p:nvSpPr>
        <p:spPr>
          <a:xfrm>
            <a:off x="11644211" y="1368592"/>
            <a:ext cx="12409585" cy="107281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7" tIns="71437" rIns="71437" bIns="71437" anchor="ctr">
            <a:spAutoFit/>
          </a:bodyPr>
          <a:lstStyle>
            <a:lvl1pPr algn="l" defTabSz="821531">
              <a:lnSpc>
                <a:spcPts val="7200"/>
              </a:lnSpc>
              <a:defRPr sz="7200" b="1">
                <a:solidFill>
                  <a:srgbClr val="FFFFFF"/>
                </a:solidFill>
              </a:defRPr>
            </a:lvl1pPr>
          </a:lstStyle>
          <a:p>
            <a:r>
              <a:rPr dirty="0"/>
              <a:t>A poverty of attention</a:t>
            </a:r>
          </a:p>
        </p:txBody>
      </p:sp>
    </p:spTree>
    <p:extLst>
      <p:ext uri="{BB962C8B-B14F-4D97-AF65-F5344CB8AC3E}">
        <p14:creationId xmlns:p14="http://schemas.microsoft.com/office/powerpoint/2010/main" val="386571758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Word"/>
      </p:transition>
    </mc:Choice>
    <mc:Fallback xmlns="">
      <p:transition spd="slow">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0" presetClass="entr" fill="hold" grpId="0" nodeType="clickEffect">
                                  <p:stCondLst>
                                    <p:cond delay="0"/>
                                  </p:stCondLst>
                                  <p:iterate>
                                    <p:tmAbs val="0"/>
                                  </p:iterate>
                                  <p:childTnLst>
                                    <p:set>
                                      <p:cBhvr>
                                        <p:cTn id="6" fill="hold"/>
                                        <p:tgtEl>
                                          <p:spTgt spid="585"/>
                                        </p:tgtEl>
                                        <p:attrNameLst>
                                          <p:attrName>style.visibility</p:attrName>
                                        </p:attrNameLst>
                                      </p:cBhvr>
                                      <p:to>
                                        <p:strVal val="visible"/>
                                      </p:to>
                                    </p:set>
                                    <p:animEffect transition="in" filter="fade">
                                      <p:cBhvr>
                                        <p:cTn id="7" dur="2000"/>
                                        <p:tgtEl>
                                          <p:spTgt spid="5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5" grpId="0" animBg="1" advAuto="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6" name="The purpose of computing is insight, not numbers.…"/>
          <p:cNvSpPr txBox="1"/>
          <p:nvPr/>
        </p:nvSpPr>
        <p:spPr>
          <a:xfrm>
            <a:off x="440079" y="5636437"/>
            <a:ext cx="23471974" cy="258475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0479" tIns="30479" rIns="30479" bIns="30479">
            <a:spAutoFit/>
          </a:bodyPr>
          <a:lstStyle/>
          <a:p>
            <a:pPr algn="l" defTabSz="2438745">
              <a:defRPr sz="7600" b="1" i="1">
                <a:solidFill>
                  <a:srgbClr val="000000"/>
                </a:solidFill>
              </a:defRPr>
            </a:pPr>
            <a:r>
              <a:t>The purpose of computing is insight, not numbers.</a:t>
            </a:r>
          </a:p>
          <a:p>
            <a:pPr algn="r" defTabSz="2438745">
              <a:defRPr sz="4400" b="1">
                <a:solidFill>
                  <a:srgbClr val="000000"/>
                </a:solidFill>
              </a:defRPr>
            </a:pPr>
            <a:endParaRPr>
              <a:latin typeface="Lato Black"/>
              <a:ea typeface="Lato Black"/>
              <a:cs typeface="Lato Black"/>
              <a:sym typeface="Lato Black"/>
            </a:endParaRPr>
          </a:p>
          <a:p>
            <a:pPr algn="r" defTabSz="2438745">
              <a:defRPr sz="4400" b="1">
                <a:solidFill>
                  <a:srgbClr val="000000"/>
                </a:solidFill>
              </a:defRPr>
            </a:pPr>
            <a:r>
              <a:t>- Richard Wesley Hamming</a:t>
            </a:r>
          </a:p>
        </p:txBody>
      </p:sp>
      <p:sp>
        <p:nvSpPr>
          <p:cNvPr id="557" name="visualization"/>
          <p:cNvSpPr txBox="1"/>
          <p:nvPr/>
        </p:nvSpPr>
        <p:spPr>
          <a:xfrm>
            <a:off x="7321162" y="4664673"/>
            <a:ext cx="5775097" cy="120136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30479" tIns="30479" rIns="30479" bIns="30479">
            <a:spAutoFit/>
          </a:bodyPr>
          <a:lstStyle>
            <a:lvl1pPr algn="l" defTabSz="2438745">
              <a:defRPr sz="7600" b="1" i="1">
                <a:solidFill>
                  <a:srgbClr val="FF6600"/>
                </a:solidFill>
              </a:defRPr>
            </a:lvl1pPr>
          </a:lstStyle>
          <a:p>
            <a:r>
              <a:t>visualization</a:t>
            </a:r>
          </a:p>
        </p:txBody>
      </p:sp>
      <p:sp>
        <p:nvSpPr>
          <p:cNvPr id="558" name="pictures"/>
          <p:cNvSpPr txBox="1"/>
          <p:nvPr/>
        </p:nvSpPr>
        <p:spPr>
          <a:xfrm>
            <a:off x="19594524" y="4664673"/>
            <a:ext cx="3809951" cy="120136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30479" tIns="30479" rIns="30479" bIns="30479">
            <a:spAutoFit/>
          </a:bodyPr>
          <a:lstStyle>
            <a:lvl1pPr algn="l" defTabSz="2438745">
              <a:defRPr sz="7600" b="1" i="1">
                <a:solidFill>
                  <a:srgbClr val="00A950"/>
                </a:solidFill>
              </a:defRPr>
            </a:lvl1pPr>
          </a:lstStyle>
          <a:p>
            <a:r>
              <a:t>pictures</a:t>
            </a:r>
          </a:p>
        </p:txBody>
      </p:sp>
      <p:sp>
        <p:nvSpPr>
          <p:cNvPr id="559" name="- Card, Mackinlay, Shneiderman"/>
          <p:cNvSpPr txBox="1"/>
          <p:nvPr/>
        </p:nvSpPr>
        <p:spPr>
          <a:xfrm>
            <a:off x="15364189" y="8232020"/>
            <a:ext cx="8547863" cy="730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30479" tIns="30479" rIns="30479" bIns="30479">
            <a:spAutoFit/>
          </a:bodyPr>
          <a:lstStyle/>
          <a:p>
            <a:pPr algn="r" defTabSz="2438745">
              <a:defRPr sz="4400" b="1">
                <a:solidFill>
                  <a:srgbClr val="000000"/>
                </a:solidFill>
              </a:defRPr>
            </a:pPr>
            <a:r>
              <a:t>- Card, </a:t>
            </a:r>
            <a:r>
              <a:rPr b="0"/>
              <a:t>‎</a:t>
            </a:r>
            <a:r>
              <a:t>Mackinlay, </a:t>
            </a:r>
            <a:r>
              <a:rPr b="0"/>
              <a:t>‎</a:t>
            </a:r>
            <a:r>
              <a:t>Shneiderman</a:t>
            </a:r>
          </a:p>
        </p:txBody>
      </p:sp>
    </p:spTree>
    <p:extLst>
      <p:ext uri="{BB962C8B-B14F-4D97-AF65-F5344CB8AC3E}">
        <p14:creationId xmlns:p14="http://schemas.microsoft.com/office/powerpoint/2010/main" val="1511004200"/>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0" presetClass="entr" fill="hold" grpId="0" nodeType="clickEffect">
                                  <p:stCondLst>
                                    <p:cond delay="0"/>
                                  </p:stCondLst>
                                  <p:iterate>
                                    <p:tmAbs val="0"/>
                                  </p:iterate>
                                  <p:childTnLst>
                                    <p:set>
                                      <p:cBhvr>
                                        <p:cTn id="6" fill="hold"/>
                                        <p:tgtEl>
                                          <p:spTgt spid="557"/>
                                        </p:tgtEl>
                                        <p:attrNameLst>
                                          <p:attrName>style.visibility</p:attrName>
                                        </p:attrNameLst>
                                      </p:cBhvr>
                                      <p:to>
                                        <p:strVal val="visible"/>
                                      </p:to>
                                    </p:set>
                                    <p:animEffect transition="in" filter="fade">
                                      <p:cBhvr>
                                        <p:cTn id="7" dur="500"/>
                                        <p:tgtEl>
                                          <p:spTgt spid="557"/>
                                        </p:tgtEl>
                                      </p:cBhvr>
                                    </p:animEffect>
                                  </p:childTnLst>
                                </p:cTn>
                              </p:par>
                            </p:childTnLst>
                          </p:cTn>
                        </p:par>
                        <p:par>
                          <p:cTn id="8" fill="hold">
                            <p:stCondLst>
                              <p:cond delay="500"/>
                            </p:stCondLst>
                            <p:childTnLst>
                              <p:par>
                                <p:cTn id="9" presetID="10" presetClass="entr" fill="hold" grpId="0" nodeType="afterEffect">
                                  <p:stCondLst>
                                    <p:cond delay="0"/>
                                  </p:stCondLst>
                                  <p:iterate>
                                    <p:tmAbs val="0"/>
                                  </p:iterate>
                                  <p:childTnLst>
                                    <p:set>
                                      <p:cBhvr>
                                        <p:cTn id="10" fill="hold"/>
                                        <p:tgtEl>
                                          <p:spTgt spid="558"/>
                                        </p:tgtEl>
                                        <p:attrNameLst>
                                          <p:attrName>style.visibility</p:attrName>
                                        </p:attrNameLst>
                                      </p:cBhvr>
                                      <p:to>
                                        <p:strVal val="visible"/>
                                      </p:to>
                                    </p:set>
                                    <p:animEffect transition="in" filter="fade">
                                      <p:cBhvr>
                                        <p:cTn id="11" dur="500"/>
                                        <p:tgtEl>
                                          <p:spTgt spid="558"/>
                                        </p:tgtEl>
                                      </p:cBhvr>
                                    </p:animEffect>
                                  </p:childTnLst>
                                </p:cTn>
                              </p:par>
                            </p:childTnLst>
                          </p:cTn>
                        </p:par>
                        <p:par>
                          <p:cTn id="12" fill="hold">
                            <p:stCondLst>
                              <p:cond delay="1000"/>
                            </p:stCondLst>
                            <p:childTnLst>
                              <p:par>
                                <p:cTn id="13" presetID="10" presetClass="entr" fill="hold" grpId="0" nodeType="afterEffect">
                                  <p:stCondLst>
                                    <p:cond delay="0"/>
                                  </p:stCondLst>
                                  <p:iterate>
                                    <p:tmAbs val="0"/>
                                  </p:iterate>
                                  <p:childTnLst>
                                    <p:set>
                                      <p:cBhvr>
                                        <p:cTn id="14" fill="hold"/>
                                        <p:tgtEl>
                                          <p:spTgt spid="559"/>
                                        </p:tgtEl>
                                        <p:attrNameLst>
                                          <p:attrName>style.visibility</p:attrName>
                                        </p:attrNameLst>
                                      </p:cBhvr>
                                      <p:to>
                                        <p:strVal val="visible"/>
                                      </p:to>
                                    </p:set>
                                    <p:animEffect transition="in" filter="fade">
                                      <p:cBhvr>
                                        <p:cTn id="15" dur="500"/>
                                        <p:tgtEl>
                                          <p:spTgt spid="5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7" grpId="0" animBg="1" advAuto="0"/>
      <p:bldP spid="558" grpId="0" animBg="1" advAuto="0"/>
      <p:bldP spid="559" grpId="0" animBg="1" advAuto="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cxnSp>
        <p:nvCxnSpPr>
          <p:cNvPr id="194" name="Google Shape;194;p27"/>
          <p:cNvCxnSpPr/>
          <p:nvPr/>
        </p:nvCxnSpPr>
        <p:spPr>
          <a:xfrm>
            <a:off x="3568867" y="5398533"/>
            <a:ext cx="16648800" cy="54400"/>
          </a:xfrm>
          <a:prstGeom prst="straightConnector1">
            <a:avLst/>
          </a:prstGeom>
          <a:noFill/>
          <a:ln w="76200" cap="flat" cmpd="sng">
            <a:solidFill>
              <a:srgbClr val="1155CC"/>
            </a:solidFill>
            <a:prstDash val="solid"/>
            <a:round/>
            <a:headEnd type="oval" w="med" len="med"/>
            <a:tailEnd type="triangle" w="med" len="med"/>
          </a:ln>
        </p:spPr>
      </p:cxnSp>
      <p:cxnSp>
        <p:nvCxnSpPr>
          <p:cNvPr id="195" name="Google Shape;195;p27"/>
          <p:cNvCxnSpPr/>
          <p:nvPr/>
        </p:nvCxnSpPr>
        <p:spPr>
          <a:xfrm>
            <a:off x="8786200" y="4746333"/>
            <a:ext cx="16800" cy="1456800"/>
          </a:xfrm>
          <a:prstGeom prst="straightConnector1">
            <a:avLst/>
          </a:prstGeom>
          <a:noFill/>
          <a:ln w="38100" cap="flat" cmpd="sng">
            <a:solidFill>
              <a:schemeClr val="dk2"/>
            </a:solidFill>
            <a:prstDash val="solid"/>
            <a:round/>
            <a:headEnd type="none" w="med" len="med"/>
            <a:tailEnd type="none" w="med" len="med"/>
          </a:ln>
        </p:spPr>
      </p:cxnSp>
      <p:cxnSp>
        <p:nvCxnSpPr>
          <p:cNvPr id="196" name="Google Shape;196;p27"/>
          <p:cNvCxnSpPr/>
          <p:nvPr/>
        </p:nvCxnSpPr>
        <p:spPr>
          <a:xfrm flipH="1">
            <a:off x="13874400" y="4786533"/>
            <a:ext cx="2400" cy="1416000"/>
          </a:xfrm>
          <a:prstGeom prst="straightConnector1">
            <a:avLst/>
          </a:prstGeom>
          <a:noFill/>
          <a:ln w="38100" cap="flat" cmpd="sng">
            <a:solidFill>
              <a:schemeClr val="dk2"/>
            </a:solidFill>
            <a:prstDash val="solid"/>
            <a:round/>
            <a:headEnd type="none" w="med" len="med"/>
            <a:tailEnd type="none" w="med" len="med"/>
          </a:ln>
        </p:spPr>
      </p:cxnSp>
      <p:sp>
        <p:nvSpPr>
          <p:cNvPr id="197" name="Google Shape;197;p27"/>
          <p:cNvSpPr txBox="1"/>
          <p:nvPr/>
        </p:nvSpPr>
        <p:spPr>
          <a:xfrm>
            <a:off x="340133" y="4794026"/>
            <a:ext cx="2852000" cy="1887487"/>
          </a:xfrm>
          <a:prstGeom prst="rect">
            <a:avLst/>
          </a:prstGeom>
          <a:noFill/>
          <a:ln>
            <a:noFill/>
          </a:ln>
        </p:spPr>
        <p:txBody>
          <a:bodyPr spcFirstLastPara="1" wrap="square" lIns="243800" tIns="243800" rIns="243800" bIns="243800" anchor="t" anchorCtr="0">
            <a:spAutoFit/>
          </a:bodyPr>
          <a:lstStyle/>
          <a:p>
            <a:r>
              <a:rPr lang="en" sz="4533" b="1">
                <a:solidFill>
                  <a:schemeClr val="dk2"/>
                </a:solidFill>
                <a:latin typeface="Lato"/>
                <a:ea typeface="Lato"/>
                <a:cs typeface="Lato"/>
                <a:sym typeface="Lato"/>
              </a:rPr>
              <a:t>The Real World</a:t>
            </a:r>
            <a:endParaRPr sz="4533" i="1" baseline="-25000">
              <a:solidFill>
                <a:schemeClr val="dk2"/>
              </a:solidFill>
              <a:latin typeface="EB Garamond"/>
              <a:ea typeface="EB Garamond"/>
              <a:cs typeface="EB Garamond"/>
              <a:sym typeface="EB Garamond"/>
            </a:endParaRPr>
          </a:p>
        </p:txBody>
      </p:sp>
      <p:sp>
        <p:nvSpPr>
          <p:cNvPr id="198" name="Google Shape;198;p27"/>
          <p:cNvSpPr txBox="1"/>
          <p:nvPr/>
        </p:nvSpPr>
        <p:spPr>
          <a:xfrm>
            <a:off x="20461800" y="4942334"/>
            <a:ext cx="3033600" cy="1887487"/>
          </a:xfrm>
          <a:prstGeom prst="rect">
            <a:avLst/>
          </a:prstGeom>
          <a:noFill/>
          <a:ln>
            <a:noFill/>
          </a:ln>
        </p:spPr>
        <p:txBody>
          <a:bodyPr spcFirstLastPara="1" wrap="square" lIns="243800" tIns="243800" rIns="243800" bIns="243800" anchor="t" anchorCtr="0">
            <a:spAutoFit/>
          </a:bodyPr>
          <a:lstStyle/>
          <a:p>
            <a:r>
              <a:rPr lang="en" sz="4533" b="1">
                <a:solidFill>
                  <a:schemeClr val="dk2"/>
                </a:solidFill>
                <a:latin typeface="Lato"/>
                <a:ea typeface="Lato"/>
                <a:cs typeface="Lato"/>
                <a:sym typeface="Lato"/>
              </a:rPr>
              <a:t>The Real World</a:t>
            </a:r>
            <a:endParaRPr sz="4533" i="1" baseline="-25000">
              <a:solidFill>
                <a:schemeClr val="dk2"/>
              </a:solidFill>
              <a:latin typeface="EB Garamond"/>
              <a:ea typeface="EB Garamond"/>
              <a:cs typeface="EB Garamond"/>
              <a:sym typeface="EB Garamond"/>
            </a:endParaRPr>
          </a:p>
        </p:txBody>
      </p:sp>
      <p:sp>
        <p:nvSpPr>
          <p:cNvPr id="199" name="Google Shape;199;p27"/>
          <p:cNvSpPr txBox="1"/>
          <p:nvPr/>
        </p:nvSpPr>
        <p:spPr>
          <a:xfrm>
            <a:off x="8803000" y="8062067"/>
            <a:ext cx="4733600" cy="4152000"/>
          </a:xfrm>
          <a:prstGeom prst="rect">
            <a:avLst/>
          </a:prstGeom>
          <a:noFill/>
          <a:ln>
            <a:noFill/>
          </a:ln>
        </p:spPr>
        <p:txBody>
          <a:bodyPr spcFirstLastPara="1" wrap="square" lIns="243800" tIns="243800" rIns="243800" bIns="243800" anchor="t" anchorCtr="0">
            <a:noAutofit/>
          </a:bodyPr>
          <a:lstStyle/>
          <a:p>
            <a:r>
              <a:rPr lang="en" sz="4533" dirty="0">
                <a:solidFill>
                  <a:schemeClr val="dk1"/>
                </a:solidFill>
                <a:latin typeface="Lato"/>
                <a:ea typeface="Lato"/>
                <a:cs typeface="Lato"/>
                <a:sym typeface="Lato"/>
              </a:rPr>
              <a:t>The pipeline begins and ends at the same place — the real world</a:t>
            </a:r>
            <a:endParaRPr sz="4533" dirty="0">
              <a:solidFill>
                <a:schemeClr val="dk1"/>
              </a:solidFill>
              <a:latin typeface="Lato"/>
              <a:ea typeface="Lato"/>
              <a:cs typeface="Lato"/>
              <a:sym typeface="Lato"/>
            </a:endParaRPr>
          </a:p>
        </p:txBody>
      </p:sp>
      <p:sp>
        <p:nvSpPr>
          <p:cNvPr id="200" name="Google Shape;200;p27"/>
          <p:cNvSpPr/>
          <p:nvPr/>
        </p:nvSpPr>
        <p:spPr>
          <a:xfrm>
            <a:off x="2826933" y="6117602"/>
            <a:ext cx="5959440" cy="2841853"/>
          </a:xfrm>
          <a:custGeom>
            <a:avLst/>
            <a:gdLst/>
            <a:ahLst/>
            <a:cxnLst/>
            <a:rect l="l" t="t" r="r" b="b"/>
            <a:pathLst>
              <a:path w="86603" h="47789" extrusionOk="0">
                <a:moveTo>
                  <a:pt x="86603" y="47789"/>
                </a:moveTo>
                <a:cubicBezTo>
                  <a:pt x="77442" y="45845"/>
                  <a:pt x="46069" y="44087"/>
                  <a:pt x="31635" y="36122"/>
                </a:cubicBezTo>
                <a:cubicBezTo>
                  <a:pt x="17201" y="28157"/>
                  <a:pt x="5273" y="6020"/>
                  <a:pt x="0" y="0"/>
                </a:cubicBezTo>
              </a:path>
            </a:pathLst>
          </a:custGeom>
          <a:noFill/>
          <a:ln w="38100" cap="flat" cmpd="sng">
            <a:solidFill>
              <a:srgbClr val="999999"/>
            </a:solidFill>
            <a:prstDash val="dash"/>
            <a:round/>
            <a:headEnd type="none" w="med" len="med"/>
            <a:tailEnd type="triangle" w="med" len="med"/>
          </a:ln>
        </p:spPr>
        <p:txBody>
          <a:bodyPr/>
          <a:lstStyle/>
          <a:p>
            <a:endParaRPr lang="en-US" sz="6400"/>
          </a:p>
        </p:txBody>
      </p:sp>
      <p:sp>
        <p:nvSpPr>
          <p:cNvPr id="201" name="Google Shape;201;p27"/>
          <p:cNvSpPr/>
          <p:nvPr/>
        </p:nvSpPr>
        <p:spPr>
          <a:xfrm flipH="1">
            <a:off x="13658489" y="6117466"/>
            <a:ext cx="7072579" cy="2841853"/>
          </a:xfrm>
          <a:custGeom>
            <a:avLst/>
            <a:gdLst/>
            <a:ahLst/>
            <a:cxnLst/>
            <a:rect l="l" t="t" r="r" b="b"/>
            <a:pathLst>
              <a:path w="86603" h="47789" extrusionOk="0">
                <a:moveTo>
                  <a:pt x="86603" y="47789"/>
                </a:moveTo>
                <a:cubicBezTo>
                  <a:pt x="77442" y="45845"/>
                  <a:pt x="46069" y="44087"/>
                  <a:pt x="31635" y="36122"/>
                </a:cubicBezTo>
                <a:cubicBezTo>
                  <a:pt x="17201" y="28157"/>
                  <a:pt x="5273" y="6020"/>
                  <a:pt x="0" y="0"/>
                </a:cubicBezTo>
              </a:path>
            </a:pathLst>
          </a:custGeom>
          <a:noFill/>
          <a:ln w="38100" cap="flat" cmpd="sng">
            <a:solidFill>
              <a:srgbClr val="999999"/>
            </a:solidFill>
            <a:prstDash val="dash"/>
            <a:round/>
            <a:headEnd type="none" w="med" len="med"/>
            <a:tailEnd type="triangle" w="med" len="med"/>
          </a:ln>
        </p:spPr>
        <p:txBody>
          <a:bodyPr/>
          <a:lstStyle/>
          <a:p>
            <a:endParaRPr lang="en-US" sz="6400"/>
          </a:p>
        </p:txBody>
      </p:sp>
      <p:sp>
        <p:nvSpPr>
          <p:cNvPr id="202" name="Google Shape;202;p27"/>
          <p:cNvSpPr txBox="1"/>
          <p:nvPr/>
        </p:nvSpPr>
        <p:spPr>
          <a:xfrm>
            <a:off x="4138267" y="5507267"/>
            <a:ext cx="4855200" cy="1107915"/>
          </a:xfrm>
          <a:prstGeom prst="rect">
            <a:avLst/>
          </a:prstGeom>
          <a:noFill/>
          <a:ln>
            <a:noFill/>
          </a:ln>
        </p:spPr>
        <p:txBody>
          <a:bodyPr spcFirstLastPara="1" wrap="square" lIns="243800" tIns="243800" rIns="243800" bIns="243800" anchor="t" anchorCtr="0">
            <a:spAutoFit/>
          </a:bodyPr>
          <a:lstStyle/>
          <a:p>
            <a:r>
              <a:rPr lang="en" sz="4000" b="1" dirty="0">
                <a:solidFill>
                  <a:schemeClr val="dk2"/>
                </a:solidFill>
                <a:latin typeface="Lato"/>
                <a:ea typeface="Lato"/>
                <a:cs typeface="Lato"/>
                <a:sym typeface="Lato"/>
              </a:rPr>
              <a:t>PRE-PROCESSING</a:t>
            </a:r>
            <a:endParaRPr sz="4000" b="1" dirty="0">
              <a:solidFill>
                <a:schemeClr val="dk2"/>
              </a:solidFill>
              <a:latin typeface="Lato"/>
              <a:ea typeface="Lato"/>
              <a:cs typeface="Lato"/>
              <a:sym typeface="Lato"/>
            </a:endParaRPr>
          </a:p>
        </p:txBody>
      </p:sp>
      <p:sp>
        <p:nvSpPr>
          <p:cNvPr id="203" name="Google Shape;203;p27"/>
          <p:cNvSpPr txBox="1"/>
          <p:nvPr/>
        </p:nvSpPr>
        <p:spPr>
          <a:xfrm>
            <a:off x="8803101" y="5507268"/>
            <a:ext cx="4855200" cy="1107915"/>
          </a:xfrm>
          <a:prstGeom prst="rect">
            <a:avLst/>
          </a:prstGeom>
          <a:noFill/>
          <a:ln>
            <a:noFill/>
          </a:ln>
        </p:spPr>
        <p:txBody>
          <a:bodyPr spcFirstLastPara="1" wrap="square" lIns="243800" tIns="243800" rIns="243800" bIns="243800" anchor="t" anchorCtr="0">
            <a:spAutoFit/>
          </a:bodyPr>
          <a:lstStyle/>
          <a:p>
            <a:r>
              <a:rPr lang="en" sz="4000" b="1">
                <a:solidFill>
                  <a:schemeClr val="dk2"/>
                </a:solidFill>
                <a:latin typeface="Lato"/>
                <a:ea typeface="Lato"/>
                <a:cs typeface="Lato"/>
                <a:sym typeface="Lato"/>
              </a:rPr>
              <a:t>PROCESSING</a:t>
            </a:r>
            <a:endParaRPr sz="4000">
              <a:solidFill>
                <a:schemeClr val="dk2"/>
              </a:solidFill>
              <a:latin typeface="Lato"/>
              <a:ea typeface="Lato"/>
              <a:cs typeface="Lato"/>
              <a:sym typeface="Lato"/>
            </a:endParaRPr>
          </a:p>
        </p:txBody>
      </p:sp>
      <p:sp>
        <p:nvSpPr>
          <p:cNvPr id="204" name="Google Shape;204;p27"/>
          <p:cNvSpPr txBox="1"/>
          <p:nvPr/>
        </p:nvSpPr>
        <p:spPr>
          <a:xfrm>
            <a:off x="13798133" y="5507268"/>
            <a:ext cx="5531200" cy="1107915"/>
          </a:xfrm>
          <a:prstGeom prst="rect">
            <a:avLst/>
          </a:prstGeom>
          <a:noFill/>
          <a:ln>
            <a:noFill/>
          </a:ln>
        </p:spPr>
        <p:txBody>
          <a:bodyPr spcFirstLastPara="1" wrap="square" lIns="243800" tIns="243800" rIns="243800" bIns="243800" anchor="t" anchorCtr="0">
            <a:spAutoFit/>
          </a:bodyPr>
          <a:lstStyle/>
          <a:p>
            <a:r>
              <a:rPr lang="en" sz="4000" b="1">
                <a:solidFill>
                  <a:schemeClr val="dk2"/>
                </a:solidFill>
                <a:latin typeface="Lato"/>
                <a:ea typeface="Lato"/>
                <a:cs typeface="Lato"/>
                <a:sym typeface="Lato"/>
              </a:rPr>
              <a:t>POST-PROCESSING</a:t>
            </a:r>
            <a:endParaRPr sz="4000">
              <a:solidFill>
                <a:schemeClr val="dk2"/>
              </a:solidFill>
              <a:latin typeface="Lato"/>
              <a:ea typeface="Lato"/>
              <a:cs typeface="Lato"/>
              <a:sym typeface="Lato"/>
            </a:endParaRPr>
          </a:p>
        </p:txBody>
      </p:sp>
      <p:sp>
        <p:nvSpPr>
          <p:cNvPr id="205" name="Google Shape;205;p27"/>
          <p:cNvSpPr txBox="1">
            <a:spLocks noGrp="1"/>
          </p:cNvSpPr>
          <p:nvPr>
            <p:ph type="title"/>
          </p:nvPr>
        </p:nvSpPr>
        <p:spPr>
          <a:xfrm>
            <a:off x="597645" y="609267"/>
            <a:ext cx="22806400" cy="1527200"/>
          </a:xfrm>
          <a:prstGeom prst="rect">
            <a:avLst/>
          </a:prstGeom>
        </p:spPr>
        <p:txBody>
          <a:bodyPr spcFirstLastPara="1" wrap="square" lIns="243800" tIns="243800" rIns="243800" bIns="243800" anchor="t" anchorCtr="0">
            <a:normAutofit fontScale="90000"/>
          </a:bodyPr>
          <a:lstStyle/>
          <a:p>
            <a:r>
              <a:rPr lang="en-US" dirty="0"/>
              <a:t>We need visualization where data models interface with the world</a:t>
            </a:r>
            <a:endParaRPr dirty="0"/>
          </a:p>
        </p:txBody>
      </p:sp>
      <p:sp>
        <p:nvSpPr>
          <p:cNvPr id="206" name="Google Shape;206;p27"/>
          <p:cNvSpPr txBox="1">
            <a:spLocks noGrp="1"/>
          </p:cNvSpPr>
          <p:nvPr>
            <p:ph type="sldNum" idx="12"/>
          </p:nvPr>
        </p:nvSpPr>
        <p:spPr>
          <a:xfrm>
            <a:off x="22593221" y="12435245"/>
            <a:ext cx="1463200" cy="1049600"/>
          </a:xfrm>
          <a:prstGeom prst="rect">
            <a:avLst/>
          </a:prstGeom>
        </p:spPr>
        <p:txBody>
          <a:bodyPr spcFirstLastPara="1" wrap="square" lIns="243800" tIns="243800" rIns="243800" bIns="243800" anchor="ctr" anchorCtr="0">
            <a:normAutofit/>
          </a:bodyPr>
          <a:lstStyle/>
          <a:p>
            <a:pPr algn="r"/>
            <a:fld id="{00000000-1234-1234-1234-123412341234}" type="slidenum">
              <a:rPr lang="en"/>
              <a:pPr algn="r"/>
              <a:t>28</a:t>
            </a:fld>
            <a:endParaRPr/>
          </a:p>
        </p:txBody>
      </p:sp>
      <p:sp>
        <p:nvSpPr>
          <p:cNvPr id="2" name="TextBox 1">
            <a:extLst>
              <a:ext uri="{FF2B5EF4-FFF2-40B4-BE49-F238E27FC236}">
                <a16:creationId xmlns:a16="http://schemas.microsoft.com/office/drawing/2014/main" id="{E74D7E2F-BAB0-3635-692A-1BC384CFD932}"/>
              </a:ext>
            </a:extLst>
          </p:cNvPr>
          <p:cNvSpPr txBox="1"/>
          <p:nvPr/>
        </p:nvSpPr>
        <p:spPr>
          <a:xfrm>
            <a:off x="8097524" y="3208376"/>
            <a:ext cx="6753452" cy="111825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6600" b="0" i="0" u="none" strike="noStrike" cap="none" spc="0" normalizeH="0" baseline="0" dirty="0">
                <a:ln>
                  <a:noFill/>
                </a:ln>
                <a:solidFill>
                  <a:srgbClr val="5E5E5E"/>
                </a:solidFill>
                <a:effectLst/>
                <a:uFillTx/>
                <a:latin typeface="+mn-lt"/>
                <a:ea typeface="+mn-ea"/>
                <a:cs typeface="+mn-cs"/>
                <a:sym typeface="Helvetica Neue"/>
              </a:rPr>
              <a:t>The Data Pipeline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9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0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9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7" grpId="0"/>
      <p:bldP spid="198" grpId="0"/>
      <p:bldP spid="199" grpId="0"/>
      <p:bldP spid="200" grpId="0" animBg="1"/>
      <p:bldP spid="201"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28"/>
          <p:cNvSpPr txBox="1"/>
          <p:nvPr/>
        </p:nvSpPr>
        <p:spPr>
          <a:xfrm>
            <a:off x="8532267" y="2442067"/>
            <a:ext cx="4940000" cy="1107915"/>
          </a:xfrm>
          <a:prstGeom prst="rect">
            <a:avLst/>
          </a:prstGeom>
          <a:noFill/>
          <a:ln>
            <a:noFill/>
          </a:ln>
        </p:spPr>
        <p:txBody>
          <a:bodyPr spcFirstLastPara="1" wrap="square" lIns="243800" tIns="243800" rIns="243800" bIns="243800" anchor="t" anchorCtr="0">
            <a:spAutoFit/>
          </a:bodyPr>
          <a:lstStyle/>
          <a:p>
            <a:r>
              <a:rPr lang="en" sz="4000" b="1">
                <a:solidFill>
                  <a:schemeClr val="dk2"/>
                </a:solidFill>
                <a:latin typeface="Lato"/>
                <a:ea typeface="Lato"/>
                <a:cs typeface="Lato"/>
                <a:sym typeface="Lato"/>
              </a:rPr>
              <a:t>PRE-PROCESSING</a:t>
            </a:r>
            <a:endParaRPr sz="4000" b="1">
              <a:solidFill>
                <a:schemeClr val="dk2"/>
              </a:solidFill>
              <a:latin typeface="Lato"/>
              <a:ea typeface="Lato"/>
              <a:cs typeface="Lato"/>
              <a:sym typeface="Lato"/>
            </a:endParaRPr>
          </a:p>
        </p:txBody>
      </p:sp>
      <p:sp>
        <p:nvSpPr>
          <p:cNvPr id="212" name="Google Shape;212;p28"/>
          <p:cNvSpPr txBox="1"/>
          <p:nvPr/>
        </p:nvSpPr>
        <p:spPr>
          <a:xfrm>
            <a:off x="17368200" y="5766247"/>
            <a:ext cx="4855200" cy="1107915"/>
          </a:xfrm>
          <a:prstGeom prst="rect">
            <a:avLst/>
          </a:prstGeom>
          <a:noFill/>
          <a:ln>
            <a:noFill/>
          </a:ln>
        </p:spPr>
        <p:txBody>
          <a:bodyPr spcFirstLastPara="1" wrap="square" lIns="243800" tIns="243800" rIns="243800" bIns="243800" anchor="t" anchorCtr="0">
            <a:spAutoFit/>
          </a:bodyPr>
          <a:lstStyle/>
          <a:p>
            <a:r>
              <a:rPr lang="en" sz="4000" b="1">
                <a:solidFill>
                  <a:schemeClr val="dk2"/>
                </a:solidFill>
                <a:latin typeface="Lato"/>
                <a:ea typeface="Lato"/>
                <a:cs typeface="Lato"/>
                <a:sym typeface="Lato"/>
              </a:rPr>
              <a:t>PROCESSING</a:t>
            </a:r>
            <a:endParaRPr sz="4000" b="1">
              <a:solidFill>
                <a:schemeClr val="dk2"/>
              </a:solidFill>
              <a:latin typeface="Lato"/>
              <a:ea typeface="Lato"/>
              <a:cs typeface="Lato"/>
              <a:sym typeface="Lato"/>
            </a:endParaRPr>
          </a:p>
        </p:txBody>
      </p:sp>
      <p:sp>
        <p:nvSpPr>
          <p:cNvPr id="213" name="Google Shape;213;p28"/>
          <p:cNvSpPr txBox="1"/>
          <p:nvPr/>
        </p:nvSpPr>
        <p:spPr>
          <a:xfrm>
            <a:off x="8659133" y="9598001"/>
            <a:ext cx="5452000" cy="1107915"/>
          </a:xfrm>
          <a:prstGeom prst="rect">
            <a:avLst/>
          </a:prstGeom>
          <a:noFill/>
          <a:ln>
            <a:noFill/>
          </a:ln>
        </p:spPr>
        <p:txBody>
          <a:bodyPr spcFirstLastPara="1" wrap="square" lIns="243800" tIns="243800" rIns="243800" bIns="243800" anchor="t" anchorCtr="0">
            <a:spAutoFit/>
          </a:bodyPr>
          <a:lstStyle/>
          <a:p>
            <a:r>
              <a:rPr lang="en" sz="4000" b="1">
                <a:solidFill>
                  <a:schemeClr val="dk2"/>
                </a:solidFill>
                <a:latin typeface="Lato"/>
                <a:ea typeface="Lato"/>
                <a:cs typeface="Lato"/>
                <a:sym typeface="Lato"/>
              </a:rPr>
              <a:t>POST-PROCESSING</a:t>
            </a:r>
            <a:endParaRPr sz="4000" b="1">
              <a:solidFill>
                <a:schemeClr val="dk2"/>
              </a:solidFill>
              <a:latin typeface="Lato"/>
              <a:ea typeface="Lato"/>
              <a:cs typeface="Lato"/>
              <a:sym typeface="Lato"/>
            </a:endParaRPr>
          </a:p>
        </p:txBody>
      </p:sp>
      <p:cxnSp>
        <p:nvCxnSpPr>
          <p:cNvPr id="214" name="Google Shape;214;p28"/>
          <p:cNvCxnSpPr/>
          <p:nvPr/>
        </p:nvCxnSpPr>
        <p:spPr>
          <a:xfrm>
            <a:off x="8218200" y="2633600"/>
            <a:ext cx="104800" cy="7718400"/>
          </a:xfrm>
          <a:prstGeom prst="straightConnector1">
            <a:avLst/>
          </a:prstGeom>
          <a:noFill/>
          <a:ln w="38100" cap="flat" cmpd="sng">
            <a:solidFill>
              <a:srgbClr val="999999"/>
            </a:solidFill>
            <a:prstDash val="dash"/>
            <a:round/>
            <a:headEnd type="none" w="med" len="med"/>
            <a:tailEnd type="none" w="med" len="med"/>
          </a:ln>
        </p:spPr>
      </p:cxnSp>
      <p:cxnSp>
        <p:nvCxnSpPr>
          <p:cNvPr id="215" name="Google Shape;215;p28"/>
          <p:cNvCxnSpPr/>
          <p:nvPr/>
        </p:nvCxnSpPr>
        <p:spPr>
          <a:xfrm>
            <a:off x="14111400" y="2603733"/>
            <a:ext cx="120000" cy="7732800"/>
          </a:xfrm>
          <a:prstGeom prst="straightConnector1">
            <a:avLst/>
          </a:prstGeom>
          <a:noFill/>
          <a:ln w="38100" cap="flat" cmpd="sng">
            <a:solidFill>
              <a:srgbClr val="999999"/>
            </a:solidFill>
            <a:prstDash val="dash"/>
            <a:round/>
            <a:headEnd type="none" w="med" len="med"/>
            <a:tailEnd type="none" w="med" len="med"/>
          </a:ln>
        </p:spPr>
      </p:cxnSp>
      <p:sp>
        <p:nvSpPr>
          <p:cNvPr id="216" name="Google Shape;216;p28"/>
          <p:cNvSpPr txBox="1"/>
          <p:nvPr/>
        </p:nvSpPr>
        <p:spPr>
          <a:xfrm>
            <a:off x="4809200" y="2859000"/>
            <a:ext cx="1371200" cy="1149016"/>
          </a:xfrm>
          <a:prstGeom prst="rect">
            <a:avLst/>
          </a:prstGeom>
          <a:noFill/>
          <a:ln>
            <a:noFill/>
          </a:ln>
        </p:spPr>
        <p:txBody>
          <a:bodyPr spcFirstLastPara="1" wrap="square" lIns="243800" tIns="243800" rIns="243800" bIns="243800" anchor="t" anchorCtr="0">
            <a:spAutoFit/>
          </a:bodyPr>
          <a:lstStyle/>
          <a:p>
            <a:r>
              <a:rPr lang="en" sz="4267" b="1" i="1">
                <a:solidFill>
                  <a:schemeClr val="dk1"/>
                </a:solidFill>
                <a:latin typeface="EB Garamond"/>
                <a:ea typeface="EB Garamond"/>
                <a:cs typeface="EB Garamond"/>
                <a:sym typeface="EB Garamond"/>
              </a:rPr>
              <a:t>W</a:t>
            </a:r>
            <a:r>
              <a:rPr lang="en" sz="4267" b="1" i="1" baseline="-25000">
                <a:solidFill>
                  <a:schemeClr val="dk1"/>
                </a:solidFill>
                <a:latin typeface="EB Garamond"/>
                <a:ea typeface="EB Garamond"/>
                <a:cs typeface="EB Garamond"/>
                <a:sym typeface="EB Garamond"/>
              </a:rPr>
              <a:t>1</a:t>
            </a:r>
            <a:endParaRPr sz="4267" b="1" i="1" baseline="-25000">
              <a:solidFill>
                <a:schemeClr val="dk1"/>
              </a:solidFill>
              <a:latin typeface="EB Garamond"/>
              <a:ea typeface="EB Garamond"/>
              <a:cs typeface="EB Garamond"/>
              <a:sym typeface="EB Garamond"/>
            </a:endParaRPr>
          </a:p>
        </p:txBody>
      </p:sp>
      <p:sp>
        <p:nvSpPr>
          <p:cNvPr id="217" name="Google Shape;217;p28"/>
          <p:cNvSpPr txBox="1"/>
          <p:nvPr/>
        </p:nvSpPr>
        <p:spPr>
          <a:xfrm>
            <a:off x="3192467" y="5676328"/>
            <a:ext cx="2662400" cy="1723468"/>
          </a:xfrm>
          <a:prstGeom prst="rect">
            <a:avLst/>
          </a:prstGeom>
          <a:noFill/>
          <a:ln>
            <a:noFill/>
          </a:ln>
        </p:spPr>
        <p:txBody>
          <a:bodyPr spcFirstLastPara="1" wrap="square" lIns="243800" tIns="243800" rIns="243800" bIns="243800" anchor="t" anchorCtr="0">
            <a:spAutoFit/>
          </a:bodyPr>
          <a:lstStyle/>
          <a:p>
            <a:r>
              <a:rPr lang="en" sz="4000" b="1">
                <a:solidFill>
                  <a:schemeClr val="dk2"/>
                </a:solidFill>
                <a:latin typeface="Lato"/>
                <a:ea typeface="Lato"/>
                <a:cs typeface="Lato"/>
                <a:sym typeface="Lato"/>
              </a:rPr>
              <a:t>The Real World</a:t>
            </a:r>
            <a:endParaRPr sz="4000" i="1" baseline="-25000">
              <a:solidFill>
                <a:schemeClr val="dk2"/>
              </a:solidFill>
              <a:latin typeface="EB Garamond"/>
              <a:ea typeface="EB Garamond"/>
              <a:cs typeface="EB Garamond"/>
              <a:sym typeface="EB Garamond"/>
            </a:endParaRPr>
          </a:p>
        </p:txBody>
      </p:sp>
      <p:sp>
        <p:nvSpPr>
          <p:cNvPr id="218" name="Google Shape;218;p28"/>
          <p:cNvSpPr/>
          <p:nvPr/>
        </p:nvSpPr>
        <p:spPr>
          <a:xfrm>
            <a:off x="6594001" y="3630068"/>
            <a:ext cx="8809667" cy="5818467"/>
          </a:xfrm>
          <a:custGeom>
            <a:avLst/>
            <a:gdLst/>
            <a:ahLst/>
            <a:cxnLst/>
            <a:rect l="l" t="t" r="r" b="b"/>
            <a:pathLst>
              <a:path w="132145" h="87277" extrusionOk="0">
                <a:moveTo>
                  <a:pt x="898" y="0"/>
                </a:moveTo>
                <a:cubicBezTo>
                  <a:pt x="19744" y="4562"/>
                  <a:pt x="93036" y="18136"/>
                  <a:pt x="113976" y="27372"/>
                </a:cubicBezTo>
                <a:cubicBezTo>
                  <a:pt x="134917" y="36608"/>
                  <a:pt x="135740" y="46891"/>
                  <a:pt x="126541" y="55417"/>
                </a:cubicBezTo>
                <a:cubicBezTo>
                  <a:pt x="117342" y="63943"/>
                  <a:pt x="79873" y="73216"/>
                  <a:pt x="58783" y="78526"/>
                </a:cubicBezTo>
                <a:cubicBezTo>
                  <a:pt x="37693" y="83836"/>
                  <a:pt x="9797" y="85819"/>
                  <a:pt x="0" y="87277"/>
                </a:cubicBezTo>
              </a:path>
            </a:pathLst>
          </a:custGeom>
          <a:noFill/>
          <a:ln w="76200" cap="flat" cmpd="sng">
            <a:solidFill>
              <a:srgbClr val="1155CC"/>
            </a:solidFill>
            <a:prstDash val="solid"/>
            <a:round/>
            <a:headEnd type="oval" w="med" len="med"/>
            <a:tailEnd type="triangle" w="med" len="med"/>
          </a:ln>
        </p:spPr>
        <p:txBody>
          <a:bodyPr/>
          <a:lstStyle/>
          <a:p>
            <a:endParaRPr lang="en-US" sz="6400"/>
          </a:p>
        </p:txBody>
      </p:sp>
      <p:sp>
        <p:nvSpPr>
          <p:cNvPr id="219" name="Google Shape;219;p28"/>
          <p:cNvSpPr txBox="1"/>
          <p:nvPr/>
        </p:nvSpPr>
        <p:spPr>
          <a:xfrm>
            <a:off x="4521200" y="9068067"/>
            <a:ext cx="1947200" cy="1149016"/>
          </a:xfrm>
          <a:prstGeom prst="rect">
            <a:avLst/>
          </a:prstGeom>
          <a:noFill/>
          <a:ln>
            <a:noFill/>
          </a:ln>
        </p:spPr>
        <p:txBody>
          <a:bodyPr spcFirstLastPara="1" wrap="square" lIns="243800" tIns="243800" rIns="243800" bIns="243800" anchor="t" anchorCtr="0">
            <a:spAutoFit/>
          </a:bodyPr>
          <a:lstStyle/>
          <a:p>
            <a:r>
              <a:rPr lang="en" sz="4267" b="1" i="1">
                <a:solidFill>
                  <a:schemeClr val="dk1"/>
                </a:solidFill>
                <a:latin typeface="EB Garamond"/>
                <a:ea typeface="EB Garamond"/>
                <a:cs typeface="EB Garamond"/>
                <a:sym typeface="EB Garamond"/>
              </a:rPr>
              <a:t>W</a:t>
            </a:r>
            <a:r>
              <a:rPr lang="en" sz="4267" b="1" i="1" baseline="-25000">
                <a:solidFill>
                  <a:schemeClr val="dk1"/>
                </a:solidFill>
                <a:latin typeface="EB Garamond"/>
                <a:ea typeface="EB Garamond"/>
                <a:cs typeface="EB Garamond"/>
                <a:sym typeface="EB Garamond"/>
              </a:rPr>
              <a:t>2</a:t>
            </a:r>
            <a:endParaRPr sz="4267" b="1" i="1" baseline="-25000">
              <a:solidFill>
                <a:schemeClr val="dk1"/>
              </a:solidFill>
              <a:latin typeface="EB Garamond"/>
              <a:ea typeface="EB Garamond"/>
              <a:cs typeface="EB Garamond"/>
              <a:sym typeface="EB Garamond"/>
            </a:endParaRPr>
          </a:p>
        </p:txBody>
      </p:sp>
      <p:sp>
        <p:nvSpPr>
          <p:cNvPr id="220" name="Google Shape;220;p28"/>
          <p:cNvSpPr txBox="1"/>
          <p:nvPr/>
        </p:nvSpPr>
        <p:spPr>
          <a:xfrm>
            <a:off x="337141" y="11322000"/>
            <a:ext cx="22096000" cy="1600800"/>
          </a:xfrm>
          <a:prstGeom prst="rect">
            <a:avLst/>
          </a:prstGeom>
          <a:noFill/>
          <a:ln>
            <a:noFill/>
          </a:ln>
        </p:spPr>
        <p:txBody>
          <a:bodyPr spcFirstLastPara="1" wrap="square" lIns="243800" tIns="243800" rIns="243800" bIns="243800" anchor="t" anchorCtr="0">
            <a:noAutofit/>
          </a:bodyPr>
          <a:lstStyle/>
          <a:p>
            <a:r>
              <a:rPr lang="en" sz="5600">
                <a:solidFill>
                  <a:schemeClr val="dk1"/>
                </a:solidFill>
                <a:latin typeface="Lato"/>
                <a:ea typeface="Lato"/>
                <a:cs typeface="Lato"/>
                <a:sym typeface="Lato"/>
              </a:rPr>
              <a:t>What do the pre- and post-processing phases have in </a:t>
            </a:r>
            <a:r>
              <a:rPr lang="en" sz="5600" b="1">
                <a:solidFill>
                  <a:schemeClr val="dk1"/>
                </a:solidFill>
                <a:latin typeface="Lato"/>
                <a:ea typeface="Lato"/>
                <a:cs typeface="Lato"/>
                <a:sym typeface="Lato"/>
              </a:rPr>
              <a:t>common</a:t>
            </a:r>
            <a:r>
              <a:rPr lang="en" sz="5600">
                <a:solidFill>
                  <a:schemeClr val="dk1"/>
                </a:solidFill>
                <a:latin typeface="Lato"/>
                <a:ea typeface="Lato"/>
                <a:cs typeface="Lato"/>
                <a:sym typeface="Lato"/>
              </a:rPr>
              <a:t>?</a:t>
            </a:r>
            <a:endParaRPr sz="5600">
              <a:solidFill>
                <a:schemeClr val="dk1"/>
              </a:solidFill>
              <a:latin typeface="Lato"/>
              <a:ea typeface="Lato"/>
              <a:cs typeface="Lato"/>
              <a:sym typeface="Lato"/>
            </a:endParaRPr>
          </a:p>
        </p:txBody>
      </p:sp>
      <p:sp>
        <p:nvSpPr>
          <p:cNvPr id="221" name="Google Shape;221;p28"/>
          <p:cNvSpPr txBox="1">
            <a:spLocks noGrp="1"/>
          </p:cNvSpPr>
          <p:nvPr>
            <p:ph type="title"/>
          </p:nvPr>
        </p:nvSpPr>
        <p:spPr>
          <a:xfrm>
            <a:off x="597645" y="609267"/>
            <a:ext cx="22806400" cy="1527200"/>
          </a:xfrm>
          <a:prstGeom prst="rect">
            <a:avLst/>
          </a:prstGeom>
        </p:spPr>
        <p:txBody>
          <a:bodyPr spcFirstLastPara="1" wrap="square" lIns="243800" tIns="243800" rIns="243800" bIns="243800" anchor="t" anchorCtr="0">
            <a:normAutofit/>
          </a:bodyPr>
          <a:lstStyle/>
          <a:p>
            <a:r>
              <a:rPr lang="en"/>
              <a:t>The Pipeline as Arc with Three Zones</a:t>
            </a:r>
            <a:endParaRPr/>
          </a:p>
        </p:txBody>
      </p:sp>
      <p:sp>
        <p:nvSpPr>
          <p:cNvPr id="222" name="Google Shape;222;p28"/>
          <p:cNvSpPr txBox="1">
            <a:spLocks noGrp="1"/>
          </p:cNvSpPr>
          <p:nvPr>
            <p:ph type="sldNum" idx="12"/>
          </p:nvPr>
        </p:nvSpPr>
        <p:spPr>
          <a:xfrm>
            <a:off x="22593221" y="12435245"/>
            <a:ext cx="1463200" cy="1049600"/>
          </a:xfrm>
          <a:prstGeom prst="rect">
            <a:avLst/>
          </a:prstGeom>
        </p:spPr>
        <p:txBody>
          <a:bodyPr spcFirstLastPara="1" wrap="square" lIns="243800" tIns="243800" rIns="243800" bIns="243800" anchor="ctr" anchorCtr="0">
            <a:normAutofit/>
          </a:bodyPr>
          <a:lstStyle/>
          <a:p>
            <a:pPr algn="r"/>
            <a:fld id="{00000000-1234-1234-1234-123412341234}" type="slidenum">
              <a:rPr lang="en"/>
              <a:pPr algn="r"/>
              <a:t>29</a:t>
            </a:fld>
            <a:endParaRPr/>
          </a:p>
        </p:txBody>
      </p:sp>
      <p:sp>
        <p:nvSpPr>
          <p:cNvPr id="223" name="Google Shape;223;p28"/>
          <p:cNvSpPr txBox="1"/>
          <p:nvPr/>
        </p:nvSpPr>
        <p:spPr>
          <a:xfrm>
            <a:off x="16129000" y="5701733"/>
            <a:ext cx="1777600" cy="1231200"/>
          </a:xfrm>
          <a:prstGeom prst="rect">
            <a:avLst/>
          </a:prstGeom>
          <a:noFill/>
          <a:ln>
            <a:noFill/>
          </a:ln>
        </p:spPr>
        <p:txBody>
          <a:bodyPr spcFirstLastPara="1" wrap="square" lIns="243800" tIns="243800" rIns="243800" bIns="243800" anchor="ctr" anchorCtr="0">
            <a:noAutofit/>
          </a:bodyPr>
          <a:lstStyle/>
          <a:p>
            <a:r>
              <a:rPr lang="en" sz="5600" b="1">
                <a:solidFill>
                  <a:schemeClr val="dk1"/>
                </a:solidFill>
                <a:latin typeface="Lato"/>
                <a:ea typeface="Lato"/>
                <a:cs typeface="Lato"/>
                <a:sym typeface="Lato"/>
              </a:rPr>
              <a:t>III</a:t>
            </a:r>
            <a:endParaRPr sz="5600" b="1">
              <a:solidFill>
                <a:schemeClr val="dk1"/>
              </a:solidFill>
              <a:latin typeface="Lato"/>
              <a:ea typeface="Lato"/>
              <a:cs typeface="Lato"/>
              <a:sym typeface="Lato"/>
            </a:endParaRPr>
          </a:p>
        </p:txBody>
      </p:sp>
      <p:sp>
        <p:nvSpPr>
          <p:cNvPr id="224" name="Google Shape;224;p28"/>
          <p:cNvSpPr txBox="1"/>
          <p:nvPr/>
        </p:nvSpPr>
        <p:spPr>
          <a:xfrm>
            <a:off x="6069067" y="5701701"/>
            <a:ext cx="1777600" cy="1231200"/>
          </a:xfrm>
          <a:prstGeom prst="rect">
            <a:avLst/>
          </a:prstGeom>
          <a:noFill/>
          <a:ln>
            <a:noFill/>
          </a:ln>
        </p:spPr>
        <p:txBody>
          <a:bodyPr spcFirstLastPara="1" wrap="square" lIns="243800" tIns="243800" rIns="243800" bIns="243800" anchor="ctr" anchorCtr="0">
            <a:noAutofit/>
          </a:bodyPr>
          <a:lstStyle/>
          <a:p>
            <a:r>
              <a:rPr lang="en" sz="5600" b="1">
                <a:solidFill>
                  <a:schemeClr val="dk1"/>
                </a:solidFill>
                <a:latin typeface="Lato"/>
                <a:ea typeface="Lato"/>
                <a:cs typeface="Lato"/>
                <a:sym typeface="Lato"/>
              </a:rPr>
              <a:t>I</a:t>
            </a:r>
            <a:endParaRPr sz="5600" b="1">
              <a:solidFill>
                <a:schemeClr val="dk1"/>
              </a:solidFill>
              <a:latin typeface="Lato"/>
              <a:ea typeface="Lato"/>
              <a:cs typeface="Lato"/>
              <a:sym typeface="Lato"/>
            </a:endParaRPr>
          </a:p>
        </p:txBody>
      </p:sp>
      <p:sp>
        <p:nvSpPr>
          <p:cNvPr id="225" name="Google Shape;225;p28"/>
          <p:cNvSpPr txBox="1"/>
          <p:nvPr/>
        </p:nvSpPr>
        <p:spPr>
          <a:xfrm>
            <a:off x="9729333" y="5701701"/>
            <a:ext cx="1777600" cy="1231200"/>
          </a:xfrm>
          <a:prstGeom prst="rect">
            <a:avLst/>
          </a:prstGeom>
          <a:noFill/>
          <a:ln>
            <a:noFill/>
          </a:ln>
        </p:spPr>
        <p:txBody>
          <a:bodyPr spcFirstLastPara="1" wrap="square" lIns="243800" tIns="243800" rIns="243800" bIns="243800" anchor="ctr" anchorCtr="0">
            <a:noAutofit/>
          </a:bodyPr>
          <a:lstStyle/>
          <a:p>
            <a:r>
              <a:rPr lang="en" sz="5600" b="1">
                <a:solidFill>
                  <a:schemeClr val="dk1"/>
                </a:solidFill>
                <a:latin typeface="Lato"/>
                <a:ea typeface="Lato"/>
                <a:cs typeface="Lato"/>
                <a:sym typeface="Lato"/>
              </a:rPr>
              <a:t>II</a:t>
            </a:r>
            <a:endParaRPr sz="5600" b="1">
              <a:solidFill>
                <a:schemeClr val="dk1"/>
              </a:solidFill>
              <a:latin typeface="Lato"/>
              <a:ea typeface="Lato"/>
              <a:cs typeface="Lato"/>
              <a:sym typeface="Lato"/>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81D5A0-6CB8-22D0-23E3-3E12B93F0BF3}"/>
            </a:ext>
          </a:extLst>
        </p:cNvPr>
        <p:cNvGrpSpPr/>
        <p:nvPr/>
      </p:nvGrpSpPr>
      <p:grpSpPr>
        <a:xfrm>
          <a:off x="0" y="0"/>
          <a:ext cx="0" cy="0"/>
          <a:chOff x="0" y="0"/>
          <a:chExt cx="0" cy="0"/>
        </a:xfrm>
      </p:grpSpPr>
      <p:sp>
        <p:nvSpPr>
          <p:cNvPr id="490" name="What is…">
            <a:extLst>
              <a:ext uri="{FF2B5EF4-FFF2-40B4-BE49-F238E27FC236}">
                <a16:creationId xmlns:a16="http://schemas.microsoft.com/office/drawing/2014/main" id="{0E15191E-4831-CADB-9E35-129EEA1E68E0}"/>
              </a:ext>
            </a:extLst>
          </p:cNvPr>
          <p:cNvSpPr txBox="1">
            <a:spLocks noGrp="1"/>
          </p:cNvSpPr>
          <p:nvPr>
            <p:ph type="body" idx="1"/>
          </p:nvPr>
        </p:nvSpPr>
        <p:spPr>
          <a:xfrm>
            <a:off x="77331" y="3819537"/>
            <a:ext cx="24229338" cy="5912292"/>
          </a:xfrm>
          <a:prstGeom prst="rect">
            <a:avLst/>
          </a:prstGeom>
        </p:spPr>
        <p:txBody>
          <a:bodyPr anchor="ctr"/>
          <a:lstStyle/>
          <a:p>
            <a:pPr>
              <a:defRPr sz="19800" spc="-197"/>
            </a:pPr>
            <a:r>
              <a:rPr lang="en-US" dirty="0"/>
              <a:t>Who are we?</a:t>
            </a:r>
            <a:endParaRPr dirty="0"/>
          </a:p>
        </p:txBody>
      </p:sp>
    </p:spTree>
    <p:extLst>
      <p:ext uri="{BB962C8B-B14F-4D97-AF65-F5344CB8AC3E}">
        <p14:creationId xmlns:p14="http://schemas.microsoft.com/office/powerpoint/2010/main" val="1227499009"/>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3" name="Google Shape;273;p33"/>
          <p:cNvSpPr txBox="1">
            <a:spLocks noGrp="1"/>
          </p:cNvSpPr>
          <p:nvPr>
            <p:ph type="sldNum" idx="12"/>
          </p:nvPr>
        </p:nvSpPr>
        <p:spPr>
          <a:xfrm>
            <a:off x="22593221" y="12435245"/>
            <a:ext cx="1463200" cy="1049600"/>
          </a:xfrm>
          <a:prstGeom prst="rect">
            <a:avLst/>
          </a:prstGeom>
        </p:spPr>
        <p:txBody>
          <a:bodyPr spcFirstLastPara="1" wrap="square" lIns="243800" tIns="243800" rIns="243800" bIns="243800" anchor="ctr" anchorCtr="0">
            <a:normAutofit/>
          </a:bodyPr>
          <a:lstStyle/>
          <a:p>
            <a:pPr algn="r"/>
            <a:fld id="{00000000-1234-1234-1234-123412341234}" type="slidenum">
              <a:rPr lang="en"/>
              <a:pPr algn="r"/>
              <a:t>30</a:t>
            </a:fld>
            <a:endParaRPr/>
          </a:p>
        </p:txBody>
      </p:sp>
      <p:sp>
        <p:nvSpPr>
          <p:cNvPr id="274" name="Google Shape;274;p33"/>
          <p:cNvSpPr txBox="1">
            <a:spLocks noGrp="1"/>
          </p:cNvSpPr>
          <p:nvPr>
            <p:ph type="title"/>
          </p:nvPr>
        </p:nvSpPr>
        <p:spPr>
          <a:xfrm>
            <a:off x="831200" y="5735600"/>
            <a:ext cx="22721600" cy="2244800"/>
          </a:xfrm>
          <a:prstGeom prst="rect">
            <a:avLst/>
          </a:prstGeom>
        </p:spPr>
        <p:txBody>
          <a:bodyPr spcFirstLastPara="1" wrap="square" lIns="243800" tIns="243800" rIns="243800" bIns="243800" anchor="ctr" anchorCtr="0">
            <a:normAutofit fontScale="90000"/>
          </a:bodyPr>
          <a:lstStyle/>
          <a:p>
            <a:r>
              <a:rPr lang="en" b="0"/>
              <a:t>Design occurs at the </a:t>
            </a:r>
            <a:r>
              <a:rPr lang="en"/>
              <a:t>interface</a:t>
            </a:r>
            <a:r>
              <a:rPr lang="en" b="0"/>
              <a:t> </a:t>
            </a:r>
            <a:endParaRPr b="0"/>
          </a:p>
          <a:p>
            <a:r>
              <a:rPr lang="en" b="0"/>
              <a:t>between the </a:t>
            </a:r>
            <a:r>
              <a:rPr lang="en"/>
              <a:t>world</a:t>
            </a:r>
            <a:r>
              <a:rPr lang="en" b="0"/>
              <a:t> and</a:t>
            </a:r>
            <a:endParaRPr b="0"/>
          </a:p>
          <a:p>
            <a:r>
              <a:rPr lang="en" b="0"/>
              <a:t>and </a:t>
            </a:r>
            <a:r>
              <a:rPr lang="en"/>
              <a:t>models</a:t>
            </a:r>
            <a:endParaRPr/>
          </a:p>
          <a:p>
            <a:endParaRPr/>
          </a:p>
          <a:p>
            <a:r>
              <a:rPr lang="en" b="0">
                <a:latin typeface="EB Garamond Medium"/>
                <a:ea typeface="EB Garamond Medium"/>
                <a:cs typeface="EB Garamond Medium"/>
                <a:sym typeface="EB Garamond Medium"/>
              </a:rPr>
              <a:t>W</a:t>
            </a:r>
            <a:r>
              <a:rPr lang="en" b="0" baseline="-25000">
                <a:latin typeface="EB Garamond Medium"/>
                <a:ea typeface="EB Garamond Medium"/>
                <a:cs typeface="EB Garamond Medium"/>
                <a:sym typeface="EB Garamond Medium"/>
              </a:rPr>
              <a:t>1</a:t>
            </a:r>
            <a:r>
              <a:rPr lang="en" b="0">
                <a:latin typeface="EB Garamond Medium"/>
                <a:ea typeface="EB Garamond Medium"/>
                <a:cs typeface="EB Garamond Medium"/>
                <a:sym typeface="EB Garamond Medium"/>
              </a:rPr>
              <a:t> → M → W</a:t>
            </a:r>
            <a:r>
              <a:rPr lang="en" b="0" baseline="-25000">
                <a:latin typeface="EB Garamond Medium"/>
                <a:ea typeface="EB Garamond Medium"/>
                <a:cs typeface="EB Garamond Medium"/>
                <a:sym typeface="EB Garamond Medium"/>
              </a:rPr>
              <a:t>2</a:t>
            </a:r>
            <a:endParaRPr b="0" baseline="-25000">
              <a:latin typeface="EB Garamond Medium"/>
              <a:ea typeface="EB Garamond Medium"/>
              <a:cs typeface="EB Garamond Medium"/>
              <a:sym typeface="EB Garamond Medium"/>
            </a:endParaRPr>
          </a:p>
          <a:p>
            <a:endParaRPr/>
          </a:p>
          <a:p>
            <a:r>
              <a:rPr lang="en" b="0"/>
              <a:t>It fundamentally involves the work of </a:t>
            </a:r>
            <a:r>
              <a:rPr lang="en"/>
              <a:t>representation</a:t>
            </a:r>
            <a:endParaRPr/>
          </a:p>
        </p:txBody>
      </p:sp>
      <p:sp>
        <p:nvSpPr>
          <p:cNvPr id="2" name="TextBox 1">
            <a:extLst>
              <a:ext uri="{FF2B5EF4-FFF2-40B4-BE49-F238E27FC236}">
                <a16:creationId xmlns:a16="http://schemas.microsoft.com/office/drawing/2014/main" id="{B0306DED-E315-D175-CF7E-5283D4FE39D9}"/>
              </a:ext>
            </a:extLst>
          </p:cNvPr>
          <p:cNvSpPr txBox="1"/>
          <p:nvPr/>
        </p:nvSpPr>
        <p:spPr>
          <a:xfrm>
            <a:off x="7183231" y="10920040"/>
            <a:ext cx="10587835" cy="256480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4000" b="0" i="0" u="none" strike="noStrike" cap="none" spc="0" normalizeH="0" baseline="0" dirty="0">
                <a:ln>
                  <a:noFill/>
                </a:ln>
                <a:solidFill>
                  <a:srgbClr val="5E5E5E"/>
                </a:solidFill>
                <a:effectLst/>
                <a:uFillTx/>
                <a:latin typeface="+mn-lt"/>
                <a:ea typeface="+mn-ea"/>
                <a:cs typeface="+mn-cs"/>
                <a:sym typeface="Helvetica Neue"/>
              </a:rPr>
              <a:t>Data </a:t>
            </a:r>
            <a:r>
              <a:rPr kumimoji="0" lang="en-US" sz="4000" b="0" i="0" u="none" strike="noStrike" cap="none" spc="0" normalizeH="0" baseline="0" dirty="0">
                <a:ln>
                  <a:noFill/>
                </a:ln>
                <a:solidFill>
                  <a:srgbClr val="5E5E5E"/>
                </a:solidFill>
                <a:effectLst/>
                <a:uFillTx/>
                <a:latin typeface="+mn-lt"/>
                <a:ea typeface="+mn-ea"/>
                <a:cs typeface="+mn-cs"/>
                <a:sym typeface="Wingdings" pitchFamily="2" charset="2"/>
              </a:rPr>
              <a:t> Tables</a:t>
            </a:r>
          </a:p>
          <a:p>
            <a:pPr marL="0" marR="0" indent="0" algn="ctr" defTabSz="2438338" rtl="0" fontAlgn="auto" latinLnBrk="0" hangingPunct="0">
              <a:lnSpc>
                <a:spcPct val="100000"/>
              </a:lnSpc>
              <a:spcBef>
                <a:spcPts val="0"/>
              </a:spcBef>
              <a:spcAft>
                <a:spcPts val="0"/>
              </a:spcAft>
              <a:buClrTx/>
              <a:buSzTx/>
              <a:buFontTx/>
              <a:buNone/>
              <a:tabLst/>
            </a:pPr>
            <a:r>
              <a:rPr lang="en-US" sz="4000" dirty="0">
                <a:sym typeface="Wingdings" pitchFamily="2" charset="2"/>
              </a:rPr>
              <a:t>Table schema  Diagrams</a:t>
            </a:r>
          </a:p>
          <a:p>
            <a:pPr marL="0" marR="0" indent="0" algn="ctr" defTabSz="2438338" rtl="0" fontAlgn="auto" latinLnBrk="0" hangingPunct="0">
              <a:lnSpc>
                <a:spcPct val="100000"/>
              </a:lnSpc>
              <a:spcBef>
                <a:spcPts val="0"/>
              </a:spcBef>
              <a:spcAft>
                <a:spcPts val="0"/>
              </a:spcAft>
              <a:buClrTx/>
              <a:buSzTx/>
              <a:buFontTx/>
              <a:buNone/>
              <a:tabLst/>
            </a:pPr>
            <a:r>
              <a:rPr kumimoji="0" lang="en-US" sz="4000" b="0" i="0" u="none" strike="noStrike" cap="none" spc="0" normalizeH="0" baseline="0" dirty="0">
                <a:ln>
                  <a:noFill/>
                </a:ln>
                <a:solidFill>
                  <a:srgbClr val="5E5E5E"/>
                </a:solidFill>
                <a:effectLst/>
                <a:uFillTx/>
                <a:latin typeface="+mn-lt"/>
                <a:ea typeface="+mn-ea"/>
                <a:cs typeface="+mn-cs"/>
                <a:sym typeface="Helvetica Neue"/>
              </a:rPr>
              <a:t>Tables </a:t>
            </a:r>
            <a:r>
              <a:rPr kumimoji="0" lang="en-US" sz="4000" b="0" i="0" u="none" strike="noStrike" cap="none" spc="0" normalizeH="0" baseline="0" dirty="0">
                <a:ln>
                  <a:noFill/>
                </a:ln>
                <a:solidFill>
                  <a:srgbClr val="5E5E5E"/>
                </a:solidFill>
                <a:effectLst/>
                <a:uFillTx/>
                <a:latin typeface="+mn-lt"/>
                <a:ea typeface="+mn-ea"/>
                <a:cs typeface="+mn-cs"/>
                <a:sym typeface="Wingdings" pitchFamily="2" charset="2"/>
              </a:rPr>
              <a:t> Charts</a:t>
            </a:r>
          </a:p>
          <a:p>
            <a:pPr marL="0" marR="0" indent="0" algn="ctr" defTabSz="2438338" rtl="0" fontAlgn="auto" latinLnBrk="0" hangingPunct="0">
              <a:lnSpc>
                <a:spcPct val="100000"/>
              </a:lnSpc>
              <a:spcBef>
                <a:spcPts val="0"/>
              </a:spcBef>
              <a:spcAft>
                <a:spcPts val="0"/>
              </a:spcAft>
              <a:buClrTx/>
              <a:buSzTx/>
              <a:buFontTx/>
              <a:buNone/>
              <a:tabLst/>
            </a:pPr>
            <a:r>
              <a:rPr lang="en-US" sz="4000" dirty="0">
                <a:sym typeface="Wingdings" pitchFamily="2" charset="2"/>
              </a:rPr>
              <a:t>Model internals  Visualized for explainability</a:t>
            </a:r>
            <a:endParaRPr kumimoji="0" lang="en-US" sz="4000" b="0" i="0" u="none" strike="noStrike" cap="none" spc="0" normalizeH="0" baseline="0" dirty="0">
              <a:ln>
                <a:noFill/>
              </a:ln>
              <a:solidFill>
                <a:srgbClr val="5E5E5E"/>
              </a:solidFill>
              <a:effectLst/>
              <a:uFillTx/>
              <a:latin typeface="+mn-lt"/>
              <a:ea typeface="+mn-ea"/>
              <a:cs typeface="+mn-cs"/>
              <a:sym typeface="Helvetica Neue"/>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Shape 278"/>
        <p:cNvGrpSpPr/>
        <p:nvPr/>
      </p:nvGrpSpPr>
      <p:grpSpPr>
        <a:xfrm>
          <a:off x="0" y="0"/>
          <a:ext cx="0" cy="0"/>
          <a:chOff x="0" y="0"/>
          <a:chExt cx="0" cy="0"/>
        </a:xfrm>
      </p:grpSpPr>
      <p:sp>
        <p:nvSpPr>
          <p:cNvPr id="279" name="Google Shape;279;p34"/>
          <p:cNvSpPr txBox="1">
            <a:spLocks noGrp="1"/>
          </p:cNvSpPr>
          <p:nvPr>
            <p:ph type="title"/>
          </p:nvPr>
        </p:nvSpPr>
        <p:spPr>
          <a:xfrm>
            <a:off x="597645" y="609267"/>
            <a:ext cx="22806400" cy="1527200"/>
          </a:xfrm>
          <a:prstGeom prst="rect">
            <a:avLst/>
          </a:prstGeom>
          <a:noFill/>
          <a:ln>
            <a:noFill/>
          </a:ln>
        </p:spPr>
        <p:txBody>
          <a:bodyPr spcFirstLastPara="1" wrap="square" lIns="243800" tIns="121867" rIns="243800" bIns="121867" anchor="ctr" anchorCtr="0">
            <a:normAutofit/>
          </a:bodyPr>
          <a:lstStyle/>
          <a:p>
            <a:pPr>
              <a:buClr>
                <a:schemeClr val="dk1"/>
              </a:buClr>
              <a:buSzPts val="3300"/>
            </a:pPr>
            <a:r>
              <a:rPr lang="en"/>
              <a:t>Work of Representation</a:t>
            </a:r>
            <a:endParaRPr/>
          </a:p>
        </p:txBody>
      </p:sp>
      <p:sp>
        <p:nvSpPr>
          <p:cNvPr id="280" name="Google Shape;280;p34"/>
          <p:cNvSpPr txBox="1">
            <a:spLocks noGrp="1"/>
          </p:cNvSpPr>
          <p:nvPr>
            <p:ph type="body" idx="4294967295"/>
          </p:nvPr>
        </p:nvSpPr>
        <p:spPr>
          <a:xfrm>
            <a:off x="597667" y="2657069"/>
            <a:ext cx="21945600" cy="9052000"/>
          </a:xfrm>
          <a:prstGeom prst="rect">
            <a:avLst/>
          </a:prstGeom>
          <a:noFill/>
          <a:ln>
            <a:noFill/>
          </a:ln>
        </p:spPr>
        <p:txBody>
          <a:bodyPr spcFirstLastPara="1" wrap="square" lIns="243800" tIns="121867" rIns="243800" bIns="121867" anchor="t" anchorCtr="0">
            <a:noAutofit/>
          </a:bodyPr>
          <a:lstStyle/>
          <a:p>
            <a:pPr marL="0" indent="0">
              <a:spcBef>
                <a:spcPts val="1280"/>
              </a:spcBef>
              <a:buNone/>
            </a:pPr>
            <a:r>
              <a:rPr lang="en" sz="5867"/>
              <a:t>Raw signal data → images, </a:t>
            </a:r>
            <a:r>
              <a:rPr lang="en" sz="5867" b="1"/>
              <a:t>tables</a:t>
            </a:r>
            <a:endParaRPr sz="5867"/>
          </a:p>
          <a:p>
            <a:pPr marL="0" indent="0">
              <a:spcBef>
                <a:spcPts val="1280"/>
              </a:spcBef>
              <a:buNone/>
            </a:pPr>
            <a:r>
              <a:rPr lang="en" sz="5867"/>
              <a:t>Tables </a:t>
            </a:r>
            <a:r>
              <a:rPr lang="en" sz="5867" b="1"/>
              <a:t>schema</a:t>
            </a:r>
            <a:r>
              <a:rPr lang="en" sz="5867"/>
              <a:t> → </a:t>
            </a:r>
            <a:r>
              <a:rPr lang="en" sz="5867" b="1"/>
              <a:t>diagrams</a:t>
            </a:r>
            <a:endParaRPr sz="5867"/>
          </a:p>
          <a:p>
            <a:pPr marL="0" indent="0">
              <a:spcBef>
                <a:spcPts val="1280"/>
              </a:spcBef>
              <a:buNone/>
            </a:pPr>
            <a:r>
              <a:rPr lang="en" sz="5867"/>
              <a:t>Data in tables → </a:t>
            </a:r>
            <a:r>
              <a:rPr lang="en" sz="5867" b="1"/>
              <a:t>graphs, chart, plots, etc</a:t>
            </a:r>
            <a:endParaRPr sz="5867" b="1"/>
          </a:p>
          <a:p>
            <a:pPr marL="0" indent="0">
              <a:spcBef>
                <a:spcPts val="1280"/>
              </a:spcBef>
              <a:buNone/>
            </a:pPr>
            <a:r>
              <a:rPr lang="en" sz="5867"/>
              <a:t>Data in tables → </a:t>
            </a:r>
            <a:r>
              <a:rPr lang="en" sz="5867" b="1"/>
              <a:t>reshaped</a:t>
            </a:r>
            <a:r>
              <a:rPr lang="en" sz="5867"/>
              <a:t> to be visualized and modeled</a:t>
            </a:r>
            <a:endParaRPr sz="5867"/>
          </a:p>
          <a:p>
            <a:pPr marL="0" indent="0">
              <a:spcBef>
                <a:spcPts val="1280"/>
              </a:spcBef>
              <a:buNone/>
            </a:pPr>
            <a:r>
              <a:rPr lang="en" sz="5867"/>
              <a:t>Machine learning models → </a:t>
            </a:r>
            <a:r>
              <a:rPr lang="en" sz="5867" b="1"/>
              <a:t>summarized</a:t>
            </a:r>
            <a:r>
              <a:rPr lang="en" sz="5867"/>
              <a:t> for stakeholders</a:t>
            </a:r>
            <a:endParaRPr sz="5867"/>
          </a:p>
          <a:p>
            <a:pPr marL="0" indent="0">
              <a:spcBef>
                <a:spcPts val="1280"/>
              </a:spcBef>
              <a:spcAft>
                <a:spcPts val="3200"/>
              </a:spcAft>
              <a:buNone/>
            </a:pPr>
            <a:r>
              <a:rPr lang="en" sz="5867" b="1"/>
              <a:t>Internals</a:t>
            </a:r>
            <a:r>
              <a:rPr lang="en" sz="5867"/>
              <a:t> of complex </a:t>
            </a:r>
            <a:r>
              <a:rPr lang="en" sz="5867" b="1"/>
              <a:t>models</a:t>
            </a:r>
            <a:r>
              <a:rPr lang="en" sz="5867"/>
              <a:t> → </a:t>
            </a:r>
            <a:r>
              <a:rPr lang="en" sz="5867" b="1"/>
              <a:t>visualized</a:t>
            </a:r>
            <a:r>
              <a:rPr lang="en" sz="5867"/>
              <a:t> for explainability</a:t>
            </a:r>
            <a:endParaRPr sz="5867"/>
          </a:p>
        </p:txBody>
      </p:sp>
      <p:sp>
        <p:nvSpPr>
          <p:cNvPr id="281" name="Google Shape;281;p34"/>
          <p:cNvSpPr txBox="1">
            <a:spLocks noGrp="1"/>
          </p:cNvSpPr>
          <p:nvPr>
            <p:ph type="sldNum" idx="12"/>
          </p:nvPr>
        </p:nvSpPr>
        <p:spPr>
          <a:xfrm>
            <a:off x="22593221" y="12435245"/>
            <a:ext cx="1463200" cy="1049600"/>
          </a:xfrm>
          <a:prstGeom prst="rect">
            <a:avLst/>
          </a:prstGeom>
        </p:spPr>
        <p:txBody>
          <a:bodyPr spcFirstLastPara="1" wrap="square" lIns="243800" tIns="243800" rIns="243800" bIns="243800" anchor="ctr" anchorCtr="0">
            <a:normAutofit/>
          </a:bodyPr>
          <a:lstStyle/>
          <a:p>
            <a:pPr algn="r"/>
            <a:fld id="{00000000-1234-1234-1234-123412341234}" type="slidenum">
              <a:rPr lang="en"/>
              <a:pPr algn="r"/>
              <a:t>31</a:t>
            </a:fld>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29"/>
          <p:cNvSpPr txBox="1"/>
          <p:nvPr/>
        </p:nvSpPr>
        <p:spPr>
          <a:xfrm>
            <a:off x="5180467" y="2829733"/>
            <a:ext cx="1371200" cy="1149016"/>
          </a:xfrm>
          <a:prstGeom prst="rect">
            <a:avLst/>
          </a:prstGeom>
          <a:noFill/>
          <a:ln>
            <a:noFill/>
          </a:ln>
        </p:spPr>
        <p:txBody>
          <a:bodyPr spcFirstLastPara="1" wrap="square" lIns="243800" tIns="243800" rIns="243800" bIns="243800" anchor="t" anchorCtr="0">
            <a:spAutoFit/>
          </a:bodyPr>
          <a:lstStyle/>
          <a:p>
            <a:r>
              <a:rPr lang="en" sz="4267" i="1">
                <a:solidFill>
                  <a:schemeClr val="dk2"/>
                </a:solidFill>
                <a:latin typeface="EB Garamond"/>
                <a:ea typeface="EB Garamond"/>
                <a:cs typeface="EB Garamond"/>
                <a:sym typeface="EB Garamond"/>
              </a:rPr>
              <a:t>W</a:t>
            </a:r>
            <a:r>
              <a:rPr lang="en" sz="4267" i="1" baseline="-25000">
                <a:solidFill>
                  <a:schemeClr val="dk2"/>
                </a:solidFill>
                <a:latin typeface="EB Garamond"/>
                <a:ea typeface="EB Garamond"/>
                <a:cs typeface="EB Garamond"/>
                <a:sym typeface="EB Garamond"/>
              </a:rPr>
              <a:t>1</a:t>
            </a:r>
            <a:endParaRPr sz="4267" i="1" baseline="-25000">
              <a:solidFill>
                <a:schemeClr val="dk2"/>
              </a:solidFill>
              <a:latin typeface="EB Garamond"/>
              <a:ea typeface="EB Garamond"/>
              <a:cs typeface="EB Garamond"/>
              <a:sym typeface="EB Garamond"/>
            </a:endParaRPr>
          </a:p>
        </p:txBody>
      </p:sp>
      <p:sp>
        <p:nvSpPr>
          <p:cNvPr id="231" name="Google Shape;231;p29"/>
          <p:cNvSpPr txBox="1"/>
          <p:nvPr/>
        </p:nvSpPr>
        <p:spPr>
          <a:xfrm>
            <a:off x="3192467" y="5676328"/>
            <a:ext cx="2662400" cy="1723468"/>
          </a:xfrm>
          <a:prstGeom prst="rect">
            <a:avLst/>
          </a:prstGeom>
          <a:noFill/>
          <a:ln>
            <a:noFill/>
          </a:ln>
        </p:spPr>
        <p:txBody>
          <a:bodyPr spcFirstLastPara="1" wrap="square" lIns="243800" tIns="243800" rIns="243800" bIns="243800" anchor="t" anchorCtr="0">
            <a:spAutoFit/>
          </a:bodyPr>
          <a:lstStyle/>
          <a:p>
            <a:r>
              <a:rPr lang="en" sz="4000" b="1">
                <a:solidFill>
                  <a:schemeClr val="dk2"/>
                </a:solidFill>
                <a:latin typeface="Lato"/>
                <a:ea typeface="Lato"/>
                <a:cs typeface="Lato"/>
                <a:sym typeface="Lato"/>
              </a:rPr>
              <a:t>The Real World</a:t>
            </a:r>
            <a:endParaRPr sz="4000" i="1" baseline="-25000">
              <a:solidFill>
                <a:schemeClr val="dk2"/>
              </a:solidFill>
              <a:latin typeface="EB Garamond"/>
              <a:ea typeface="EB Garamond"/>
              <a:cs typeface="EB Garamond"/>
              <a:sym typeface="EB Garamond"/>
            </a:endParaRPr>
          </a:p>
        </p:txBody>
      </p:sp>
      <p:sp>
        <p:nvSpPr>
          <p:cNvPr id="232" name="Google Shape;232;p29"/>
          <p:cNvSpPr/>
          <p:nvPr/>
        </p:nvSpPr>
        <p:spPr>
          <a:xfrm>
            <a:off x="6594001" y="3630068"/>
            <a:ext cx="8809667" cy="5818467"/>
          </a:xfrm>
          <a:custGeom>
            <a:avLst/>
            <a:gdLst/>
            <a:ahLst/>
            <a:cxnLst/>
            <a:rect l="l" t="t" r="r" b="b"/>
            <a:pathLst>
              <a:path w="132145" h="87277" extrusionOk="0">
                <a:moveTo>
                  <a:pt x="898" y="0"/>
                </a:moveTo>
                <a:cubicBezTo>
                  <a:pt x="19744" y="4562"/>
                  <a:pt x="93036" y="18136"/>
                  <a:pt x="113976" y="27372"/>
                </a:cubicBezTo>
                <a:cubicBezTo>
                  <a:pt x="134917" y="36608"/>
                  <a:pt x="135740" y="46891"/>
                  <a:pt x="126541" y="55417"/>
                </a:cubicBezTo>
                <a:cubicBezTo>
                  <a:pt x="117342" y="63943"/>
                  <a:pt x="79873" y="73216"/>
                  <a:pt x="58783" y="78526"/>
                </a:cubicBezTo>
                <a:cubicBezTo>
                  <a:pt x="37693" y="83836"/>
                  <a:pt x="9797" y="85819"/>
                  <a:pt x="0" y="87277"/>
                </a:cubicBezTo>
              </a:path>
            </a:pathLst>
          </a:custGeom>
          <a:noFill/>
          <a:ln w="76200" cap="flat" cmpd="sng">
            <a:solidFill>
              <a:srgbClr val="1155CC"/>
            </a:solidFill>
            <a:prstDash val="solid"/>
            <a:round/>
            <a:headEnd type="oval" w="med" len="med"/>
            <a:tailEnd type="triangle" w="med" len="med"/>
          </a:ln>
        </p:spPr>
        <p:txBody>
          <a:bodyPr/>
          <a:lstStyle/>
          <a:p>
            <a:endParaRPr lang="en-US" sz="6400"/>
          </a:p>
        </p:txBody>
      </p:sp>
      <p:sp>
        <p:nvSpPr>
          <p:cNvPr id="233" name="Google Shape;233;p29"/>
          <p:cNvSpPr txBox="1"/>
          <p:nvPr/>
        </p:nvSpPr>
        <p:spPr>
          <a:xfrm>
            <a:off x="5214533" y="9068067"/>
            <a:ext cx="1253600" cy="1149016"/>
          </a:xfrm>
          <a:prstGeom prst="rect">
            <a:avLst/>
          </a:prstGeom>
          <a:noFill/>
          <a:ln>
            <a:noFill/>
          </a:ln>
        </p:spPr>
        <p:txBody>
          <a:bodyPr spcFirstLastPara="1" wrap="square" lIns="243800" tIns="243800" rIns="243800" bIns="243800" anchor="t" anchorCtr="0">
            <a:spAutoFit/>
          </a:bodyPr>
          <a:lstStyle/>
          <a:p>
            <a:r>
              <a:rPr lang="en" sz="4267" i="1">
                <a:solidFill>
                  <a:schemeClr val="dk2"/>
                </a:solidFill>
                <a:latin typeface="EB Garamond"/>
                <a:ea typeface="EB Garamond"/>
                <a:cs typeface="EB Garamond"/>
                <a:sym typeface="EB Garamond"/>
              </a:rPr>
              <a:t>W</a:t>
            </a:r>
            <a:r>
              <a:rPr lang="en" sz="4267" i="1" baseline="-25000">
                <a:solidFill>
                  <a:schemeClr val="dk2"/>
                </a:solidFill>
                <a:latin typeface="EB Garamond"/>
                <a:ea typeface="EB Garamond"/>
                <a:cs typeface="EB Garamond"/>
                <a:sym typeface="EB Garamond"/>
              </a:rPr>
              <a:t>2</a:t>
            </a:r>
            <a:endParaRPr sz="4267" i="1" baseline="-25000">
              <a:solidFill>
                <a:schemeClr val="dk2"/>
              </a:solidFill>
              <a:latin typeface="EB Garamond"/>
              <a:ea typeface="EB Garamond"/>
              <a:cs typeface="EB Garamond"/>
              <a:sym typeface="EB Garamond"/>
            </a:endParaRPr>
          </a:p>
        </p:txBody>
      </p:sp>
      <p:sp>
        <p:nvSpPr>
          <p:cNvPr id="234" name="Google Shape;234;p29"/>
          <p:cNvSpPr txBox="1"/>
          <p:nvPr/>
        </p:nvSpPr>
        <p:spPr>
          <a:xfrm>
            <a:off x="4053467" y="10156668"/>
            <a:ext cx="3515200" cy="2708353"/>
          </a:xfrm>
          <a:prstGeom prst="rect">
            <a:avLst/>
          </a:prstGeom>
          <a:noFill/>
          <a:ln>
            <a:noFill/>
          </a:ln>
        </p:spPr>
        <p:txBody>
          <a:bodyPr spcFirstLastPara="1" wrap="square" lIns="243800" tIns="243800" rIns="243800" bIns="243800" anchor="t" anchorCtr="0">
            <a:spAutoFit/>
          </a:bodyPr>
          <a:lstStyle/>
          <a:p>
            <a:r>
              <a:rPr lang="en" sz="4800" b="1">
                <a:solidFill>
                  <a:schemeClr val="dk2"/>
                </a:solidFill>
                <a:latin typeface="Lato"/>
                <a:ea typeface="Lato"/>
                <a:cs typeface="Lato"/>
                <a:sym typeface="Lato"/>
              </a:rPr>
              <a:t>Interfacing</a:t>
            </a:r>
            <a:r>
              <a:rPr lang="en" sz="4800">
                <a:solidFill>
                  <a:schemeClr val="dk2"/>
                </a:solidFill>
                <a:latin typeface="Lato"/>
                <a:ea typeface="Lato"/>
                <a:cs typeface="Lato"/>
                <a:sym typeface="Lato"/>
              </a:rPr>
              <a:t> with the real world</a:t>
            </a:r>
            <a:endParaRPr sz="4800">
              <a:solidFill>
                <a:schemeClr val="dk2"/>
              </a:solidFill>
              <a:latin typeface="Lato"/>
              <a:ea typeface="Lato"/>
              <a:cs typeface="Lato"/>
              <a:sym typeface="Lato"/>
            </a:endParaRPr>
          </a:p>
        </p:txBody>
      </p:sp>
      <p:sp>
        <p:nvSpPr>
          <p:cNvPr id="235" name="Google Shape;235;p29"/>
          <p:cNvSpPr txBox="1"/>
          <p:nvPr/>
        </p:nvSpPr>
        <p:spPr>
          <a:xfrm>
            <a:off x="8323000" y="10156667"/>
            <a:ext cx="5908800" cy="3447017"/>
          </a:xfrm>
          <a:prstGeom prst="rect">
            <a:avLst/>
          </a:prstGeom>
          <a:noFill/>
          <a:ln>
            <a:noFill/>
          </a:ln>
        </p:spPr>
        <p:txBody>
          <a:bodyPr spcFirstLastPara="1" wrap="square" lIns="243800" tIns="243800" rIns="243800" bIns="243800" anchor="t" anchorCtr="0">
            <a:spAutoFit/>
          </a:bodyPr>
          <a:lstStyle/>
          <a:p>
            <a:r>
              <a:rPr lang="en" sz="4800" b="1">
                <a:solidFill>
                  <a:schemeClr val="dk2"/>
                </a:solidFill>
                <a:latin typeface="Lato"/>
                <a:ea typeface="Lato"/>
                <a:cs typeface="Lato"/>
                <a:sym typeface="Lato"/>
              </a:rPr>
              <a:t>Transferring</a:t>
            </a:r>
            <a:r>
              <a:rPr lang="en" sz="4800">
                <a:solidFill>
                  <a:schemeClr val="dk2"/>
                </a:solidFill>
                <a:latin typeface="Lato"/>
                <a:ea typeface="Lato"/>
                <a:cs typeface="Lato"/>
                <a:sym typeface="Lato"/>
              </a:rPr>
              <a:t> information between world and models</a:t>
            </a:r>
            <a:endParaRPr sz="4800" i="1" baseline="-25000">
              <a:solidFill>
                <a:schemeClr val="dk2"/>
              </a:solidFill>
              <a:latin typeface="Lato"/>
              <a:ea typeface="Lato"/>
              <a:cs typeface="Lato"/>
              <a:sym typeface="Lato"/>
            </a:endParaRPr>
          </a:p>
        </p:txBody>
      </p:sp>
      <p:sp>
        <p:nvSpPr>
          <p:cNvPr id="236" name="Google Shape;236;p29"/>
          <p:cNvSpPr txBox="1"/>
          <p:nvPr/>
        </p:nvSpPr>
        <p:spPr>
          <a:xfrm>
            <a:off x="14747267" y="10156667"/>
            <a:ext cx="2755200" cy="2708353"/>
          </a:xfrm>
          <a:prstGeom prst="rect">
            <a:avLst/>
          </a:prstGeom>
          <a:noFill/>
          <a:ln>
            <a:noFill/>
          </a:ln>
        </p:spPr>
        <p:txBody>
          <a:bodyPr spcFirstLastPara="1" wrap="square" lIns="243800" tIns="243800" rIns="243800" bIns="243800" anchor="t" anchorCtr="0">
            <a:spAutoFit/>
          </a:bodyPr>
          <a:lstStyle/>
          <a:p>
            <a:r>
              <a:rPr lang="en" sz="4800" b="1">
                <a:solidFill>
                  <a:schemeClr val="dk2"/>
                </a:solidFill>
                <a:latin typeface="Lato"/>
                <a:ea typeface="Lato"/>
                <a:cs typeface="Lato"/>
                <a:sym typeface="Lato"/>
              </a:rPr>
              <a:t>Models</a:t>
            </a:r>
            <a:r>
              <a:rPr lang="en" sz="4800">
                <a:solidFill>
                  <a:schemeClr val="dk2"/>
                </a:solidFill>
                <a:latin typeface="Lato"/>
                <a:ea typeface="Lato"/>
                <a:cs typeface="Lato"/>
                <a:sym typeface="Lato"/>
              </a:rPr>
              <a:t> of the world</a:t>
            </a:r>
            <a:endParaRPr sz="4800">
              <a:solidFill>
                <a:schemeClr val="dk2"/>
              </a:solidFill>
              <a:latin typeface="Lato"/>
              <a:ea typeface="Lato"/>
              <a:cs typeface="Lato"/>
              <a:sym typeface="Lato"/>
            </a:endParaRPr>
          </a:p>
        </p:txBody>
      </p:sp>
      <p:cxnSp>
        <p:nvCxnSpPr>
          <p:cNvPr id="237" name="Google Shape;237;p29"/>
          <p:cNvCxnSpPr/>
          <p:nvPr/>
        </p:nvCxnSpPr>
        <p:spPr>
          <a:xfrm>
            <a:off x="8218200" y="2633600"/>
            <a:ext cx="104800" cy="7718400"/>
          </a:xfrm>
          <a:prstGeom prst="straightConnector1">
            <a:avLst/>
          </a:prstGeom>
          <a:noFill/>
          <a:ln w="38100" cap="flat" cmpd="sng">
            <a:solidFill>
              <a:srgbClr val="999999"/>
            </a:solidFill>
            <a:prstDash val="dash"/>
            <a:round/>
            <a:headEnd type="none" w="med" len="med"/>
            <a:tailEnd type="none" w="med" len="med"/>
          </a:ln>
        </p:spPr>
      </p:cxnSp>
      <p:cxnSp>
        <p:nvCxnSpPr>
          <p:cNvPr id="238" name="Google Shape;238;p29"/>
          <p:cNvCxnSpPr/>
          <p:nvPr/>
        </p:nvCxnSpPr>
        <p:spPr>
          <a:xfrm>
            <a:off x="14111400" y="2603733"/>
            <a:ext cx="120000" cy="7732800"/>
          </a:xfrm>
          <a:prstGeom prst="straightConnector1">
            <a:avLst/>
          </a:prstGeom>
          <a:noFill/>
          <a:ln w="38100" cap="flat" cmpd="sng">
            <a:solidFill>
              <a:srgbClr val="999999"/>
            </a:solidFill>
            <a:prstDash val="dash"/>
            <a:round/>
            <a:headEnd type="none" w="med" len="med"/>
            <a:tailEnd type="none" w="med" len="med"/>
          </a:ln>
        </p:spPr>
      </p:cxnSp>
      <p:sp>
        <p:nvSpPr>
          <p:cNvPr id="239" name="Google Shape;239;p29"/>
          <p:cNvSpPr txBox="1">
            <a:spLocks noGrp="1"/>
          </p:cNvSpPr>
          <p:nvPr>
            <p:ph type="title"/>
          </p:nvPr>
        </p:nvSpPr>
        <p:spPr>
          <a:xfrm>
            <a:off x="597645" y="609267"/>
            <a:ext cx="22806400" cy="1527200"/>
          </a:xfrm>
          <a:prstGeom prst="rect">
            <a:avLst/>
          </a:prstGeom>
        </p:spPr>
        <p:txBody>
          <a:bodyPr spcFirstLastPara="1" wrap="square" lIns="243800" tIns="243800" rIns="243800" bIns="243800" anchor="t" anchorCtr="0">
            <a:normAutofit/>
          </a:bodyPr>
          <a:lstStyle/>
          <a:p>
            <a:r>
              <a:rPr lang="en"/>
              <a:t>Activities for Each Zone</a:t>
            </a:r>
            <a:endParaRPr/>
          </a:p>
        </p:txBody>
      </p:sp>
      <p:sp>
        <p:nvSpPr>
          <p:cNvPr id="240" name="Google Shape;240;p29"/>
          <p:cNvSpPr txBox="1">
            <a:spLocks noGrp="1"/>
          </p:cNvSpPr>
          <p:nvPr>
            <p:ph type="sldNum" idx="12"/>
          </p:nvPr>
        </p:nvSpPr>
        <p:spPr>
          <a:xfrm>
            <a:off x="22593221" y="12435245"/>
            <a:ext cx="1463200" cy="1049600"/>
          </a:xfrm>
          <a:prstGeom prst="rect">
            <a:avLst/>
          </a:prstGeom>
        </p:spPr>
        <p:txBody>
          <a:bodyPr spcFirstLastPara="1" wrap="square" lIns="243800" tIns="243800" rIns="243800" bIns="243800" anchor="ctr" anchorCtr="0">
            <a:normAutofit/>
          </a:bodyPr>
          <a:lstStyle/>
          <a:p>
            <a:pPr algn="r"/>
            <a:fld id="{00000000-1234-1234-1234-123412341234}" type="slidenum">
              <a:rPr lang="en"/>
              <a:pPr algn="r"/>
              <a:t>32</a:t>
            </a:fld>
            <a:endParaRPr/>
          </a:p>
        </p:txBody>
      </p:sp>
      <p:sp>
        <p:nvSpPr>
          <p:cNvPr id="241" name="Google Shape;241;p29"/>
          <p:cNvSpPr txBox="1"/>
          <p:nvPr/>
        </p:nvSpPr>
        <p:spPr>
          <a:xfrm>
            <a:off x="16129000" y="5701733"/>
            <a:ext cx="1777600" cy="1231200"/>
          </a:xfrm>
          <a:prstGeom prst="rect">
            <a:avLst/>
          </a:prstGeom>
          <a:noFill/>
          <a:ln>
            <a:noFill/>
          </a:ln>
        </p:spPr>
        <p:txBody>
          <a:bodyPr spcFirstLastPara="1" wrap="square" lIns="243800" tIns="243800" rIns="243800" bIns="243800" anchor="ctr" anchorCtr="0">
            <a:noAutofit/>
          </a:bodyPr>
          <a:lstStyle/>
          <a:p>
            <a:r>
              <a:rPr lang="en" sz="5600" b="1">
                <a:solidFill>
                  <a:schemeClr val="dk1"/>
                </a:solidFill>
                <a:latin typeface="Lato"/>
                <a:ea typeface="Lato"/>
                <a:cs typeface="Lato"/>
                <a:sym typeface="Lato"/>
              </a:rPr>
              <a:t>III</a:t>
            </a:r>
            <a:endParaRPr sz="5600" b="1">
              <a:solidFill>
                <a:schemeClr val="dk1"/>
              </a:solidFill>
              <a:latin typeface="Lato"/>
              <a:ea typeface="Lato"/>
              <a:cs typeface="Lato"/>
              <a:sym typeface="Lato"/>
            </a:endParaRPr>
          </a:p>
        </p:txBody>
      </p:sp>
      <p:sp>
        <p:nvSpPr>
          <p:cNvPr id="242" name="Google Shape;242;p29"/>
          <p:cNvSpPr txBox="1"/>
          <p:nvPr/>
        </p:nvSpPr>
        <p:spPr>
          <a:xfrm>
            <a:off x="6069067" y="5701701"/>
            <a:ext cx="1777600" cy="1231200"/>
          </a:xfrm>
          <a:prstGeom prst="rect">
            <a:avLst/>
          </a:prstGeom>
          <a:noFill/>
          <a:ln>
            <a:noFill/>
          </a:ln>
        </p:spPr>
        <p:txBody>
          <a:bodyPr spcFirstLastPara="1" wrap="square" lIns="243800" tIns="243800" rIns="243800" bIns="243800" anchor="ctr" anchorCtr="0">
            <a:noAutofit/>
          </a:bodyPr>
          <a:lstStyle/>
          <a:p>
            <a:r>
              <a:rPr lang="en" sz="5600" b="1">
                <a:solidFill>
                  <a:schemeClr val="dk1"/>
                </a:solidFill>
                <a:latin typeface="Lato"/>
                <a:ea typeface="Lato"/>
                <a:cs typeface="Lato"/>
                <a:sym typeface="Lato"/>
              </a:rPr>
              <a:t>I</a:t>
            </a:r>
            <a:endParaRPr sz="5600" b="1">
              <a:solidFill>
                <a:schemeClr val="dk1"/>
              </a:solidFill>
              <a:latin typeface="Lato"/>
              <a:ea typeface="Lato"/>
              <a:cs typeface="Lato"/>
              <a:sym typeface="Lato"/>
            </a:endParaRPr>
          </a:p>
        </p:txBody>
      </p:sp>
      <p:sp>
        <p:nvSpPr>
          <p:cNvPr id="243" name="Google Shape;243;p29"/>
          <p:cNvSpPr txBox="1"/>
          <p:nvPr/>
        </p:nvSpPr>
        <p:spPr>
          <a:xfrm>
            <a:off x="9729333" y="5701701"/>
            <a:ext cx="1777600" cy="1231200"/>
          </a:xfrm>
          <a:prstGeom prst="rect">
            <a:avLst/>
          </a:prstGeom>
          <a:noFill/>
          <a:ln>
            <a:noFill/>
          </a:ln>
        </p:spPr>
        <p:txBody>
          <a:bodyPr spcFirstLastPara="1" wrap="square" lIns="243800" tIns="243800" rIns="243800" bIns="243800" anchor="ctr" anchorCtr="0">
            <a:noAutofit/>
          </a:bodyPr>
          <a:lstStyle/>
          <a:p>
            <a:r>
              <a:rPr lang="en" sz="5600" b="1">
                <a:solidFill>
                  <a:schemeClr val="dk1"/>
                </a:solidFill>
                <a:latin typeface="Lato"/>
                <a:ea typeface="Lato"/>
                <a:cs typeface="Lato"/>
                <a:sym typeface="Lato"/>
              </a:rPr>
              <a:t>II</a:t>
            </a:r>
            <a:endParaRPr sz="5600" b="1">
              <a:solidFill>
                <a:schemeClr val="dk1"/>
              </a:solidFill>
              <a:latin typeface="Lato"/>
              <a:ea typeface="Lato"/>
              <a:cs typeface="Lato"/>
              <a:sym typeface="Lato"/>
            </a:endParaRPr>
          </a:p>
        </p:txBody>
      </p:sp>
      <p:pic>
        <p:nvPicPr>
          <p:cNvPr id="244" name="Google Shape;244;p29"/>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5015801" y="1959765"/>
            <a:ext cx="7015400" cy="1816267"/>
          </a:xfrm>
          <a:prstGeom prst="rect">
            <a:avLst/>
          </a:prstGeom>
          <a:noFill/>
          <a:ln>
            <a:noFill/>
          </a:ln>
        </p:spPr>
      </p:pic>
      <p:pic>
        <p:nvPicPr>
          <p:cNvPr id="245" name="Google Shape;245;p29" descr="Create a black and white line drawing of a data table that I can use a clip art in a slide show"/>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8340614" y="2489897"/>
            <a:ext cx="2755203" cy="1462837"/>
          </a:xfrm>
          <a:prstGeom prst="rect">
            <a:avLst/>
          </a:prstGeom>
          <a:noFill/>
          <a:ln>
            <a:noFill/>
          </a:ln>
        </p:spPr>
      </p:pic>
      <p:pic>
        <p:nvPicPr>
          <p:cNvPr id="246" name="Google Shape;246;p29" descr="Now create an image of a line graph in the same style. Make it simple, showing only a trend line and axes"/>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11128328" y="2428827"/>
            <a:ext cx="2755203" cy="1816267"/>
          </a:xfrm>
          <a:prstGeom prst="rect">
            <a:avLst/>
          </a:prstGeom>
          <a:noFill/>
          <a:ln>
            <a:noFill/>
          </a:ln>
          <a:effectLst>
            <a:outerShdw blurRad="57150" dist="19050" dir="5400000" algn="bl" rotWithShape="0">
              <a:srgbClr val="000000">
                <a:alpha val="50000"/>
              </a:srgbClr>
            </a:outerShdw>
          </a:effectLst>
        </p:spPr>
      </p:pic>
      <p:pic>
        <p:nvPicPr>
          <p:cNvPr id="247" name="Google Shape;247;p29" descr="A line art image of an infographic that can be made small for insertion into a slide"/>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11047193" y="6858000"/>
            <a:ext cx="2917475" cy="3247467"/>
          </a:xfrm>
          <a:prstGeom prst="rect">
            <a:avLst/>
          </a:prstGeom>
          <a:noFill/>
          <a:ln>
            <a:noFill/>
          </a:ln>
          <a:effectLst>
            <a:outerShdw blurRad="57150" dist="19050" dir="5400000" algn="bl" rotWithShape="0">
              <a:srgbClr val="000000">
                <a:alpha val="50000"/>
              </a:srgbClr>
            </a:outerShdw>
          </a:effectLst>
        </p:spPr>
      </p:pic>
      <p:sp>
        <p:nvSpPr>
          <p:cNvPr id="2" name="TextBox 1">
            <a:extLst>
              <a:ext uri="{FF2B5EF4-FFF2-40B4-BE49-F238E27FC236}">
                <a16:creationId xmlns:a16="http://schemas.microsoft.com/office/drawing/2014/main" id="{B5BDBFB8-DE12-00D7-95AF-49091D340C72}"/>
              </a:ext>
            </a:extLst>
          </p:cNvPr>
          <p:cNvSpPr txBox="1"/>
          <p:nvPr/>
        </p:nvSpPr>
        <p:spPr>
          <a:xfrm>
            <a:off x="9597457" y="1676474"/>
            <a:ext cx="3486532" cy="84125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4800" b="1" i="0" u="none" strike="noStrike" cap="none" spc="0" normalizeH="0" baseline="0" dirty="0">
                <a:ln>
                  <a:noFill/>
                </a:ln>
                <a:solidFill>
                  <a:schemeClr val="accent6"/>
                </a:solidFill>
                <a:effectLst/>
                <a:uFillTx/>
                <a:latin typeface="+mn-lt"/>
                <a:ea typeface="+mn-ea"/>
                <a:cs typeface="+mn-cs"/>
                <a:sym typeface="Helvetica Neue"/>
              </a:rPr>
              <a:t>Exploratory</a:t>
            </a:r>
          </a:p>
        </p:txBody>
      </p:sp>
      <p:sp>
        <p:nvSpPr>
          <p:cNvPr id="3" name="TextBox 2">
            <a:extLst>
              <a:ext uri="{FF2B5EF4-FFF2-40B4-BE49-F238E27FC236}">
                <a16:creationId xmlns:a16="http://schemas.microsoft.com/office/drawing/2014/main" id="{1B57A060-274F-D151-5734-41113B3D673F}"/>
              </a:ext>
            </a:extLst>
          </p:cNvPr>
          <p:cNvSpPr txBox="1"/>
          <p:nvPr/>
        </p:nvSpPr>
        <p:spPr>
          <a:xfrm>
            <a:off x="9874925" y="9603747"/>
            <a:ext cx="3589124" cy="84125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4800" b="1" i="0" u="none" strike="noStrike" cap="none" spc="0" normalizeH="0" baseline="0" dirty="0">
                <a:ln>
                  <a:noFill/>
                </a:ln>
                <a:solidFill>
                  <a:schemeClr val="accent6"/>
                </a:solidFill>
                <a:effectLst/>
                <a:uFillTx/>
                <a:latin typeface="+mn-lt"/>
                <a:ea typeface="+mn-ea"/>
                <a:cs typeface="+mn-cs"/>
                <a:sym typeface="Helvetica Neue"/>
              </a:rPr>
              <a:t>Explanatory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309" name="Google Shape;309;p38"/>
          <p:cNvSpPr txBox="1">
            <a:spLocks noGrp="1"/>
          </p:cNvSpPr>
          <p:nvPr>
            <p:ph type="sldNum" idx="12"/>
          </p:nvPr>
        </p:nvSpPr>
        <p:spPr>
          <a:xfrm>
            <a:off x="22593221" y="12435245"/>
            <a:ext cx="1463200" cy="1049600"/>
          </a:xfrm>
          <a:prstGeom prst="rect">
            <a:avLst/>
          </a:prstGeom>
        </p:spPr>
        <p:txBody>
          <a:bodyPr spcFirstLastPara="1" wrap="square" lIns="243800" tIns="243800" rIns="243800" bIns="243800" anchor="ctr" anchorCtr="0">
            <a:normAutofit/>
          </a:bodyPr>
          <a:lstStyle/>
          <a:p>
            <a:pPr algn="r"/>
            <a:fld id="{00000000-1234-1234-1234-123412341234}" type="slidenum">
              <a:rPr lang="en"/>
              <a:pPr algn="r"/>
              <a:t>33</a:t>
            </a:fld>
            <a:endParaRPr/>
          </a:p>
        </p:txBody>
      </p:sp>
      <p:sp>
        <p:nvSpPr>
          <p:cNvPr id="310" name="Google Shape;310;p38"/>
          <p:cNvSpPr txBox="1">
            <a:spLocks noGrp="1"/>
          </p:cNvSpPr>
          <p:nvPr>
            <p:ph type="body" idx="4294967295"/>
          </p:nvPr>
        </p:nvSpPr>
        <p:spPr>
          <a:xfrm>
            <a:off x="788800" y="1316867"/>
            <a:ext cx="22806400" cy="10431200"/>
          </a:xfrm>
          <a:prstGeom prst="rect">
            <a:avLst/>
          </a:prstGeom>
        </p:spPr>
        <p:txBody>
          <a:bodyPr spcFirstLastPara="1" wrap="square" lIns="243800" tIns="243800" rIns="243800" bIns="243800" anchor="ctr" anchorCtr="0">
            <a:normAutofit/>
          </a:bodyPr>
          <a:lstStyle/>
          <a:p>
            <a:pPr marL="0" indent="0" algn="ctr">
              <a:spcBef>
                <a:spcPts val="0"/>
              </a:spcBef>
              <a:buNone/>
            </a:pPr>
            <a:r>
              <a:rPr lang="en" sz="7467"/>
              <a:t>There are many kinds of visualization</a:t>
            </a:r>
            <a:endParaRPr sz="7467"/>
          </a:p>
          <a:p>
            <a:pPr marL="0" indent="0" algn="ctr">
              <a:spcBef>
                <a:spcPts val="3200"/>
              </a:spcBef>
              <a:spcAft>
                <a:spcPts val="3200"/>
              </a:spcAft>
              <a:buNone/>
            </a:pPr>
            <a:r>
              <a:rPr lang="en" sz="7467"/>
              <a:t>Let’s look at some examples and identify them as </a:t>
            </a:r>
            <a:r>
              <a:rPr lang="en" sz="7467" b="1"/>
              <a:t>exploratory</a:t>
            </a:r>
            <a:r>
              <a:rPr lang="en" sz="7467"/>
              <a:t> or </a:t>
            </a:r>
            <a:r>
              <a:rPr lang="en" sz="7467" b="1"/>
              <a:t>explanatory</a:t>
            </a:r>
            <a:endParaRPr sz="7467" b="1"/>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Google Shape;315;p39"/>
          <p:cNvSpPr txBox="1">
            <a:spLocks noGrp="1"/>
          </p:cNvSpPr>
          <p:nvPr>
            <p:ph type="sldNum" idx="12"/>
          </p:nvPr>
        </p:nvSpPr>
        <p:spPr>
          <a:xfrm>
            <a:off x="22593221" y="12435245"/>
            <a:ext cx="1463200" cy="1049600"/>
          </a:xfrm>
          <a:prstGeom prst="rect">
            <a:avLst/>
          </a:prstGeom>
        </p:spPr>
        <p:txBody>
          <a:bodyPr spcFirstLastPara="1" wrap="square" lIns="243800" tIns="243800" rIns="243800" bIns="243800" anchor="ctr" anchorCtr="0">
            <a:normAutofit/>
          </a:bodyPr>
          <a:lstStyle/>
          <a:p>
            <a:pPr algn="r"/>
            <a:fld id="{00000000-1234-1234-1234-123412341234}" type="slidenum">
              <a:rPr lang="en"/>
              <a:pPr algn="r"/>
              <a:t>34</a:t>
            </a:fld>
            <a:endParaRPr/>
          </a:p>
        </p:txBody>
      </p:sp>
      <p:pic>
        <p:nvPicPr>
          <p:cNvPr id="316" name="Google Shape;316;p39"/>
          <p:cNvPicPr preferRelativeResize="0"/>
          <p:nvPr/>
        </p:nvPicPr>
        <p:blipFill>
          <a:blip r:embed="rId3">
            <a:alphaModFix/>
          </a:blip>
          <a:stretch>
            <a:fillRect/>
          </a:stretch>
        </p:blipFill>
        <p:spPr>
          <a:xfrm>
            <a:off x="406400" y="2523801"/>
            <a:ext cx="23571211" cy="8183315"/>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1" name="Google Shape;321;p4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1pPr>
            <a:lvl2pPr marR="0" lvl="1"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2pPr>
            <a:lvl3pPr marR="0" lvl="2"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3pPr>
            <a:lvl4pPr marR="0" lvl="3"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4pPr>
            <a:lvl5pPr marR="0" lvl="4"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5pPr>
            <a:lvl6pPr marR="0" lvl="5"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6pPr>
            <a:lvl7pPr marR="0" lvl="6"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7pPr>
            <a:lvl8pPr marR="0" lvl="7"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8pPr>
            <a:lvl9pPr marR="0" lvl="8"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9pPr>
          </a:lstStyle>
          <a:p>
            <a:pPr algn="r"/>
            <a:fld id="{00000000-1234-1234-1234-123412341234}" type="slidenum">
              <a:rPr lang="en" smtClean="0"/>
              <a:pPr algn="r"/>
              <a:t>35</a:t>
            </a:fld>
            <a:endParaRPr/>
          </a:p>
        </p:txBody>
      </p:sp>
      <p:pic>
        <p:nvPicPr>
          <p:cNvPr id="322" name="Google Shape;322;p40"/>
          <p:cNvPicPr preferRelativeResize="0"/>
          <p:nvPr/>
        </p:nvPicPr>
        <p:blipFill>
          <a:blip r:embed="rId3">
            <a:alphaModFix/>
          </a:blip>
          <a:stretch>
            <a:fillRect/>
          </a:stretch>
        </p:blipFill>
        <p:spPr>
          <a:xfrm>
            <a:off x="3589867" y="171133"/>
            <a:ext cx="17204267" cy="12903200"/>
          </a:xfrm>
          <a:prstGeom prst="rect">
            <a:avLst/>
          </a:prstGeom>
          <a:noFill/>
          <a:ln>
            <a:noFill/>
          </a:ln>
        </p:spPr>
      </p:pic>
    </p:spTree>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pic>
        <p:nvPicPr>
          <p:cNvPr id="327" name="Google Shape;327;p41" descr="images/paste-20.png"/>
          <p:cNvPicPr preferRelativeResize="0"/>
          <p:nvPr/>
        </p:nvPicPr>
        <p:blipFill rotWithShape="1">
          <a:blip r:embed="rId3">
            <a:alphaModFix/>
          </a:blip>
          <a:srcRect/>
          <a:stretch/>
        </p:blipFill>
        <p:spPr>
          <a:xfrm>
            <a:off x="0" y="398668"/>
            <a:ext cx="24384000" cy="12237853"/>
          </a:xfrm>
          <a:prstGeom prst="rect">
            <a:avLst/>
          </a:prstGeom>
          <a:noFill/>
          <a:ln>
            <a:noFill/>
          </a:ln>
        </p:spPr>
      </p:pic>
      <p:sp>
        <p:nvSpPr>
          <p:cNvPr id="328" name="Google Shape;328;p41"/>
          <p:cNvSpPr txBox="1">
            <a:spLocks noGrp="1"/>
          </p:cNvSpPr>
          <p:nvPr>
            <p:ph type="sldNum" idx="12"/>
          </p:nvPr>
        </p:nvSpPr>
        <p:spPr>
          <a:xfrm>
            <a:off x="22593221" y="12435245"/>
            <a:ext cx="1463200" cy="1049600"/>
          </a:xfrm>
          <a:prstGeom prst="rect">
            <a:avLst/>
          </a:prstGeom>
        </p:spPr>
        <p:txBody>
          <a:bodyPr spcFirstLastPara="1" wrap="square" lIns="243800" tIns="243800" rIns="243800" bIns="243800" anchor="ctr" anchorCtr="0">
            <a:normAutofit/>
          </a:bodyPr>
          <a:lstStyle/>
          <a:p>
            <a:pPr algn="r"/>
            <a:fld id="{00000000-1234-1234-1234-123412341234}" type="slidenum">
              <a:rPr lang="en"/>
              <a:pPr algn="r"/>
              <a:t>36</a:t>
            </a:fld>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
        <p:nvSpPr>
          <p:cNvPr id="333" name="Google Shape;333;p42"/>
          <p:cNvSpPr txBox="1">
            <a:spLocks noGrp="1"/>
          </p:cNvSpPr>
          <p:nvPr>
            <p:ph type="sldNum" idx="12"/>
          </p:nvPr>
        </p:nvSpPr>
        <p:spPr>
          <a:xfrm>
            <a:off x="22593221" y="12435245"/>
            <a:ext cx="1463200" cy="1049600"/>
          </a:xfrm>
          <a:prstGeom prst="rect">
            <a:avLst/>
          </a:prstGeom>
        </p:spPr>
        <p:txBody>
          <a:bodyPr spcFirstLastPara="1" wrap="square" lIns="243800" tIns="243800" rIns="243800" bIns="243800" anchor="ctr" anchorCtr="0">
            <a:normAutofit/>
          </a:bodyPr>
          <a:lstStyle/>
          <a:p>
            <a:pPr algn="r"/>
            <a:fld id="{00000000-1234-1234-1234-123412341234}" type="slidenum">
              <a:rPr lang="en"/>
              <a:pPr algn="r"/>
              <a:t>37</a:t>
            </a:fld>
            <a:endParaRPr/>
          </a:p>
        </p:txBody>
      </p:sp>
      <p:pic>
        <p:nvPicPr>
          <p:cNvPr id="334" name="Google Shape;334;p42"/>
          <p:cNvPicPr preferRelativeResize="0"/>
          <p:nvPr/>
        </p:nvPicPr>
        <p:blipFill>
          <a:blip r:embed="rId3">
            <a:alphaModFix/>
          </a:blip>
          <a:stretch>
            <a:fillRect/>
          </a:stretch>
        </p:blipFill>
        <p:spPr>
          <a:xfrm>
            <a:off x="5971135" y="406402"/>
            <a:ext cx="12441736" cy="12903197"/>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Google Shape;351;p45"/>
          <p:cNvSpPr txBox="1">
            <a:spLocks noGrp="1"/>
          </p:cNvSpPr>
          <p:nvPr>
            <p:ph type="sldNum" idx="12"/>
          </p:nvPr>
        </p:nvSpPr>
        <p:spPr>
          <a:xfrm>
            <a:off x="22593221" y="12435245"/>
            <a:ext cx="1463200" cy="1049600"/>
          </a:xfrm>
          <a:prstGeom prst="rect">
            <a:avLst/>
          </a:prstGeom>
        </p:spPr>
        <p:txBody>
          <a:bodyPr spcFirstLastPara="1" wrap="square" lIns="243800" tIns="243800" rIns="243800" bIns="243800" anchor="ctr" anchorCtr="0">
            <a:normAutofit/>
          </a:bodyPr>
          <a:lstStyle/>
          <a:p>
            <a:pPr algn="r"/>
            <a:fld id="{00000000-1234-1234-1234-123412341234}" type="slidenum">
              <a:rPr lang="en"/>
              <a:pPr algn="r"/>
              <a:t>38</a:t>
            </a:fld>
            <a:endParaRPr/>
          </a:p>
        </p:txBody>
      </p:sp>
      <p:pic>
        <p:nvPicPr>
          <p:cNvPr id="352" name="Google Shape;352;p45"/>
          <p:cNvPicPr preferRelativeResize="0"/>
          <p:nvPr/>
        </p:nvPicPr>
        <p:blipFill>
          <a:blip r:embed="rId3">
            <a:alphaModFix/>
          </a:blip>
          <a:stretch>
            <a:fillRect/>
          </a:stretch>
        </p:blipFill>
        <p:spPr>
          <a:xfrm>
            <a:off x="5740402" y="406402"/>
            <a:ext cx="12903197" cy="12903197"/>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pic>
        <p:nvPicPr>
          <p:cNvPr id="357" name="Google Shape;357;p46" descr="images/paste-24.png"/>
          <p:cNvPicPr preferRelativeResize="0"/>
          <p:nvPr/>
        </p:nvPicPr>
        <p:blipFill rotWithShape="1">
          <a:blip r:embed="rId3">
            <a:alphaModFix/>
          </a:blip>
          <a:srcRect/>
          <a:stretch/>
        </p:blipFill>
        <p:spPr>
          <a:xfrm>
            <a:off x="0" y="2106088"/>
            <a:ext cx="24384000" cy="8916539"/>
          </a:xfrm>
          <a:prstGeom prst="rect">
            <a:avLst/>
          </a:prstGeom>
          <a:noFill/>
          <a:ln>
            <a:noFill/>
          </a:ln>
        </p:spPr>
      </p:pic>
      <p:sp>
        <p:nvSpPr>
          <p:cNvPr id="358" name="Google Shape;358;p46"/>
          <p:cNvSpPr txBox="1">
            <a:spLocks noGrp="1"/>
          </p:cNvSpPr>
          <p:nvPr>
            <p:ph type="sldNum" idx="12"/>
          </p:nvPr>
        </p:nvSpPr>
        <p:spPr>
          <a:xfrm>
            <a:off x="22593221" y="12435245"/>
            <a:ext cx="1463200" cy="1049600"/>
          </a:xfrm>
          <a:prstGeom prst="rect">
            <a:avLst/>
          </a:prstGeom>
        </p:spPr>
        <p:txBody>
          <a:bodyPr spcFirstLastPara="1" wrap="square" lIns="243800" tIns="243800" rIns="243800" bIns="243800" anchor="ctr" anchorCtr="0">
            <a:normAutofit/>
          </a:bodyPr>
          <a:lstStyle/>
          <a:p>
            <a:pPr algn="r"/>
            <a:fld id="{00000000-1234-1234-1234-123412341234}" type="slidenum">
              <a:rPr lang="en"/>
              <a:pPr algn="r"/>
              <a:t>39</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30">
            <a:extLst>
              <a:ext uri="{FF2B5EF4-FFF2-40B4-BE49-F238E27FC236}">
                <a16:creationId xmlns:a16="http://schemas.microsoft.com/office/drawing/2014/main" id="{71028C62-A36C-3E5E-15CF-B3444C6DDA0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97316" y="1402792"/>
            <a:ext cx="4410300" cy="4534016"/>
          </a:xfrm>
          <a:prstGeom prst="rect">
            <a:avLst/>
          </a:prstGeom>
        </p:spPr>
      </p:pic>
      <p:sp>
        <p:nvSpPr>
          <p:cNvPr id="2" name="Title 1">
            <a:extLst>
              <a:ext uri="{FF2B5EF4-FFF2-40B4-BE49-F238E27FC236}">
                <a16:creationId xmlns:a16="http://schemas.microsoft.com/office/drawing/2014/main" id="{8FAEBF4A-73F1-024F-1EEF-7353B0C488EC}"/>
              </a:ext>
            </a:extLst>
          </p:cNvPr>
          <p:cNvSpPr>
            <a:spLocks noGrp="1"/>
          </p:cNvSpPr>
          <p:nvPr>
            <p:ph type="title"/>
          </p:nvPr>
        </p:nvSpPr>
        <p:spPr>
          <a:xfrm>
            <a:off x="390483" y="245084"/>
            <a:ext cx="17928765" cy="2260043"/>
          </a:xfrm>
        </p:spPr>
        <p:txBody>
          <a:bodyPr/>
          <a:lstStyle/>
          <a:p>
            <a:r>
              <a:rPr lang="en-US" dirty="0"/>
              <a:t>Sarah Groves</a:t>
            </a:r>
          </a:p>
        </p:txBody>
      </p:sp>
      <p:pic>
        <p:nvPicPr>
          <p:cNvPr id="19" name="Picture 18">
            <a:extLst>
              <a:ext uri="{FF2B5EF4-FFF2-40B4-BE49-F238E27FC236}">
                <a16:creationId xmlns:a16="http://schemas.microsoft.com/office/drawing/2014/main" id="{96FBA5B8-D4AA-0147-3778-EACA638DFE1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974199" y="2149098"/>
            <a:ext cx="4054209" cy="5405611"/>
          </a:xfrm>
          <a:prstGeom prst="rect">
            <a:avLst/>
          </a:prstGeom>
        </p:spPr>
      </p:pic>
      <p:pic>
        <p:nvPicPr>
          <p:cNvPr id="21" name="Picture 20">
            <a:extLst>
              <a:ext uri="{FF2B5EF4-FFF2-40B4-BE49-F238E27FC236}">
                <a16:creationId xmlns:a16="http://schemas.microsoft.com/office/drawing/2014/main" id="{842B8976-8BDD-8784-9EE3-18F11DE1B723}"/>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77380" y="6089672"/>
            <a:ext cx="4353591" cy="4605386"/>
          </a:xfrm>
          <a:prstGeom prst="rect">
            <a:avLst/>
          </a:prstGeom>
        </p:spPr>
      </p:pic>
      <p:sp>
        <p:nvSpPr>
          <p:cNvPr id="24" name="TextBox 23">
            <a:extLst>
              <a:ext uri="{FF2B5EF4-FFF2-40B4-BE49-F238E27FC236}">
                <a16:creationId xmlns:a16="http://schemas.microsoft.com/office/drawing/2014/main" id="{7E45BD94-8E2D-ABF9-AAC9-FE4BE2EC59C6}"/>
              </a:ext>
            </a:extLst>
          </p:cNvPr>
          <p:cNvSpPr txBox="1"/>
          <p:nvPr/>
        </p:nvSpPr>
        <p:spPr>
          <a:xfrm>
            <a:off x="-29329" y="6089672"/>
            <a:ext cx="3331254" cy="830997"/>
          </a:xfrm>
          <a:prstGeom prst="rect">
            <a:avLst/>
          </a:prstGeom>
          <a:noFill/>
        </p:spPr>
        <p:txBody>
          <a:bodyPr wrap="square" rtlCol="0">
            <a:spAutoFit/>
          </a:bodyPr>
          <a:lstStyle/>
          <a:p>
            <a:r>
              <a:rPr lang="en-US" sz="4800" dirty="0">
                <a:solidFill>
                  <a:schemeClr val="bg1"/>
                </a:solidFill>
              </a:rPr>
              <a:t>Vanderbilt</a:t>
            </a:r>
          </a:p>
        </p:txBody>
      </p:sp>
      <p:sp>
        <p:nvSpPr>
          <p:cNvPr id="25" name="TextBox 24">
            <a:extLst>
              <a:ext uri="{FF2B5EF4-FFF2-40B4-BE49-F238E27FC236}">
                <a16:creationId xmlns:a16="http://schemas.microsoft.com/office/drawing/2014/main" id="{BE6AEB02-A60A-CBFE-C147-0923D17FE202}"/>
              </a:ext>
            </a:extLst>
          </p:cNvPr>
          <p:cNvSpPr txBox="1"/>
          <p:nvPr/>
        </p:nvSpPr>
        <p:spPr>
          <a:xfrm>
            <a:off x="4725667" y="2194374"/>
            <a:ext cx="4551272" cy="830997"/>
          </a:xfrm>
          <a:prstGeom prst="rect">
            <a:avLst/>
          </a:prstGeom>
          <a:noFill/>
        </p:spPr>
        <p:txBody>
          <a:bodyPr wrap="square" rtlCol="0">
            <a:spAutoFit/>
          </a:bodyPr>
          <a:lstStyle/>
          <a:p>
            <a:r>
              <a:rPr lang="en-US" sz="4800" dirty="0">
                <a:solidFill>
                  <a:schemeClr val="bg1"/>
                </a:solidFill>
              </a:rPr>
              <a:t>Virginia Beach</a:t>
            </a:r>
          </a:p>
        </p:txBody>
      </p:sp>
      <p:grpSp>
        <p:nvGrpSpPr>
          <p:cNvPr id="15" name="Group 14">
            <a:extLst>
              <a:ext uri="{FF2B5EF4-FFF2-40B4-BE49-F238E27FC236}">
                <a16:creationId xmlns:a16="http://schemas.microsoft.com/office/drawing/2014/main" id="{C03CFE13-D695-C1EF-3336-51823320192B}"/>
              </a:ext>
            </a:extLst>
          </p:cNvPr>
          <p:cNvGrpSpPr/>
          <p:nvPr/>
        </p:nvGrpSpPr>
        <p:grpSpPr>
          <a:xfrm>
            <a:off x="10434370" y="7799647"/>
            <a:ext cx="4060577" cy="5530450"/>
            <a:chOff x="14695642" y="7093177"/>
            <a:chExt cx="4060577" cy="5530450"/>
          </a:xfrm>
        </p:grpSpPr>
        <p:pic>
          <p:nvPicPr>
            <p:cNvPr id="17" name="Picture 16">
              <a:extLst>
                <a:ext uri="{FF2B5EF4-FFF2-40B4-BE49-F238E27FC236}">
                  <a16:creationId xmlns:a16="http://schemas.microsoft.com/office/drawing/2014/main" id="{097FDCF9-8FD7-F7B3-6A20-A61C40BAC6B6}"/>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a:fillRect/>
            </a:stretch>
          </p:blipFill>
          <p:spPr>
            <a:xfrm>
              <a:off x="14695642" y="7093177"/>
              <a:ext cx="4008973" cy="5530450"/>
            </a:xfrm>
            <a:prstGeom prst="rect">
              <a:avLst/>
            </a:prstGeom>
          </p:spPr>
        </p:pic>
        <p:sp>
          <p:nvSpPr>
            <p:cNvPr id="29" name="TextBox 28">
              <a:extLst>
                <a:ext uri="{FF2B5EF4-FFF2-40B4-BE49-F238E27FC236}">
                  <a16:creationId xmlns:a16="http://schemas.microsoft.com/office/drawing/2014/main" id="{E9BEE86A-7119-BDC8-82AD-97AA4065D5EE}"/>
                </a:ext>
              </a:extLst>
            </p:cNvPr>
            <p:cNvSpPr txBox="1"/>
            <p:nvPr/>
          </p:nvSpPr>
          <p:spPr>
            <a:xfrm>
              <a:off x="15837027" y="11707575"/>
              <a:ext cx="2919192" cy="830997"/>
            </a:xfrm>
            <a:prstGeom prst="rect">
              <a:avLst/>
            </a:prstGeom>
            <a:noFill/>
          </p:spPr>
          <p:txBody>
            <a:bodyPr wrap="square" rtlCol="0">
              <a:spAutoFit/>
            </a:bodyPr>
            <a:lstStyle/>
            <a:p>
              <a:r>
                <a:rPr lang="en-US" sz="4800" dirty="0">
                  <a:solidFill>
                    <a:schemeClr val="bg1"/>
                  </a:solidFill>
                </a:rPr>
                <a:t>Hiking</a:t>
              </a:r>
            </a:p>
          </p:txBody>
        </p:sp>
      </p:grpSp>
      <p:sp>
        <p:nvSpPr>
          <p:cNvPr id="32" name="TextBox 31">
            <a:extLst>
              <a:ext uri="{FF2B5EF4-FFF2-40B4-BE49-F238E27FC236}">
                <a16:creationId xmlns:a16="http://schemas.microsoft.com/office/drawing/2014/main" id="{72D7F629-D940-C884-5114-A075B38F99F4}"/>
              </a:ext>
            </a:extLst>
          </p:cNvPr>
          <p:cNvSpPr txBox="1"/>
          <p:nvPr/>
        </p:nvSpPr>
        <p:spPr>
          <a:xfrm>
            <a:off x="-202246" y="5085358"/>
            <a:ext cx="2529730" cy="830997"/>
          </a:xfrm>
          <a:prstGeom prst="rect">
            <a:avLst/>
          </a:prstGeom>
          <a:noFill/>
        </p:spPr>
        <p:txBody>
          <a:bodyPr wrap="square" rtlCol="0">
            <a:spAutoFit/>
          </a:bodyPr>
          <a:lstStyle/>
          <a:p>
            <a:r>
              <a:rPr lang="en-US" sz="4800" dirty="0">
                <a:solidFill>
                  <a:schemeClr val="bg1"/>
                </a:solidFill>
              </a:rPr>
              <a:t>W&amp;M</a:t>
            </a:r>
          </a:p>
        </p:txBody>
      </p:sp>
      <p:pic>
        <p:nvPicPr>
          <p:cNvPr id="4" name="Picture 3">
            <a:extLst>
              <a:ext uri="{FF2B5EF4-FFF2-40B4-BE49-F238E27FC236}">
                <a16:creationId xmlns:a16="http://schemas.microsoft.com/office/drawing/2014/main" id="{3525A282-63E3-E864-AD86-654EC4E5F940}"/>
              </a:ext>
            </a:extLst>
          </p:cNvPr>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a:xfrm>
            <a:off x="1602907" y="9370821"/>
            <a:ext cx="3603401" cy="3915876"/>
          </a:xfrm>
          <a:prstGeom prst="rect">
            <a:avLst/>
          </a:prstGeom>
        </p:spPr>
      </p:pic>
      <p:sp>
        <p:nvSpPr>
          <p:cNvPr id="28" name="TextBox 27">
            <a:extLst>
              <a:ext uri="{FF2B5EF4-FFF2-40B4-BE49-F238E27FC236}">
                <a16:creationId xmlns:a16="http://schemas.microsoft.com/office/drawing/2014/main" id="{EAA44EEE-870D-8042-1993-0A5A28FFCAF7}"/>
              </a:ext>
            </a:extLst>
          </p:cNvPr>
          <p:cNvSpPr txBox="1"/>
          <p:nvPr/>
        </p:nvSpPr>
        <p:spPr>
          <a:xfrm>
            <a:off x="1864371" y="12578811"/>
            <a:ext cx="3270393" cy="707886"/>
          </a:xfrm>
          <a:prstGeom prst="rect">
            <a:avLst/>
          </a:prstGeom>
          <a:noFill/>
        </p:spPr>
        <p:txBody>
          <a:bodyPr wrap="square" rtlCol="0">
            <a:spAutoFit/>
          </a:bodyPr>
          <a:lstStyle/>
          <a:p>
            <a:r>
              <a:rPr lang="en-US" sz="4000" dirty="0">
                <a:solidFill>
                  <a:schemeClr val="bg1"/>
                </a:solidFill>
              </a:rPr>
              <a:t>Hannah, 1 </a:t>
            </a:r>
            <a:r>
              <a:rPr lang="en-US" sz="4000" dirty="0" err="1">
                <a:solidFill>
                  <a:schemeClr val="bg1"/>
                </a:solidFill>
              </a:rPr>
              <a:t>yo</a:t>
            </a:r>
            <a:endParaRPr lang="en-US" sz="4000" dirty="0">
              <a:solidFill>
                <a:schemeClr val="bg1"/>
              </a:solidFill>
            </a:endParaRPr>
          </a:p>
        </p:txBody>
      </p:sp>
      <p:grpSp>
        <p:nvGrpSpPr>
          <p:cNvPr id="14" name="Group 13">
            <a:extLst>
              <a:ext uri="{FF2B5EF4-FFF2-40B4-BE49-F238E27FC236}">
                <a16:creationId xmlns:a16="http://schemas.microsoft.com/office/drawing/2014/main" id="{8F763254-50AB-800E-7D2B-5DD959DADB98}"/>
              </a:ext>
            </a:extLst>
          </p:cNvPr>
          <p:cNvGrpSpPr/>
          <p:nvPr/>
        </p:nvGrpSpPr>
        <p:grpSpPr>
          <a:xfrm>
            <a:off x="19992047" y="7250210"/>
            <a:ext cx="4289791" cy="6228278"/>
            <a:chOff x="10020613" y="6879858"/>
            <a:chExt cx="4289791" cy="6228278"/>
          </a:xfrm>
        </p:grpSpPr>
        <p:pic>
          <p:nvPicPr>
            <p:cNvPr id="10" name="Picture 9">
              <a:extLst>
                <a:ext uri="{FF2B5EF4-FFF2-40B4-BE49-F238E27FC236}">
                  <a16:creationId xmlns:a16="http://schemas.microsoft.com/office/drawing/2014/main" id="{4F7BEED8-BC04-149E-8051-F6EFF8633ABB}"/>
                </a:ext>
              </a:extLst>
            </p:cNvPr>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a:xfrm>
              <a:off x="10020613" y="6879858"/>
              <a:ext cx="4047462" cy="6228278"/>
            </a:xfrm>
            <a:prstGeom prst="rect">
              <a:avLst/>
            </a:prstGeom>
          </p:spPr>
        </p:pic>
        <p:sp>
          <p:nvSpPr>
            <p:cNvPr id="12" name="TextBox 11">
              <a:extLst>
                <a:ext uri="{FF2B5EF4-FFF2-40B4-BE49-F238E27FC236}">
                  <a16:creationId xmlns:a16="http://schemas.microsoft.com/office/drawing/2014/main" id="{9C910E7F-BC4B-1AA7-1C8B-A53B8D4A19EA}"/>
                </a:ext>
              </a:extLst>
            </p:cNvPr>
            <p:cNvSpPr txBox="1"/>
            <p:nvPr/>
          </p:nvSpPr>
          <p:spPr>
            <a:xfrm>
              <a:off x="11244650" y="12128748"/>
              <a:ext cx="3065754" cy="830997"/>
            </a:xfrm>
            <a:prstGeom prst="rect">
              <a:avLst/>
            </a:prstGeom>
            <a:noFill/>
          </p:spPr>
          <p:txBody>
            <a:bodyPr wrap="square" rtlCol="0">
              <a:spAutoFit/>
            </a:bodyPr>
            <a:lstStyle/>
            <a:p>
              <a:r>
                <a:rPr lang="en-US" sz="4800" dirty="0">
                  <a:solidFill>
                    <a:schemeClr val="bg1"/>
                  </a:solidFill>
                </a:rPr>
                <a:t>Cooking</a:t>
              </a:r>
            </a:p>
          </p:txBody>
        </p:sp>
      </p:grpSp>
      <p:pic>
        <p:nvPicPr>
          <p:cNvPr id="13" name="Picture 12">
            <a:extLst>
              <a:ext uri="{FF2B5EF4-FFF2-40B4-BE49-F238E27FC236}">
                <a16:creationId xmlns:a16="http://schemas.microsoft.com/office/drawing/2014/main" id="{C46E2C59-9AA4-2C0C-336B-7AB17A4BFCC6}"/>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6268631" y="8496586"/>
            <a:ext cx="3374034" cy="4627959"/>
          </a:xfrm>
          <a:prstGeom prst="rect">
            <a:avLst/>
          </a:prstGeom>
        </p:spPr>
      </p:pic>
      <p:sp>
        <p:nvSpPr>
          <p:cNvPr id="26" name="TextBox 25">
            <a:extLst>
              <a:ext uri="{FF2B5EF4-FFF2-40B4-BE49-F238E27FC236}">
                <a16:creationId xmlns:a16="http://schemas.microsoft.com/office/drawing/2014/main" id="{E0D97A8A-B44E-F6F1-0EE5-6BF3CF19C0A9}"/>
              </a:ext>
            </a:extLst>
          </p:cNvPr>
          <p:cNvSpPr txBox="1"/>
          <p:nvPr/>
        </p:nvSpPr>
        <p:spPr>
          <a:xfrm>
            <a:off x="6333587" y="11623970"/>
            <a:ext cx="2919192" cy="1569660"/>
          </a:xfrm>
          <a:prstGeom prst="rect">
            <a:avLst/>
          </a:prstGeom>
          <a:noFill/>
        </p:spPr>
        <p:txBody>
          <a:bodyPr wrap="square" rtlCol="0">
            <a:spAutoFit/>
          </a:bodyPr>
          <a:lstStyle/>
          <a:p>
            <a:r>
              <a:rPr lang="en-US" sz="4800" dirty="0">
                <a:solidFill>
                  <a:schemeClr val="bg1"/>
                </a:solidFill>
              </a:rPr>
              <a:t>Mary, 3.5yo</a:t>
            </a:r>
          </a:p>
        </p:txBody>
      </p:sp>
      <p:grpSp>
        <p:nvGrpSpPr>
          <p:cNvPr id="33" name="Group 32">
            <a:extLst>
              <a:ext uri="{FF2B5EF4-FFF2-40B4-BE49-F238E27FC236}">
                <a16:creationId xmlns:a16="http://schemas.microsoft.com/office/drawing/2014/main" id="{D95E506E-CCED-9CD3-FB6D-60D4DC0C30F7}"/>
              </a:ext>
            </a:extLst>
          </p:cNvPr>
          <p:cNvGrpSpPr/>
          <p:nvPr/>
        </p:nvGrpSpPr>
        <p:grpSpPr>
          <a:xfrm>
            <a:off x="14987094" y="7206772"/>
            <a:ext cx="4736365" cy="6315153"/>
            <a:chOff x="13455382" y="6464693"/>
            <a:chExt cx="4736365" cy="6315153"/>
          </a:xfrm>
        </p:grpSpPr>
        <p:pic>
          <p:nvPicPr>
            <p:cNvPr id="22" name="Picture 21">
              <a:extLst>
                <a:ext uri="{FF2B5EF4-FFF2-40B4-BE49-F238E27FC236}">
                  <a16:creationId xmlns:a16="http://schemas.microsoft.com/office/drawing/2014/main" id="{19C7999F-418A-B4CF-0E46-DCC318815631}"/>
                </a:ext>
              </a:extLst>
            </p:cNvPr>
            <p:cNvPicPr>
              <a:picLocks noChangeAspect="1"/>
            </p:cNvPicPr>
            <p:nvPr/>
          </p:nvPicPr>
          <p:blipFill>
            <a:blip r:embed="rId10">
              <a:extLst>
                <a:ext uri="{28A0092B-C50C-407E-A947-70E740481C1C}">
                  <a14:useLocalDpi xmlns:a14="http://schemas.microsoft.com/office/drawing/2010/main"/>
                </a:ext>
              </a:extLst>
            </a:blip>
            <a:stretch>
              <a:fillRect/>
            </a:stretch>
          </p:blipFill>
          <p:spPr>
            <a:xfrm>
              <a:off x="13455382" y="6464693"/>
              <a:ext cx="4736365" cy="6315153"/>
            </a:xfrm>
            <a:prstGeom prst="rect">
              <a:avLst/>
            </a:prstGeom>
          </p:spPr>
        </p:pic>
        <p:sp>
          <p:nvSpPr>
            <p:cNvPr id="30" name="TextBox 29">
              <a:extLst>
                <a:ext uri="{FF2B5EF4-FFF2-40B4-BE49-F238E27FC236}">
                  <a16:creationId xmlns:a16="http://schemas.microsoft.com/office/drawing/2014/main" id="{CC699034-387B-91FB-5D90-8DC4229E3CCA}"/>
                </a:ext>
              </a:extLst>
            </p:cNvPr>
            <p:cNvSpPr txBox="1"/>
            <p:nvPr/>
          </p:nvSpPr>
          <p:spPr>
            <a:xfrm>
              <a:off x="13575253" y="12123256"/>
              <a:ext cx="4389022"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3600" b="0" i="0" u="none" strike="noStrike" cap="none" spc="0" normalizeH="0" baseline="0" dirty="0">
                  <a:ln>
                    <a:noFill/>
                  </a:ln>
                  <a:solidFill>
                    <a:schemeClr val="bg1"/>
                  </a:solidFill>
                  <a:effectLst/>
                  <a:uFillTx/>
                  <a:latin typeface="+mn-lt"/>
                  <a:ea typeface="+mn-ea"/>
                  <a:cs typeface="+mn-cs"/>
                  <a:sym typeface="Helvetica Neue"/>
                </a:rPr>
                <a:t>Card &amp; board games</a:t>
              </a:r>
            </a:p>
          </p:txBody>
        </p:sp>
      </p:grpSp>
      <p:grpSp>
        <p:nvGrpSpPr>
          <p:cNvPr id="38" name="Group 37">
            <a:extLst>
              <a:ext uri="{FF2B5EF4-FFF2-40B4-BE49-F238E27FC236}">
                <a16:creationId xmlns:a16="http://schemas.microsoft.com/office/drawing/2014/main" id="{F89E5556-990F-B048-9E8B-4627030452AC}"/>
              </a:ext>
            </a:extLst>
          </p:cNvPr>
          <p:cNvGrpSpPr/>
          <p:nvPr/>
        </p:nvGrpSpPr>
        <p:grpSpPr>
          <a:xfrm>
            <a:off x="9642665" y="2565030"/>
            <a:ext cx="4926711" cy="4292970"/>
            <a:chOff x="16862007" y="1437143"/>
            <a:chExt cx="5816183" cy="5068026"/>
          </a:xfrm>
        </p:grpSpPr>
        <p:pic>
          <p:nvPicPr>
            <p:cNvPr id="35" name="Picture 34">
              <a:extLst>
                <a:ext uri="{FF2B5EF4-FFF2-40B4-BE49-F238E27FC236}">
                  <a16:creationId xmlns:a16="http://schemas.microsoft.com/office/drawing/2014/main" id="{DCFDC65B-F791-E99D-B816-3D4D832308FA}"/>
                </a:ext>
              </a:extLst>
            </p:cNvPr>
            <p:cNvPicPr>
              <a:picLocks noChangeAspect="1"/>
            </p:cNvPicPr>
            <p:nvPr/>
          </p:nvPicPr>
          <p:blipFill>
            <a:blip r:embed="rId11" cstate="screen">
              <a:extLst>
                <a:ext uri="{28A0092B-C50C-407E-A947-70E740481C1C}">
                  <a14:useLocalDpi xmlns:a14="http://schemas.microsoft.com/office/drawing/2010/main"/>
                </a:ext>
              </a:extLst>
            </a:blip>
            <a:srcRect/>
            <a:stretch>
              <a:fillRect/>
            </a:stretch>
          </p:blipFill>
          <p:spPr>
            <a:xfrm>
              <a:off x="16862007" y="1481063"/>
              <a:ext cx="5816183" cy="5024106"/>
            </a:xfrm>
            <a:prstGeom prst="rect">
              <a:avLst/>
            </a:prstGeom>
          </p:spPr>
        </p:pic>
        <p:sp>
          <p:nvSpPr>
            <p:cNvPr id="37" name="TextBox 36">
              <a:extLst>
                <a:ext uri="{FF2B5EF4-FFF2-40B4-BE49-F238E27FC236}">
                  <a16:creationId xmlns:a16="http://schemas.microsoft.com/office/drawing/2014/main" id="{D27BAB2B-AB17-1D5D-29FE-B2E2B59FC9DE}"/>
                </a:ext>
              </a:extLst>
            </p:cNvPr>
            <p:cNvSpPr txBox="1"/>
            <p:nvPr/>
          </p:nvSpPr>
          <p:spPr>
            <a:xfrm>
              <a:off x="16862007" y="1437143"/>
              <a:ext cx="2919193" cy="830997"/>
            </a:xfrm>
            <a:prstGeom prst="rect">
              <a:avLst/>
            </a:prstGeom>
            <a:noFill/>
          </p:spPr>
          <p:txBody>
            <a:bodyPr wrap="square" rtlCol="0">
              <a:spAutoFit/>
            </a:bodyPr>
            <a:lstStyle/>
            <a:p>
              <a:r>
                <a:rPr lang="en-US" sz="4800" dirty="0">
                  <a:solidFill>
                    <a:schemeClr val="bg1"/>
                  </a:solidFill>
                </a:rPr>
                <a:t>Biking</a:t>
              </a:r>
            </a:p>
          </p:txBody>
        </p:sp>
      </p:grpSp>
      <p:pic>
        <p:nvPicPr>
          <p:cNvPr id="5" name="Picture 4">
            <a:extLst>
              <a:ext uri="{FF2B5EF4-FFF2-40B4-BE49-F238E27FC236}">
                <a16:creationId xmlns:a16="http://schemas.microsoft.com/office/drawing/2014/main" id="{857AA0DE-5C57-AA81-5D7B-942C73153750}"/>
              </a:ext>
            </a:extLst>
          </p:cNvPr>
          <p:cNvPicPr>
            <a:picLocks noChangeAspect="1"/>
          </p:cNvPicPr>
          <p:nvPr/>
        </p:nvPicPr>
        <p:blipFill>
          <a:blip r:embed="rId12" cstate="screen">
            <a:extLst>
              <a:ext uri="{28A0092B-C50C-407E-A947-70E740481C1C}">
                <a14:useLocalDpi xmlns:a14="http://schemas.microsoft.com/office/drawing/2010/main"/>
              </a:ext>
            </a:extLst>
          </a:blip>
          <a:srcRect/>
          <a:stretch>
            <a:fillRect/>
          </a:stretch>
        </p:blipFill>
        <p:spPr>
          <a:xfrm>
            <a:off x="18934477" y="532693"/>
            <a:ext cx="4861361" cy="6325307"/>
          </a:xfrm>
          <a:prstGeom prst="rect">
            <a:avLst/>
          </a:prstGeom>
        </p:spPr>
      </p:pic>
      <p:pic>
        <p:nvPicPr>
          <p:cNvPr id="7" name="Picture 6">
            <a:extLst>
              <a:ext uri="{FF2B5EF4-FFF2-40B4-BE49-F238E27FC236}">
                <a16:creationId xmlns:a16="http://schemas.microsoft.com/office/drawing/2014/main" id="{C0203E3D-ABA4-5FE7-FCB3-6ECF0D0E125F}"/>
              </a:ext>
            </a:extLst>
          </p:cNvPr>
          <p:cNvPicPr>
            <a:picLocks noChangeAspect="1"/>
          </p:cNvPicPr>
          <p:nvPr/>
        </p:nvPicPr>
        <p:blipFill>
          <a:blip r:embed="rId13" cstate="screen">
            <a:extLst>
              <a:ext uri="{28A0092B-C50C-407E-A947-70E740481C1C}">
                <a14:useLocalDpi xmlns:a14="http://schemas.microsoft.com/office/drawing/2010/main"/>
              </a:ext>
            </a:extLst>
          </a:blip>
          <a:srcRect/>
          <a:stretch>
            <a:fillRect/>
          </a:stretch>
        </p:blipFill>
        <p:spPr>
          <a:xfrm>
            <a:off x="15068574" y="1344354"/>
            <a:ext cx="3295130" cy="4572000"/>
          </a:xfrm>
          <a:prstGeom prst="rect">
            <a:avLst/>
          </a:prstGeom>
        </p:spPr>
      </p:pic>
      <p:sp>
        <p:nvSpPr>
          <p:cNvPr id="9" name="TextBox 8">
            <a:extLst>
              <a:ext uri="{FF2B5EF4-FFF2-40B4-BE49-F238E27FC236}">
                <a16:creationId xmlns:a16="http://schemas.microsoft.com/office/drawing/2014/main" id="{3EEDF226-B178-9C94-3A52-4F543890EB5E}"/>
              </a:ext>
            </a:extLst>
          </p:cNvPr>
          <p:cNvSpPr txBox="1"/>
          <p:nvPr/>
        </p:nvSpPr>
        <p:spPr>
          <a:xfrm>
            <a:off x="14039803" y="5122560"/>
            <a:ext cx="4551272" cy="830997"/>
          </a:xfrm>
          <a:prstGeom prst="rect">
            <a:avLst/>
          </a:prstGeom>
          <a:noFill/>
        </p:spPr>
        <p:txBody>
          <a:bodyPr wrap="square" rtlCol="0">
            <a:spAutoFit/>
          </a:bodyPr>
          <a:lstStyle/>
          <a:p>
            <a:r>
              <a:rPr lang="en-US" sz="4800" dirty="0">
                <a:solidFill>
                  <a:schemeClr val="bg1"/>
                </a:solidFill>
              </a:rPr>
              <a:t>Coffee</a:t>
            </a:r>
          </a:p>
        </p:txBody>
      </p:sp>
      <p:sp>
        <p:nvSpPr>
          <p:cNvPr id="11" name="TextBox 10">
            <a:extLst>
              <a:ext uri="{FF2B5EF4-FFF2-40B4-BE49-F238E27FC236}">
                <a16:creationId xmlns:a16="http://schemas.microsoft.com/office/drawing/2014/main" id="{4571469A-A18E-91FA-5778-770BC6A83AF7}"/>
              </a:ext>
            </a:extLst>
          </p:cNvPr>
          <p:cNvSpPr txBox="1"/>
          <p:nvPr/>
        </p:nvSpPr>
        <p:spPr>
          <a:xfrm>
            <a:off x="18934477" y="5500856"/>
            <a:ext cx="3065754" cy="830997"/>
          </a:xfrm>
          <a:prstGeom prst="rect">
            <a:avLst/>
          </a:prstGeom>
          <a:noFill/>
        </p:spPr>
        <p:txBody>
          <a:bodyPr wrap="square" rtlCol="0">
            <a:spAutoFit/>
          </a:bodyPr>
          <a:lstStyle/>
          <a:p>
            <a:r>
              <a:rPr lang="en-US" sz="4800" dirty="0">
                <a:solidFill>
                  <a:schemeClr val="bg1"/>
                </a:solidFill>
              </a:rPr>
              <a:t>Baking</a:t>
            </a:r>
          </a:p>
        </p:txBody>
      </p:sp>
    </p:spTree>
    <p:extLst>
      <p:ext uri="{BB962C8B-B14F-4D97-AF65-F5344CB8AC3E}">
        <p14:creationId xmlns:p14="http://schemas.microsoft.com/office/powerpoint/2010/main" val="429318687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68"/>
        <p:cNvGrpSpPr/>
        <p:nvPr/>
      </p:nvGrpSpPr>
      <p:grpSpPr>
        <a:xfrm>
          <a:off x="0" y="0"/>
          <a:ext cx="0" cy="0"/>
          <a:chOff x="0" y="0"/>
          <a:chExt cx="0" cy="0"/>
        </a:xfrm>
      </p:grpSpPr>
      <p:pic>
        <p:nvPicPr>
          <p:cNvPr id="369" name="Google Shape;369;p48" descr="images/paste-23.png"/>
          <p:cNvPicPr preferRelativeResize="0"/>
          <p:nvPr/>
        </p:nvPicPr>
        <p:blipFill rotWithShape="1">
          <a:blip r:embed="rId3">
            <a:alphaModFix/>
          </a:blip>
          <a:srcRect/>
          <a:stretch/>
        </p:blipFill>
        <p:spPr>
          <a:xfrm>
            <a:off x="128268" y="104333"/>
            <a:ext cx="24111400" cy="11496000"/>
          </a:xfrm>
          <a:prstGeom prst="rect">
            <a:avLst/>
          </a:prstGeom>
          <a:noFill/>
          <a:ln>
            <a:noFill/>
          </a:ln>
        </p:spPr>
      </p:pic>
      <p:sp>
        <p:nvSpPr>
          <p:cNvPr id="370" name="Google Shape;370;p48"/>
          <p:cNvSpPr txBox="1">
            <a:spLocks noGrp="1"/>
          </p:cNvSpPr>
          <p:nvPr>
            <p:ph type="sldNum" idx="12"/>
          </p:nvPr>
        </p:nvSpPr>
        <p:spPr>
          <a:xfrm>
            <a:off x="22593221" y="12435245"/>
            <a:ext cx="1463200" cy="1049600"/>
          </a:xfrm>
          <a:prstGeom prst="rect">
            <a:avLst/>
          </a:prstGeom>
        </p:spPr>
        <p:txBody>
          <a:bodyPr spcFirstLastPara="1" wrap="square" lIns="243800" tIns="243800" rIns="243800" bIns="243800" anchor="ctr" anchorCtr="0">
            <a:normAutofit/>
          </a:bodyPr>
          <a:lstStyle/>
          <a:p>
            <a:pPr algn="r"/>
            <a:fld id="{00000000-1234-1234-1234-123412341234}" type="slidenum">
              <a:rPr lang="en"/>
              <a:pPr algn="r"/>
              <a:t>40</a:t>
            </a:fld>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pic>
        <p:nvPicPr>
          <p:cNvPr id="375" name="Google Shape;375;p49" descr="images/paste-22.png"/>
          <p:cNvPicPr preferRelativeResize="0"/>
          <p:nvPr/>
        </p:nvPicPr>
        <p:blipFill rotWithShape="1">
          <a:blip r:embed="rId3">
            <a:alphaModFix/>
          </a:blip>
          <a:srcRect/>
          <a:stretch/>
        </p:blipFill>
        <p:spPr>
          <a:xfrm>
            <a:off x="2452976" y="50335"/>
            <a:ext cx="16878859" cy="13615336"/>
          </a:xfrm>
          <a:prstGeom prst="rect">
            <a:avLst/>
          </a:prstGeom>
          <a:noFill/>
          <a:ln>
            <a:noFill/>
          </a:ln>
        </p:spPr>
      </p:pic>
      <p:sp>
        <p:nvSpPr>
          <p:cNvPr id="376" name="Google Shape;376;p49"/>
          <p:cNvSpPr txBox="1">
            <a:spLocks noGrp="1"/>
          </p:cNvSpPr>
          <p:nvPr>
            <p:ph type="sldNum" idx="12"/>
          </p:nvPr>
        </p:nvSpPr>
        <p:spPr>
          <a:xfrm>
            <a:off x="22593221" y="12435245"/>
            <a:ext cx="1463200" cy="1049600"/>
          </a:xfrm>
          <a:prstGeom prst="rect">
            <a:avLst/>
          </a:prstGeom>
        </p:spPr>
        <p:txBody>
          <a:bodyPr spcFirstLastPara="1" wrap="square" lIns="243800" tIns="243800" rIns="243800" bIns="243800" anchor="ctr" anchorCtr="0">
            <a:normAutofit/>
          </a:bodyPr>
          <a:lstStyle/>
          <a:p>
            <a:pPr algn="r"/>
            <a:fld id="{00000000-1234-1234-1234-123412341234}" type="slidenum">
              <a:rPr lang="en"/>
              <a:pPr algn="r"/>
              <a:t>41</a:t>
            </a:fld>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Shape 380"/>
        <p:cNvGrpSpPr/>
        <p:nvPr/>
      </p:nvGrpSpPr>
      <p:grpSpPr>
        <a:xfrm>
          <a:off x="0" y="0"/>
          <a:ext cx="0" cy="0"/>
          <a:chOff x="0" y="0"/>
          <a:chExt cx="0" cy="0"/>
        </a:xfrm>
      </p:grpSpPr>
      <p:sp>
        <p:nvSpPr>
          <p:cNvPr id="381" name="Google Shape;381;p50"/>
          <p:cNvSpPr txBox="1">
            <a:spLocks noGrp="1"/>
          </p:cNvSpPr>
          <p:nvPr>
            <p:ph type="sldNum" idx="12"/>
          </p:nvPr>
        </p:nvSpPr>
        <p:spPr>
          <a:xfrm>
            <a:off x="22593221" y="12435245"/>
            <a:ext cx="1463200" cy="1049600"/>
          </a:xfrm>
          <a:prstGeom prst="rect">
            <a:avLst/>
          </a:prstGeom>
        </p:spPr>
        <p:txBody>
          <a:bodyPr spcFirstLastPara="1" wrap="square" lIns="243800" tIns="243800" rIns="243800" bIns="243800" anchor="ctr" anchorCtr="0">
            <a:normAutofit/>
          </a:bodyPr>
          <a:lstStyle/>
          <a:p>
            <a:pPr algn="r"/>
            <a:fld id="{00000000-1234-1234-1234-123412341234}" type="slidenum">
              <a:rPr lang="en"/>
              <a:pPr algn="r"/>
              <a:t>42</a:t>
            </a:fld>
            <a:endParaRPr/>
          </a:p>
        </p:txBody>
      </p:sp>
      <p:pic>
        <p:nvPicPr>
          <p:cNvPr id="382" name="Google Shape;382;p50"/>
          <p:cNvPicPr preferRelativeResize="0"/>
          <p:nvPr/>
        </p:nvPicPr>
        <p:blipFill rotWithShape="1">
          <a:blip r:embed="rId3" cstate="screen">
            <a:alphaModFix/>
            <a:extLst>
              <a:ext uri="{28A0092B-C50C-407E-A947-70E740481C1C}">
                <a14:useLocalDpi xmlns:a14="http://schemas.microsoft.com/office/drawing/2010/main"/>
              </a:ext>
            </a:extLst>
          </a:blip>
          <a:srcRect b="4544"/>
          <a:stretch/>
        </p:blipFill>
        <p:spPr>
          <a:xfrm>
            <a:off x="4656867" y="377088"/>
            <a:ext cx="14301531" cy="13222800"/>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Shape 386"/>
        <p:cNvGrpSpPr/>
        <p:nvPr/>
      </p:nvGrpSpPr>
      <p:grpSpPr>
        <a:xfrm>
          <a:off x="0" y="0"/>
          <a:ext cx="0" cy="0"/>
          <a:chOff x="0" y="0"/>
          <a:chExt cx="0" cy="0"/>
        </a:xfrm>
      </p:grpSpPr>
      <p:sp>
        <p:nvSpPr>
          <p:cNvPr id="387" name="Google Shape;387;p51"/>
          <p:cNvSpPr txBox="1">
            <a:spLocks noGrp="1"/>
          </p:cNvSpPr>
          <p:nvPr>
            <p:ph type="sldNum" idx="12"/>
          </p:nvPr>
        </p:nvSpPr>
        <p:spPr>
          <a:xfrm>
            <a:off x="22593221" y="12435245"/>
            <a:ext cx="1463200" cy="1049600"/>
          </a:xfrm>
          <a:prstGeom prst="rect">
            <a:avLst/>
          </a:prstGeom>
        </p:spPr>
        <p:txBody>
          <a:bodyPr spcFirstLastPara="1" wrap="square" lIns="243800" tIns="243800" rIns="243800" bIns="243800" anchor="ctr" anchorCtr="0">
            <a:normAutofit/>
          </a:bodyPr>
          <a:lstStyle/>
          <a:p>
            <a:pPr algn="r"/>
            <a:fld id="{00000000-1234-1234-1234-123412341234}" type="slidenum">
              <a:rPr lang="en"/>
              <a:pPr algn="r"/>
              <a:t>43</a:t>
            </a:fld>
            <a:endParaRPr/>
          </a:p>
        </p:txBody>
      </p:sp>
      <p:pic>
        <p:nvPicPr>
          <p:cNvPr id="388" name="Google Shape;388;p51"/>
          <p:cNvPicPr preferRelativeResize="0"/>
          <p:nvPr/>
        </p:nvPicPr>
        <p:blipFill>
          <a:blip r:embed="rId3">
            <a:alphaModFix/>
          </a:blip>
          <a:stretch>
            <a:fillRect/>
          </a:stretch>
        </p:blipFill>
        <p:spPr>
          <a:xfrm>
            <a:off x="2717200" y="0"/>
            <a:ext cx="19240901" cy="13716000"/>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Shape 392"/>
        <p:cNvGrpSpPr/>
        <p:nvPr/>
      </p:nvGrpSpPr>
      <p:grpSpPr>
        <a:xfrm>
          <a:off x="0" y="0"/>
          <a:ext cx="0" cy="0"/>
          <a:chOff x="0" y="0"/>
          <a:chExt cx="0" cy="0"/>
        </a:xfrm>
      </p:grpSpPr>
      <p:sp>
        <p:nvSpPr>
          <p:cNvPr id="393" name="Google Shape;393;p52"/>
          <p:cNvSpPr txBox="1">
            <a:spLocks noGrp="1"/>
          </p:cNvSpPr>
          <p:nvPr>
            <p:ph type="sldNum" idx="12"/>
          </p:nvPr>
        </p:nvSpPr>
        <p:spPr>
          <a:xfrm>
            <a:off x="22593221" y="12435245"/>
            <a:ext cx="1463200" cy="1049600"/>
          </a:xfrm>
          <a:prstGeom prst="rect">
            <a:avLst/>
          </a:prstGeom>
        </p:spPr>
        <p:txBody>
          <a:bodyPr spcFirstLastPara="1" wrap="square" lIns="243800" tIns="243800" rIns="243800" bIns="243800" anchor="ctr" anchorCtr="0">
            <a:normAutofit/>
          </a:bodyPr>
          <a:lstStyle/>
          <a:p>
            <a:pPr algn="r"/>
            <a:fld id="{00000000-1234-1234-1234-123412341234}" type="slidenum">
              <a:rPr lang="en"/>
              <a:pPr algn="r"/>
              <a:t>44</a:t>
            </a:fld>
            <a:endParaRPr/>
          </a:p>
        </p:txBody>
      </p:sp>
      <p:pic>
        <p:nvPicPr>
          <p:cNvPr id="394" name="Google Shape;394;p52"/>
          <p:cNvPicPr preferRelativeResize="0"/>
          <p:nvPr/>
        </p:nvPicPr>
        <p:blipFill>
          <a:blip r:embed="rId3">
            <a:alphaModFix/>
          </a:blip>
          <a:stretch>
            <a:fillRect/>
          </a:stretch>
        </p:blipFill>
        <p:spPr>
          <a:xfrm>
            <a:off x="4887000" y="406400"/>
            <a:ext cx="14609973" cy="12903200"/>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sp>
        <p:nvSpPr>
          <p:cNvPr id="399" name="Google Shape;399;p53"/>
          <p:cNvSpPr txBox="1">
            <a:spLocks noGrp="1"/>
          </p:cNvSpPr>
          <p:nvPr>
            <p:ph type="sldNum" idx="12"/>
          </p:nvPr>
        </p:nvSpPr>
        <p:spPr>
          <a:xfrm>
            <a:off x="22593221" y="12435245"/>
            <a:ext cx="1463200" cy="1049600"/>
          </a:xfrm>
          <a:prstGeom prst="rect">
            <a:avLst/>
          </a:prstGeom>
        </p:spPr>
        <p:txBody>
          <a:bodyPr spcFirstLastPara="1" wrap="square" lIns="243800" tIns="243800" rIns="243800" bIns="243800" anchor="ctr" anchorCtr="0">
            <a:normAutofit/>
          </a:bodyPr>
          <a:lstStyle/>
          <a:p>
            <a:pPr algn="r"/>
            <a:fld id="{00000000-1234-1234-1234-123412341234}" type="slidenum">
              <a:rPr lang="en"/>
              <a:pPr algn="r"/>
              <a:t>45</a:t>
            </a:fld>
            <a:endParaRPr/>
          </a:p>
        </p:txBody>
      </p:sp>
      <p:pic>
        <p:nvPicPr>
          <p:cNvPr id="400" name="Google Shape;400;p53"/>
          <p:cNvPicPr preferRelativeResize="0"/>
          <p:nvPr/>
        </p:nvPicPr>
        <p:blipFill>
          <a:blip r:embed="rId3">
            <a:alphaModFix/>
          </a:blip>
          <a:stretch>
            <a:fillRect/>
          </a:stretch>
        </p:blipFill>
        <p:spPr>
          <a:xfrm>
            <a:off x="0" y="196031"/>
            <a:ext cx="24384000" cy="12622307"/>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404"/>
        <p:cNvGrpSpPr/>
        <p:nvPr/>
      </p:nvGrpSpPr>
      <p:grpSpPr>
        <a:xfrm>
          <a:off x="0" y="0"/>
          <a:ext cx="0" cy="0"/>
          <a:chOff x="0" y="0"/>
          <a:chExt cx="0" cy="0"/>
        </a:xfrm>
      </p:grpSpPr>
      <p:pic>
        <p:nvPicPr>
          <p:cNvPr id="405" name="Google Shape;405;p54" descr="images/paste-4.png"/>
          <p:cNvPicPr preferRelativeResize="0"/>
          <p:nvPr/>
        </p:nvPicPr>
        <p:blipFill rotWithShape="1">
          <a:blip r:embed="rId3">
            <a:alphaModFix/>
          </a:blip>
          <a:srcRect/>
          <a:stretch/>
        </p:blipFill>
        <p:spPr>
          <a:xfrm>
            <a:off x="23525" y="2"/>
            <a:ext cx="24290011" cy="13715997"/>
          </a:xfrm>
          <a:prstGeom prst="rect">
            <a:avLst/>
          </a:prstGeom>
          <a:noFill/>
          <a:ln>
            <a:noFill/>
          </a:ln>
        </p:spPr>
      </p:pic>
      <p:sp>
        <p:nvSpPr>
          <p:cNvPr id="406" name="Google Shape;406;p54"/>
          <p:cNvSpPr txBox="1">
            <a:spLocks noGrp="1"/>
          </p:cNvSpPr>
          <p:nvPr>
            <p:ph type="sldNum" idx="12"/>
          </p:nvPr>
        </p:nvSpPr>
        <p:spPr>
          <a:xfrm>
            <a:off x="22593221" y="12435245"/>
            <a:ext cx="1463200" cy="1049600"/>
          </a:xfrm>
          <a:prstGeom prst="rect">
            <a:avLst/>
          </a:prstGeom>
        </p:spPr>
        <p:txBody>
          <a:bodyPr spcFirstLastPara="1" wrap="square" lIns="243800" tIns="243800" rIns="243800" bIns="243800" anchor="ctr" anchorCtr="0">
            <a:normAutofit/>
          </a:bodyPr>
          <a:lstStyle/>
          <a:p>
            <a:pPr algn="r"/>
            <a:fld id="{00000000-1234-1234-1234-123412341234}" type="slidenum">
              <a:rPr lang="en"/>
              <a:pPr algn="r"/>
              <a:t>46</a:t>
            </a:fld>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sp>
        <p:nvSpPr>
          <p:cNvPr id="412" name="Google Shape;412;p55"/>
          <p:cNvSpPr txBox="1">
            <a:spLocks noGrp="1"/>
          </p:cNvSpPr>
          <p:nvPr>
            <p:ph type="sldNum" idx="12"/>
          </p:nvPr>
        </p:nvSpPr>
        <p:spPr>
          <a:xfrm>
            <a:off x="22593221" y="12435245"/>
            <a:ext cx="1463200" cy="1049600"/>
          </a:xfrm>
          <a:prstGeom prst="rect">
            <a:avLst/>
          </a:prstGeom>
        </p:spPr>
        <p:txBody>
          <a:bodyPr spcFirstLastPara="1" wrap="square" lIns="243800" tIns="243800" rIns="243800" bIns="243800" anchor="ctr" anchorCtr="0">
            <a:normAutofit/>
          </a:bodyPr>
          <a:lstStyle/>
          <a:p>
            <a:pPr algn="r"/>
            <a:fld id="{00000000-1234-1234-1234-123412341234}" type="slidenum">
              <a:rPr lang="en"/>
              <a:pPr algn="r"/>
              <a:t>47</a:t>
            </a:fld>
            <a:endParaRPr/>
          </a:p>
        </p:txBody>
      </p:sp>
      <p:pic>
        <p:nvPicPr>
          <p:cNvPr id="413" name="Google Shape;413;p55"/>
          <p:cNvPicPr preferRelativeResize="0"/>
          <p:nvPr/>
        </p:nvPicPr>
        <p:blipFill>
          <a:blip r:embed="rId3">
            <a:alphaModFix/>
          </a:blip>
          <a:stretch>
            <a:fillRect/>
          </a:stretch>
        </p:blipFill>
        <p:spPr>
          <a:xfrm>
            <a:off x="0" y="0"/>
            <a:ext cx="24384000" cy="13382651"/>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423"/>
        <p:cNvGrpSpPr/>
        <p:nvPr/>
      </p:nvGrpSpPr>
      <p:grpSpPr>
        <a:xfrm>
          <a:off x="0" y="0"/>
          <a:ext cx="0" cy="0"/>
          <a:chOff x="0" y="0"/>
          <a:chExt cx="0" cy="0"/>
        </a:xfrm>
      </p:grpSpPr>
      <p:sp>
        <p:nvSpPr>
          <p:cNvPr id="424" name="Google Shape;424;p57"/>
          <p:cNvSpPr txBox="1">
            <a:spLocks noGrp="1"/>
          </p:cNvSpPr>
          <p:nvPr>
            <p:ph type="sldNum" idx="12"/>
          </p:nvPr>
        </p:nvSpPr>
        <p:spPr>
          <a:xfrm>
            <a:off x="22593221" y="12435245"/>
            <a:ext cx="1463200" cy="1049600"/>
          </a:xfrm>
          <a:prstGeom prst="rect">
            <a:avLst/>
          </a:prstGeom>
        </p:spPr>
        <p:txBody>
          <a:bodyPr spcFirstLastPara="1" wrap="square" lIns="243800" tIns="243800" rIns="243800" bIns="243800" anchor="ctr" anchorCtr="0">
            <a:normAutofit/>
          </a:bodyPr>
          <a:lstStyle/>
          <a:p>
            <a:pPr algn="r"/>
            <a:fld id="{00000000-1234-1234-1234-123412341234}" type="slidenum">
              <a:rPr lang="en"/>
              <a:pPr algn="r"/>
              <a:t>48</a:t>
            </a:fld>
            <a:endParaRPr/>
          </a:p>
        </p:txBody>
      </p:sp>
      <p:pic>
        <p:nvPicPr>
          <p:cNvPr id="425" name="Google Shape;425;p57"/>
          <p:cNvPicPr preferRelativeResize="0"/>
          <p:nvPr/>
        </p:nvPicPr>
        <p:blipFill>
          <a:blip r:embed="rId3">
            <a:alphaModFix/>
          </a:blip>
          <a:stretch>
            <a:fillRect/>
          </a:stretch>
        </p:blipFill>
        <p:spPr>
          <a:xfrm>
            <a:off x="4503901" y="406400"/>
            <a:ext cx="15376208" cy="12903200"/>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435"/>
        <p:cNvGrpSpPr/>
        <p:nvPr/>
      </p:nvGrpSpPr>
      <p:grpSpPr>
        <a:xfrm>
          <a:off x="0" y="0"/>
          <a:ext cx="0" cy="0"/>
          <a:chOff x="0" y="0"/>
          <a:chExt cx="0" cy="0"/>
        </a:xfrm>
      </p:grpSpPr>
      <p:sp>
        <p:nvSpPr>
          <p:cNvPr id="436" name="Google Shape;436;p59"/>
          <p:cNvSpPr txBox="1">
            <a:spLocks noGrp="1"/>
          </p:cNvSpPr>
          <p:nvPr>
            <p:ph type="sldNum" idx="12"/>
          </p:nvPr>
        </p:nvSpPr>
        <p:spPr>
          <a:xfrm>
            <a:off x="22593221" y="12435245"/>
            <a:ext cx="1463200" cy="1049600"/>
          </a:xfrm>
          <a:prstGeom prst="rect">
            <a:avLst/>
          </a:prstGeom>
        </p:spPr>
        <p:txBody>
          <a:bodyPr spcFirstLastPara="1" wrap="square" lIns="243800" tIns="243800" rIns="243800" bIns="243800" anchor="ctr" anchorCtr="0">
            <a:normAutofit/>
          </a:bodyPr>
          <a:lstStyle/>
          <a:p>
            <a:pPr algn="r"/>
            <a:fld id="{00000000-1234-1234-1234-123412341234}" type="slidenum">
              <a:rPr lang="en"/>
              <a:pPr algn="r"/>
              <a:t>49</a:t>
            </a:fld>
            <a:endParaRPr/>
          </a:p>
        </p:txBody>
      </p:sp>
      <p:pic>
        <p:nvPicPr>
          <p:cNvPr id="437" name="Google Shape;437;p59"/>
          <p:cNvPicPr preferRelativeResize="0"/>
          <p:nvPr/>
        </p:nvPicPr>
        <p:blipFill>
          <a:blip r:embed="rId3">
            <a:alphaModFix/>
          </a:blip>
          <a:stretch>
            <a:fillRect/>
          </a:stretch>
        </p:blipFill>
        <p:spPr>
          <a:xfrm>
            <a:off x="5512303" y="581667"/>
            <a:ext cx="13359373" cy="129032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creen Recording 2026-07-29 at 11.29.05 AM">
            <a:hlinkClick r:id="" action="ppaction://media"/>
            <a:extLst>
              <a:ext uri="{FF2B5EF4-FFF2-40B4-BE49-F238E27FC236}">
                <a16:creationId xmlns:a16="http://schemas.microsoft.com/office/drawing/2014/main" id="{90C0FD2A-F02A-5F7C-AC22-8980A7FBBC7B}"/>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2067636" y="6931048"/>
            <a:ext cx="11954269" cy="6500134"/>
          </a:xfrm>
          <a:prstGeom prst="rect">
            <a:avLst/>
          </a:prstGeom>
        </p:spPr>
      </p:pic>
      <p:pic>
        <p:nvPicPr>
          <p:cNvPr id="28" name="Picture 27">
            <a:extLst>
              <a:ext uri="{FF2B5EF4-FFF2-40B4-BE49-F238E27FC236}">
                <a16:creationId xmlns:a16="http://schemas.microsoft.com/office/drawing/2014/main" id="{1F21243F-9BAE-E448-617A-A5DF293B3C5C}"/>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12604080" y="1605269"/>
            <a:ext cx="7575064" cy="5031500"/>
          </a:xfrm>
          <a:prstGeom prst="rect">
            <a:avLst/>
          </a:prstGeom>
        </p:spPr>
      </p:pic>
      <p:pic>
        <p:nvPicPr>
          <p:cNvPr id="5" name="Picture 4">
            <a:extLst>
              <a:ext uri="{FF2B5EF4-FFF2-40B4-BE49-F238E27FC236}">
                <a16:creationId xmlns:a16="http://schemas.microsoft.com/office/drawing/2014/main" id="{1DFDD78A-48AB-7FF2-A897-EA09AFCDA9D5}"/>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193357" y="5304984"/>
            <a:ext cx="7546386" cy="8366382"/>
          </a:xfrm>
          <a:prstGeom prst="rect">
            <a:avLst/>
          </a:prstGeom>
        </p:spPr>
      </p:pic>
      <p:sp>
        <p:nvSpPr>
          <p:cNvPr id="2" name="Title 1">
            <a:extLst>
              <a:ext uri="{FF2B5EF4-FFF2-40B4-BE49-F238E27FC236}">
                <a16:creationId xmlns:a16="http://schemas.microsoft.com/office/drawing/2014/main" id="{5D72E1E8-4EE8-EA82-FF5D-07B13BF99EF7}"/>
              </a:ext>
            </a:extLst>
          </p:cNvPr>
          <p:cNvSpPr>
            <a:spLocks noGrp="1"/>
          </p:cNvSpPr>
          <p:nvPr>
            <p:ph type="title"/>
          </p:nvPr>
        </p:nvSpPr>
        <p:spPr>
          <a:xfrm>
            <a:off x="535940" y="494902"/>
            <a:ext cx="21971000" cy="1433163"/>
          </a:xfrm>
        </p:spPr>
        <p:txBody>
          <a:bodyPr/>
          <a:lstStyle/>
          <a:p>
            <a:r>
              <a:rPr lang="en-US" dirty="0"/>
              <a:t>My research: biomedical network science</a:t>
            </a:r>
          </a:p>
        </p:txBody>
      </p:sp>
      <p:pic>
        <p:nvPicPr>
          <p:cNvPr id="4" name="Picture 3">
            <a:extLst>
              <a:ext uri="{FF2B5EF4-FFF2-40B4-BE49-F238E27FC236}">
                <a16:creationId xmlns:a16="http://schemas.microsoft.com/office/drawing/2014/main" id="{D92EA0AE-52EB-3581-7A1F-3C7AF29C825A}"/>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6311087" y="10054220"/>
            <a:ext cx="3467430" cy="3467430"/>
          </a:xfrm>
          <a:prstGeom prst="rect">
            <a:avLst/>
          </a:prstGeom>
          <a:solidFill>
            <a:srgbClr val="FFFFFF">
              <a:shade val="85000"/>
            </a:srgbClr>
          </a:solidFill>
          <a:ln w="88900" cap="sq">
            <a:noFill/>
            <a:miter lim="800000"/>
          </a:ln>
          <a:effectLst>
            <a:outerShdw blurRad="55000" dist="12700" dir="5400000" algn="tl" rotWithShape="0">
              <a:srgbClr val="000000">
                <a:alpha val="40000"/>
              </a:srgbClr>
            </a:outerShdw>
          </a:effectLst>
        </p:spPr>
      </p:pic>
      <p:pic>
        <p:nvPicPr>
          <p:cNvPr id="13" name="Picture 12">
            <a:extLst>
              <a:ext uri="{FF2B5EF4-FFF2-40B4-BE49-F238E27FC236}">
                <a16:creationId xmlns:a16="http://schemas.microsoft.com/office/drawing/2014/main" id="{2300BC4F-195C-41EB-8FA8-AF51C7E78B08}"/>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2067636" y="1115713"/>
            <a:ext cx="8800099" cy="5866732"/>
          </a:xfrm>
          <a:prstGeom prst="rect">
            <a:avLst/>
          </a:prstGeom>
        </p:spPr>
      </p:pic>
      <p:sp>
        <p:nvSpPr>
          <p:cNvPr id="15" name="TextBox 14">
            <a:extLst>
              <a:ext uri="{FF2B5EF4-FFF2-40B4-BE49-F238E27FC236}">
                <a16:creationId xmlns:a16="http://schemas.microsoft.com/office/drawing/2014/main" id="{B8869A5B-DC61-A0A1-566B-922550EDDD30}"/>
              </a:ext>
            </a:extLst>
          </p:cNvPr>
          <p:cNvSpPr txBox="1"/>
          <p:nvPr/>
        </p:nvSpPr>
        <p:spPr>
          <a:xfrm>
            <a:off x="20104913" y="3146393"/>
            <a:ext cx="3681603" cy="19492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4000" b="0" i="0" u="none" strike="noStrike" cap="none" spc="0" normalizeH="0" baseline="0" dirty="0">
                <a:ln>
                  <a:noFill/>
                </a:ln>
                <a:solidFill>
                  <a:srgbClr val="5E5E5E"/>
                </a:solidFill>
                <a:effectLst/>
                <a:uFillTx/>
                <a:latin typeface="+mn-lt"/>
                <a:ea typeface="+mn-ea"/>
                <a:cs typeface="+mn-cs"/>
                <a:sym typeface="Helvetica Neue"/>
              </a:rPr>
              <a:t>Transit networks and traffic</a:t>
            </a:r>
          </a:p>
        </p:txBody>
      </p:sp>
      <p:pic>
        <p:nvPicPr>
          <p:cNvPr id="17" name="Picture 16">
            <a:extLst>
              <a:ext uri="{FF2B5EF4-FFF2-40B4-BE49-F238E27FC236}">
                <a16:creationId xmlns:a16="http://schemas.microsoft.com/office/drawing/2014/main" id="{63D5D8E3-AAF0-D314-FA77-D1B5E4733003}"/>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a:stretch/>
        </p:blipFill>
        <p:spPr>
          <a:xfrm>
            <a:off x="535940" y="2276096"/>
            <a:ext cx="6717870" cy="2866402"/>
          </a:xfrm>
          <a:prstGeom prst="rect">
            <a:avLst/>
          </a:prstGeom>
        </p:spPr>
      </p:pic>
      <p:sp>
        <p:nvSpPr>
          <p:cNvPr id="19" name="TextBox 18">
            <a:extLst>
              <a:ext uri="{FF2B5EF4-FFF2-40B4-BE49-F238E27FC236}">
                <a16:creationId xmlns:a16="http://schemas.microsoft.com/office/drawing/2014/main" id="{1E473506-B485-E5F4-8870-681B62768D54}"/>
              </a:ext>
            </a:extLst>
          </p:cNvPr>
          <p:cNvSpPr txBox="1"/>
          <p:nvPr/>
        </p:nvSpPr>
        <p:spPr>
          <a:xfrm>
            <a:off x="3431833" y="4606124"/>
            <a:ext cx="2879254" cy="461665"/>
          </a:xfrm>
          <a:prstGeom prst="rect">
            <a:avLst/>
          </a:prstGeom>
          <a:noFill/>
        </p:spPr>
        <p:txBody>
          <a:bodyPr wrap="square" rtlCol="0">
            <a:spAutoFit/>
          </a:bodyPr>
          <a:lstStyle/>
          <a:p>
            <a:r>
              <a:rPr lang="en-US" i="1" dirty="0"/>
              <a:t>dies under therapy</a:t>
            </a:r>
          </a:p>
        </p:txBody>
      </p:sp>
      <p:sp>
        <p:nvSpPr>
          <p:cNvPr id="20" name="TextBox 19">
            <a:extLst>
              <a:ext uri="{FF2B5EF4-FFF2-40B4-BE49-F238E27FC236}">
                <a16:creationId xmlns:a16="http://schemas.microsoft.com/office/drawing/2014/main" id="{6F0004CD-6C7F-448B-2931-6C71F1505024}"/>
              </a:ext>
            </a:extLst>
          </p:cNvPr>
          <p:cNvSpPr txBox="1"/>
          <p:nvPr/>
        </p:nvSpPr>
        <p:spPr>
          <a:xfrm>
            <a:off x="2391420" y="1928065"/>
            <a:ext cx="4482757" cy="461665"/>
          </a:xfrm>
          <a:prstGeom prst="rect">
            <a:avLst/>
          </a:prstGeom>
          <a:noFill/>
        </p:spPr>
        <p:txBody>
          <a:bodyPr wrap="square" rtlCol="0">
            <a:spAutoFit/>
          </a:bodyPr>
          <a:lstStyle/>
          <a:p>
            <a:r>
              <a:rPr lang="en-US" i="1" dirty="0"/>
              <a:t>acquires resistance to therapy</a:t>
            </a:r>
          </a:p>
        </p:txBody>
      </p:sp>
      <p:sp>
        <p:nvSpPr>
          <p:cNvPr id="21" name="Freeform 20">
            <a:extLst>
              <a:ext uri="{FF2B5EF4-FFF2-40B4-BE49-F238E27FC236}">
                <a16:creationId xmlns:a16="http://schemas.microsoft.com/office/drawing/2014/main" id="{C7D22FEB-09BD-CF8C-634B-9AAA01855FB0}"/>
              </a:ext>
            </a:extLst>
          </p:cNvPr>
          <p:cNvSpPr/>
          <p:nvPr/>
        </p:nvSpPr>
        <p:spPr>
          <a:xfrm>
            <a:off x="1313449" y="2476909"/>
            <a:ext cx="3398084" cy="436718"/>
          </a:xfrm>
          <a:custGeom>
            <a:avLst/>
            <a:gdLst>
              <a:gd name="connsiteX0" fmla="*/ 0 w 2732809"/>
              <a:gd name="connsiteY0" fmla="*/ 317832 h 317832"/>
              <a:gd name="connsiteX1" fmla="*/ 1963882 w 2732809"/>
              <a:gd name="connsiteY1" fmla="*/ 6104 h 317832"/>
              <a:gd name="connsiteX2" fmla="*/ 2732809 w 2732809"/>
              <a:gd name="connsiteY2" fmla="*/ 141186 h 317832"/>
            </a:gdLst>
            <a:ahLst/>
            <a:cxnLst>
              <a:cxn ang="0">
                <a:pos x="connsiteX0" y="connsiteY0"/>
              </a:cxn>
              <a:cxn ang="0">
                <a:pos x="connsiteX1" y="connsiteY1"/>
              </a:cxn>
              <a:cxn ang="0">
                <a:pos x="connsiteX2" y="connsiteY2"/>
              </a:cxn>
            </a:cxnLst>
            <a:rect l="l" t="t" r="r" b="b"/>
            <a:pathLst>
              <a:path w="2732809" h="317832">
                <a:moveTo>
                  <a:pt x="0" y="317832"/>
                </a:moveTo>
                <a:cubicBezTo>
                  <a:pt x="754207" y="176688"/>
                  <a:pt x="1508414" y="35545"/>
                  <a:pt x="1963882" y="6104"/>
                </a:cubicBezTo>
                <a:cubicBezTo>
                  <a:pt x="2419350" y="-23337"/>
                  <a:pt x="2576079" y="58924"/>
                  <a:pt x="2732809" y="141186"/>
                </a:cubicBezTo>
              </a:path>
            </a:pathLst>
          </a:custGeom>
          <a:ln w="28575">
            <a:solidFill>
              <a:schemeClr val="accent3"/>
            </a:solidFill>
            <a:headEnd type="none" w="med" len="med"/>
            <a:tailEnd type="triangle" w="med" len="med"/>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cxnSp>
        <p:nvCxnSpPr>
          <p:cNvPr id="22" name="Straight Arrow Connector 21">
            <a:extLst>
              <a:ext uri="{FF2B5EF4-FFF2-40B4-BE49-F238E27FC236}">
                <a16:creationId xmlns:a16="http://schemas.microsoft.com/office/drawing/2014/main" id="{3BE580EC-4A32-254B-A2FB-AC8ADDACD0FD}"/>
              </a:ext>
            </a:extLst>
          </p:cNvPr>
          <p:cNvCxnSpPr>
            <a:cxnSpLocks/>
          </p:cNvCxnSpPr>
          <p:nvPr/>
        </p:nvCxnSpPr>
        <p:spPr>
          <a:xfrm>
            <a:off x="3250080" y="3664621"/>
            <a:ext cx="1158595" cy="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23" name="TextBox 22">
            <a:extLst>
              <a:ext uri="{FF2B5EF4-FFF2-40B4-BE49-F238E27FC236}">
                <a16:creationId xmlns:a16="http://schemas.microsoft.com/office/drawing/2014/main" id="{AF066F95-2B88-711E-0DD4-A2C24E935FBE}"/>
              </a:ext>
            </a:extLst>
          </p:cNvPr>
          <p:cNvSpPr txBox="1"/>
          <p:nvPr/>
        </p:nvSpPr>
        <p:spPr>
          <a:xfrm>
            <a:off x="3110450" y="3298507"/>
            <a:ext cx="1429583" cy="369332"/>
          </a:xfrm>
          <a:prstGeom prst="rect">
            <a:avLst/>
          </a:prstGeom>
          <a:noFill/>
        </p:spPr>
        <p:txBody>
          <a:bodyPr wrap="square" rtlCol="0">
            <a:spAutoFit/>
          </a:bodyPr>
          <a:lstStyle/>
          <a:p>
            <a:r>
              <a:rPr lang="en-US" sz="1800" b="1" dirty="0"/>
              <a:t>Treatment</a:t>
            </a:r>
          </a:p>
        </p:txBody>
      </p:sp>
      <p:sp>
        <p:nvSpPr>
          <p:cNvPr id="24" name="Freeform 23">
            <a:extLst>
              <a:ext uri="{FF2B5EF4-FFF2-40B4-BE49-F238E27FC236}">
                <a16:creationId xmlns:a16="http://schemas.microsoft.com/office/drawing/2014/main" id="{14A9CCBF-FE92-03B3-8E79-ED8AF98E22EA}"/>
              </a:ext>
            </a:extLst>
          </p:cNvPr>
          <p:cNvSpPr/>
          <p:nvPr/>
        </p:nvSpPr>
        <p:spPr>
          <a:xfrm>
            <a:off x="2438285" y="4457197"/>
            <a:ext cx="3398082" cy="188564"/>
          </a:xfrm>
          <a:custGeom>
            <a:avLst/>
            <a:gdLst>
              <a:gd name="connsiteX0" fmla="*/ 0 w 2514600"/>
              <a:gd name="connsiteY0" fmla="*/ 0 h 322119"/>
              <a:gd name="connsiteX1" fmla="*/ 883228 w 2514600"/>
              <a:gd name="connsiteY1" fmla="*/ 322119 h 322119"/>
              <a:gd name="connsiteX2" fmla="*/ 2514600 w 2514600"/>
              <a:gd name="connsiteY2" fmla="*/ 0 h 322119"/>
            </a:gdLst>
            <a:ahLst/>
            <a:cxnLst>
              <a:cxn ang="0">
                <a:pos x="connsiteX0" y="connsiteY0"/>
              </a:cxn>
              <a:cxn ang="0">
                <a:pos x="connsiteX1" y="connsiteY1"/>
              </a:cxn>
              <a:cxn ang="0">
                <a:pos x="connsiteX2" y="connsiteY2"/>
              </a:cxn>
            </a:cxnLst>
            <a:rect l="l" t="t" r="r" b="b"/>
            <a:pathLst>
              <a:path w="2514600" h="322119">
                <a:moveTo>
                  <a:pt x="0" y="0"/>
                </a:moveTo>
                <a:cubicBezTo>
                  <a:pt x="232064" y="161059"/>
                  <a:pt x="464128" y="322119"/>
                  <a:pt x="883228" y="322119"/>
                </a:cubicBezTo>
                <a:cubicBezTo>
                  <a:pt x="1302328" y="322119"/>
                  <a:pt x="1908464" y="161059"/>
                  <a:pt x="2514600" y="0"/>
                </a:cubicBezTo>
              </a:path>
            </a:pathLst>
          </a:custGeom>
          <a:ln w="28575">
            <a:solidFill>
              <a:schemeClr val="bg1">
                <a:lumMod val="50000"/>
              </a:schemeClr>
            </a:solidFill>
            <a:headEnd type="none" w="med" len="med"/>
            <a:tailEnd type="triangle" w="med" len="med"/>
            <a:extLst>
              <a:ext uri="{C807C97D-BFC1-408E-A445-0C87EB9F89A2}">
                <ask:lineSketchStyleProps xmlns:ask="http://schemas.microsoft.com/office/drawing/2018/sketchyshapes" sd="1219033472">
                  <a:custGeom>
                    <a:avLst/>
                    <a:gdLst>
                      <a:gd name="connsiteX0" fmla="*/ 0 w 2514600"/>
                      <a:gd name="connsiteY0" fmla="*/ 0 h 322119"/>
                      <a:gd name="connsiteX1" fmla="*/ 883228 w 2514600"/>
                      <a:gd name="connsiteY1" fmla="*/ 322119 h 322119"/>
                      <a:gd name="connsiteX2" fmla="*/ 2514600 w 2514600"/>
                      <a:gd name="connsiteY2" fmla="*/ 0 h 322119"/>
                    </a:gdLst>
                    <a:ahLst/>
                    <a:cxnLst>
                      <a:cxn ang="0">
                        <a:pos x="connsiteX0" y="connsiteY0"/>
                      </a:cxn>
                      <a:cxn ang="0">
                        <a:pos x="connsiteX1" y="connsiteY1"/>
                      </a:cxn>
                      <a:cxn ang="0">
                        <a:pos x="connsiteX2" y="connsiteY2"/>
                      </a:cxn>
                    </a:cxnLst>
                    <a:rect l="l" t="t" r="r" b="b"/>
                    <a:pathLst>
                      <a:path w="2514600" h="322119" extrusionOk="0">
                        <a:moveTo>
                          <a:pt x="0" y="0"/>
                        </a:moveTo>
                        <a:cubicBezTo>
                          <a:pt x="218008" y="152389"/>
                          <a:pt x="427251" y="335960"/>
                          <a:pt x="883228" y="322119"/>
                        </a:cubicBezTo>
                        <a:cubicBezTo>
                          <a:pt x="1473918" y="358243"/>
                          <a:pt x="1785329" y="164974"/>
                          <a:pt x="2514600" y="0"/>
                        </a:cubicBezTo>
                      </a:path>
                    </a:pathLst>
                  </a:custGeom>
                  <ask:type>
                    <ask:lineSketchNone/>
                  </ask:type>
                </ask:lineSketchStyleProps>
              </a:ext>
            </a:extLst>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29" name="TextBox 28">
            <a:extLst>
              <a:ext uri="{FF2B5EF4-FFF2-40B4-BE49-F238E27FC236}">
                <a16:creationId xmlns:a16="http://schemas.microsoft.com/office/drawing/2014/main" id="{4041D2EA-D723-B252-91B1-5495B1DFA447}"/>
              </a:ext>
            </a:extLst>
          </p:cNvPr>
          <p:cNvSpPr txBox="1"/>
          <p:nvPr/>
        </p:nvSpPr>
        <p:spPr>
          <a:xfrm>
            <a:off x="19478302" y="10918885"/>
            <a:ext cx="4430486" cy="133369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4000" b="0" i="0" u="none" strike="noStrike" cap="none" spc="0" normalizeH="0" baseline="0" dirty="0">
                <a:ln>
                  <a:noFill/>
                </a:ln>
                <a:solidFill>
                  <a:schemeClr val="bg1"/>
                </a:solidFill>
                <a:effectLst/>
                <a:uFillTx/>
                <a:latin typeface="+mn-lt"/>
                <a:ea typeface="+mn-ea"/>
                <a:cs typeface="+mn-cs"/>
                <a:sym typeface="Helvetica Neue"/>
              </a:rPr>
              <a:t>Visualizations for curriculum design</a:t>
            </a:r>
          </a:p>
        </p:txBody>
      </p:sp>
      <p:sp>
        <p:nvSpPr>
          <p:cNvPr id="31" name="TextBox 30">
            <a:extLst>
              <a:ext uri="{FF2B5EF4-FFF2-40B4-BE49-F238E27FC236}">
                <a16:creationId xmlns:a16="http://schemas.microsoft.com/office/drawing/2014/main" id="{09DCC5B0-1816-B503-53AB-D853079109C1}"/>
              </a:ext>
            </a:extLst>
          </p:cNvPr>
          <p:cNvSpPr txBox="1"/>
          <p:nvPr/>
        </p:nvSpPr>
        <p:spPr>
          <a:xfrm>
            <a:off x="7692081" y="3763468"/>
            <a:ext cx="4423218" cy="176458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3600" b="1" i="0" u="none" strike="noStrike" cap="none" spc="0" normalizeH="0" baseline="0" dirty="0">
                <a:ln>
                  <a:noFill/>
                </a:ln>
                <a:solidFill>
                  <a:schemeClr val="bg2">
                    <a:lumMod val="10000"/>
                  </a:schemeClr>
                </a:solidFill>
                <a:effectLst/>
                <a:uFillTx/>
                <a:latin typeface="+mn-lt"/>
                <a:ea typeface="+mn-ea"/>
                <a:cs typeface="+mn-cs"/>
                <a:sym typeface="Helvetica Neue"/>
              </a:rPr>
              <a:t>“NETWORKS, NETWORKS EVERYWHERE”</a:t>
            </a:r>
          </a:p>
        </p:txBody>
      </p:sp>
    </p:spTree>
    <p:extLst>
      <p:ext uri="{BB962C8B-B14F-4D97-AF65-F5344CB8AC3E}">
        <p14:creationId xmlns:p14="http://schemas.microsoft.com/office/powerpoint/2010/main" val="3671521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0"/>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mediacall" presetSubtype="0" fill="hold" nodeType="clickEffect">
                                  <p:stCondLst>
                                    <p:cond delay="0"/>
                                  </p:stCondLst>
                                  <p:childTnLst>
                                    <p:cmd type="call" cmd="playFrom(0.0)">
                                      <p:cBhvr>
                                        <p:cTn id="36" dur="3995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37" fill="hold" display="0">
                  <p:stCondLst>
                    <p:cond delay="indefinite"/>
                  </p:stCondLst>
                </p:cTn>
                <p:tgtEl>
                  <p:spTgt spid="3"/>
                </p:tgtEl>
              </p:cMediaNode>
            </p:video>
            <p:seq concurrent="1" nextAc="seek">
              <p:cTn id="38" restart="whenNotActive" fill="hold" evtFilter="cancelBubble" nodeType="interactiveSeq">
                <p:stCondLst>
                  <p:cond evt="onClick" delay="0">
                    <p:tgtEl>
                      <p:spTgt spid="3"/>
                    </p:tgtEl>
                  </p:cond>
                </p:stCondLst>
                <p:endSync evt="end" delay="0">
                  <p:rtn val="all"/>
                </p:endSync>
                <p:childTnLst>
                  <p:par>
                    <p:cTn id="39" fill="hold">
                      <p:stCondLst>
                        <p:cond delay="0"/>
                      </p:stCondLst>
                      <p:childTnLst>
                        <p:par>
                          <p:cTn id="40" fill="hold">
                            <p:stCondLst>
                              <p:cond delay="0"/>
                            </p:stCondLst>
                            <p:childTnLst>
                              <p:par>
                                <p:cTn id="41" presetID="2" presetClass="mediacall" presetSubtype="0" fill="hold" nodeType="clickEffect">
                                  <p:stCondLst>
                                    <p:cond delay="0"/>
                                  </p:stCondLst>
                                  <p:childTnLst>
                                    <p:cmd type="call" cmd="togglePause">
                                      <p:cBhvr>
                                        <p:cTn id="42" dur="1" fill="hold"/>
                                        <p:tgtEl>
                                          <p:spTgt spid="3"/>
                                        </p:tgtEl>
                                      </p:cBhvr>
                                    </p:cmd>
                                  </p:childTnLst>
                                </p:cTn>
                              </p:par>
                            </p:childTnLst>
                          </p:cTn>
                        </p:par>
                      </p:childTnLst>
                    </p:cTn>
                  </p:par>
                </p:childTnLst>
              </p:cTn>
              <p:nextCondLst>
                <p:cond evt="onClick" delay="0">
                  <p:tgtEl>
                    <p:spTgt spid="3"/>
                  </p:tgtEl>
                </p:cond>
              </p:nextCondLst>
            </p:seq>
          </p:childTnLst>
        </p:cTn>
      </p:par>
    </p:tnLst>
    <p:bldLst>
      <p:bldP spid="19" grpId="0"/>
      <p:bldP spid="20" grpId="0"/>
      <p:bldP spid="21" grpId="0" animBg="1"/>
      <p:bldP spid="23" grpId="0"/>
      <p:bldP spid="24"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441"/>
        <p:cNvGrpSpPr/>
        <p:nvPr/>
      </p:nvGrpSpPr>
      <p:grpSpPr>
        <a:xfrm>
          <a:off x="0" y="0"/>
          <a:ext cx="0" cy="0"/>
          <a:chOff x="0" y="0"/>
          <a:chExt cx="0" cy="0"/>
        </a:xfrm>
      </p:grpSpPr>
      <p:sp>
        <p:nvSpPr>
          <p:cNvPr id="442" name="Google Shape;442;p60"/>
          <p:cNvSpPr txBox="1">
            <a:spLocks noGrp="1"/>
          </p:cNvSpPr>
          <p:nvPr>
            <p:ph type="sldNum" idx="12"/>
          </p:nvPr>
        </p:nvSpPr>
        <p:spPr>
          <a:xfrm>
            <a:off x="22593221" y="12435245"/>
            <a:ext cx="1463200" cy="1049600"/>
          </a:xfrm>
          <a:prstGeom prst="rect">
            <a:avLst/>
          </a:prstGeom>
        </p:spPr>
        <p:txBody>
          <a:bodyPr spcFirstLastPara="1" wrap="square" lIns="243800" tIns="243800" rIns="243800" bIns="243800" anchor="ctr" anchorCtr="0">
            <a:normAutofit/>
          </a:bodyPr>
          <a:lstStyle/>
          <a:p>
            <a:pPr algn="r"/>
            <a:fld id="{00000000-1234-1234-1234-123412341234}" type="slidenum">
              <a:rPr lang="en"/>
              <a:pPr algn="r"/>
              <a:t>50</a:t>
            </a:fld>
            <a:endParaRPr/>
          </a:p>
        </p:txBody>
      </p:sp>
      <p:pic>
        <p:nvPicPr>
          <p:cNvPr id="443" name="Google Shape;443;p60"/>
          <p:cNvPicPr preferRelativeResize="0"/>
          <p:nvPr/>
        </p:nvPicPr>
        <p:blipFill>
          <a:blip r:embed="rId3">
            <a:alphaModFix/>
          </a:blip>
          <a:stretch>
            <a:fillRect/>
          </a:stretch>
        </p:blipFill>
        <p:spPr>
          <a:xfrm>
            <a:off x="2951067" y="261899"/>
            <a:ext cx="19224139" cy="11911797"/>
          </a:xfrm>
          <a:prstGeom prst="rect">
            <a:avLst/>
          </a:prstGeom>
          <a:noFill/>
          <a:ln>
            <a:noFill/>
          </a:ln>
          <a:effectLst>
            <a:outerShdw blurRad="200025" dist="114300" dir="5400000" algn="bl" rotWithShape="0">
              <a:srgbClr val="000000">
                <a:alpha val="50000"/>
              </a:srgbClr>
            </a:outerShdw>
          </a:effectLst>
        </p:spPr>
      </p:pic>
      <p:sp>
        <p:nvSpPr>
          <p:cNvPr id="444" name="Google Shape;444;p60"/>
          <p:cNvSpPr txBox="1"/>
          <p:nvPr/>
        </p:nvSpPr>
        <p:spPr>
          <a:xfrm>
            <a:off x="2951067" y="12517100"/>
            <a:ext cx="19224000" cy="1477247"/>
          </a:xfrm>
          <a:prstGeom prst="rect">
            <a:avLst/>
          </a:prstGeom>
          <a:noFill/>
          <a:ln>
            <a:noFill/>
          </a:ln>
        </p:spPr>
        <p:txBody>
          <a:bodyPr spcFirstLastPara="1" wrap="square" lIns="243800" tIns="243800" rIns="243800" bIns="243800" anchor="t" anchorCtr="0">
            <a:spAutoFit/>
          </a:bodyPr>
          <a:lstStyle/>
          <a:p>
            <a:r>
              <a:rPr lang="en" sz="6400" u="sng">
                <a:solidFill>
                  <a:schemeClr val="hlink"/>
                </a:solidFill>
                <a:hlinkClick r:id="rId4"/>
              </a:rPr>
              <a:t>https://earthquake.usgs.gov/earthquakes/map</a:t>
            </a:r>
            <a:r>
              <a:rPr lang="en" sz="6400"/>
              <a:t> </a:t>
            </a:r>
            <a:endParaRPr sz="640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460"/>
        <p:cNvGrpSpPr/>
        <p:nvPr/>
      </p:nvGrpSpPr>
      <p:grpSpPr>
        <a:xfrm>
          <a:off x="0" y="0"/>
          <a:ext cx="0" cy="0"/>
          <a:chOff x="0" y="0"/>
          <a:chExt cx="0" cy="0"/>
        </a:xfrm>
      </p:grpSpPr>
      <p:sp>
        <p:nvSpPr>
          <p:cNvPr id="461" name="Google Shape;461;p63"/>
          <p:cNvSpPr txBox="1">
            <a:spLocks noGrp="1"/>
          </p:cNvSpPr>
          <p:nvPr>
            <p:ph type="title" idx="4294967295"/>
          </p:nvPr>
        </p:nvSpPr>
        <p:spPr>
          <a:xfrm>
            <a:off x="597645" y="609267"/>
            <a:ext cx="22806400" cy="1527200"/>
          </a:xfrm>
          <a:prstGeom prst="rect">
            <a:avLst/>
          </a:prstGeom>
        </p:spPr>
        <p:txBody>
          <a:bodyPr spcFirstLastPara="1" wrap="square" lIns="243800" tIns="243800" rIns="243800" bIns="243800" anchor="t" anchorCtr="0">
            <a:normAutofit/>
          </a:bodyPr>
          <a:lstStyle/>
          <a:p>
            <a:r>
              <a:rPr lang="en"/>
              <a:t>Two Kinds of Visualization</a:t>
            </a:r>
            <a:endParaRPr/>
          </a:p>
        </p:txBody>
      </p:sp>
      <p:sp>
        <p:nvSpPr>
          <p:cNvPr id="462" name="Google Shape;462;p63"/>
          <p:cNvSpPr txBox="1">
            <a:spLocks noGrp="1"/>
          </p:cNvSpPr>
          <p:nvPr>
            <p:ph type="body" idx="4294967295"/>
          </p:nvPr>
        </p:nvSpPr>
        <p:spPr>
          <a:xfrm>
            <a:off x="597645" y="2136467"/>
            <a:ext cx="12355203" cy="11063200"/>
          </a:xfrm>
          <a:prstGeom prst="rect">
            <a:avLst/>
          </a:prstGeom>
        </p:spPr>
        <p:txBody>
          <a:bodyPr spcFirstLastPara="1" wrap="square" lIns="243800" tIns="243800" rIns="243800" bIns="243800" anchor="t" anchorCtr="0">
            <a:normAutofit fontScale="85000" lnSpcReduction="20000"/>
          </a:bodyPr>
          <a:lstStyle/>
          <a:p>
            <a:pPr marL="0" indent="0">
              <a:spcBef>
                <a:spcPts val="0"/>
              </a:spcBef>
              <a:buNone/>
            </a:pPr>
            <a:r>
              <a:rPr lang="en" sz="5600" dirty="0"/>
              <a:t> Some graphs are </a:t>
            </a:r>
            <a:r>
              <a:rPr lang="en" sz="5600" b="1" dirty="0"/>
              <a:t>direct transformations</a:t>
            </a:r>
            <a:r>
              <a:rPr lang="en" sz="5600" dirty="0"/>
              <a:t> of the data</a:t>
            </a:r>
            <a:endParaRPr sz="5600" dirty="0"/>
          </a:p>
          <a:p>
            <a:pPr marL="1219215" indent="0">
              <a:spcBef>
                <a:spcPts val="3200"/>
              </a:spcBef>
              <a:buNone/>
            </a:pPr>
            <a:r>
              <a:rPr lang="en" sz="5600" dirty="0"/>
              <a:t>These are designed to </a:t>
            </a:r>
            <a:r>
              <a:rPr lang="en" sz="5600" b="1" dirty="0"/>
              <a:t>describe and explore</a:t>
            </a:r>
            <a:r>
              <a:rPr lang="en" sz="5600" dirty="0"/>
              <a:t> data that has not be analyzed</a:t>
            </a:r>
            <a:endParaRPr sz="5600" dirty="0"/>
          </a:p>
          <a:p>
            <a:pPr marL="1219215" indent="0">
              <a:spcBef>
                <a:spcPts val="3200"/>
              </a:spcBef>
              <a:buNone/>
            </a:pPr>
            <a:r>
              <a:rPr lang="en" sz="5600" dirty="0"/>
              <a:t>We call these </a:t>
            </a:r>
            <a:r>
              <a:rPr lang="en" sz="5600" b="1" dirty="0"/>
              <a:t>data visualization</a:t>
            </a:r>
            <a:endParaRPr sz="5600" b="1" dirty="0"/>
          </a:p>
          <a:p>
            <a:pPr marL="0" indent="0">
              <a:spcBef>
                <a:spcPts val="3200"/>
              </a:spcBef>
              <a:buNone/>
            </a:pPr>
            <a:endParaRPr sz="5600" dirty="0"/>
          </a:p>
          <a:p>
            <a:pPr marL="0" indent="0">
              <a:spcBef>
                <a:spcPts val="3200"/>
              </a:spcBef>
              <a:buNone/>
            </a:pPr>
            <a:r>
              <a:rPr lang="en" sz="5600" dirty="0"/>
              <a:t>Others are highly </a:t>
            </a:r>
            <a:r>
              <a:rPr lang="en" sz="5600" b="1" dirty="0"/>
              <a:t>embellished data visualizations</a:t>
            </a:r>
            <a:endParaRPr sz="5600" b="1" dirty="0"/>
          </a:p>
          <a:p>
            <a:pPr marL="1219215" indent="0">
              <a:spcBef>
                <a:spcPts val="3200"/>
              </a:spcBef>
              <a:buNone/>
            </a:pPr>
            <a:r>
              <a:rPr lang="en" sz="5600" dirty="0"/>
              <a:t>These are designed to </a:t>
            </a:r>
            <a:r>
              <a:rPr lang="en" sz="5600" b="1" dirty="0"/>
              <a:t>communicate and explain</a:t>
            </a:r>
            <a:r>
              <a:rPr lang="en" sz="5600" dirty="0"/>
              <a:t> results of analysis</a:t>
            </a:r>
            <a:endParaRPr sz="5600" dirty="0"/>
          </a:p>
          <a:p>
            <a:pPr marL="1219215" indent="0">
              <a:spcBef>
                <a:spcPts val="3200"/>
              </a:spcBef>
              <a:buNone/>
            </a:pPr>
            <a:r>
              <a:rPr lang="en" sz="5600" dirty="0"/>
              <a:t>These are examples of </a:t>
            </a:r>
            <a:r>
              <a:rPr lang="en" sz="5600" b="1" dirty="0"/>
              <a:t>storytelling with visualization</a:t>
            </a:r>
            <a:endParaRPr sz="5600" b="1" dirty="0"/>
          </a:p>
          <a:p>
            <a:pPr marL="2438430" indent="0">
              <a:spcBef>
                <a:spcPts val="3200"/>
              </a:spcBef>
              <a:spcAft>
                <a:spcPts val="3200"/>
              </a:spcAft>
              <a:buNone/>
            </a:pPr>
            <a:r>
              <a:rPr lang="en" sz="5600" dirty="0"/>
              <a:t>Infographics, scientific figures, etc. </a:t>
            </a:r>
            <a:endParaRPr sz="5600" dirty="0"/>
          </a:p>
        </p:txBody>
      </p:sp>
      <p:sp>
        <p:nvSpPr>
          <p:cNvPr id="463" name="Google Shape;463;p63"/>
          <p:cNvSpPr txBox="1">
            <a:spLocks noGrp="1"/>
          </p:cNvSpPr>
          <p:nvPr>
            <p:ph type="sldNum" idx="12"/>
          </p:nvPr>
        </p:nvSpPr>
        <p:spPr>
          <a:xfrm>
            <a:off x="22593221" y="12435245"/>
            <a:ext cx="1463200" cy="1049600"/>
          </a:xfrm>
          <a:prstGeom prst="rect">
            <a:avLst/>
          </a:prstGeom>
        </p:spPr>
        <p:txBody>
          <a:bodyPr spcFirstLastPara="1" wrap="square" lIns="243800" tIns="243800" rIns="243800" bIns="243800" anchor="ctr" anchorCtr="0">
            <a:normAutofit/>
          </a:bodyPr>
          <a:lstStyle/>
          <a:p>
            <a:pPr algn="r"/>
            <a:fld id="{00000000-1234-1234-1234-123412341234}" type="slidenum">
              <a:rPr lang="en"/>
              <a:pPr algn="r"/>
              <a:t>51</a:t>
            </a:fld>
            <a:endParaRPr/>
          </a:p>
        </p:txBody>
      </p:sp>
      <p:pic>
        <p:nvPicPr>
          <p:cNvPr id="464" name="Google Shape;464;p63"/>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3555703" y="3010534"/>
            <a:ext cx="10308733" cy="3578933"/>
          </a:xfrm>
          <a:prstGeom prst="rect">
            <a:avLst/>
          </a:prstGeom>
          <a:noFill/>
          <a:ln>
            <a:noFill/>
          </a:ln>
          <a:effectLst>
            <a:outerShdw blurRad="142875" dist="95250" dir="5400000" algn="bl" rotWithShape="0">
              <a:srgbClr val="000000">
                <a:alpha val="50000"/>
              </a:srgbClr>
            </a:outerShdw>
          </a:effectLst>
        </p:spPr>
      </p:pic>
      <p:pic>
        <p:nvPicPr>
          <p:cNvPr id="465" name="Google Shape;465;p63" descr="images/paste-24.png"/>
          <p:cNvPicPr preferRelativeResize="0"/>
          <p:nvPr/>
        </p:nvPicPr>
        <p:blipFill rotWithShape="1">
          <a:blip r:embed="rId4">
            <a:alphaModFix/>
          </a:blip>
          <a:srcRect/>
          <a:stretch/>
        </p:blipFill>
        <p:spPr>
          <a:xfrm>
            <a:off x="12952536" y="8255112"/>
            <a:ext cx="11431464" cy="4180133"/>
          </a:xfrm>
          <a:prstGeom prst="rect">
            <a:avLst/>
          </a:prstGeom>
          <a:noFill/>
          <a:ln>
            <a:noFill/>
          </a:ln>
          <a:effectLst>
            <a:outerShdw blurRad="142875" dist="95250" dir="5400000" algn="bl" rotWithShape="0">
              <a:srgbClr val="000000">
                <a:alpha val="50000"/>
              </a:srgbClr>
            </a:outerShdw>
          </a:effectLst>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469"/>
        <p:cNvGrpSpPr/>
        <p:nvPr/>
      </p:nvGrpSpPr>
      <p:grpSpPr>
        <a:xfrm>
          <a:off x="0" y="0"/>
          <a:ext cx="0" cy="0"/>
          <a:chOff x="0" y="0"/>
          <a:chExt cx="0" cy="0"/>
        </a:xfrm>
      </p:grpSpPr>
      <p:grpSp>
        <p:nvGrpSpPr>
          <p:cNvPr id="470" name="Google Shape;470;p64"/>
          <p:cNvGrpSpPr/>
          <p:nvPr/>
        </p:nvGrpSpPr>
        <p:grpSpPr>
          <a:xfrm>
            <a:off x="3867600" y="1080267"/>
            <a:ext cx="16648800" cy="1868848"/>
            <a:chOff x="1338325" y="1779875"/>
            <a:chExt cx="6243300" cy="700818"/>
          </a:xfrm>
        </p:grpSpPr>
        <p:cxnSp>
          <p:nvCxnSpPr>
            <p:cNvPr id="471" name="Google Shape;471;p64"/>
            <p:cNvCxnSpPr/>
            <p:nvPr/>
          </p:nvCxnSpPr>
          <p:spPr>
            <a:xfrm>
              <a:off x="1338325" y="2024450"/>
              <a:ext cx="6243300" cy="20400"/>
            </a:xfrm>
            <a:prstGeom prst="straightConnector1">
              <a:avLst/>
            </a:prstGeom>
            <a:noFill/>
            <a:ln w="76200" cap="flat" cmpd="sng">
              <a:solidFill>
                <a:srgbClr val="1155CC"/>
              </a:solidFill>
              <a:prstDash val="solid"/>
              <a:round/>
              <a:headEnd type="oval" w="med" len="med"/>
              <a:tailEnd type="triangle" w="med" len="med"/>
            </a:ln>
          </p:spPr>
        </p:cxnSp>
        <p:sp>
          <p:nvSpPr>
            <p:cNvPr id="472" name="Google Shape;472;p64"/>
            <p:cNvSpPr txBox="1"/>
            <p:nvPr/>
          </p:nvSpPr>
          <p:spPr>
            <a:xfrm>
              <a:off x="1551850" y="2065225"/>
              <a:ext cx="1820700" cy="415468"/>
            </a:xfrm>
            <a:prstGeom prst="rect">
              <a:avLst/>
            </a:prstGeom>
            <a:noFill/>
            <a:ln>
              <a:noFill/>
            </a:ln>
          </p:spPr>
          <p:txBody>
            <a:bodyPr spcFirstLastPara="1" wrap="square" lIns="243800" tIns="243800" rIns="243800" bIns="243800" anchor="t" anchorCtr="0">
              <a:spAutoFit/>
            </a:bodyPr>
            <a:lstStyle/>
            <a:p>
              <a:r>
                <a:rPr lang="en" sz="4000" b="1">
                  <a:solidFill>
                    <a:schemeClr val="dk2"/>
                  </a:solidFill>
                  <a:latin typeface="Lato"/>
                  <a:ea typeface="Lato"/>
                  <a:cs typeface="Lato"/>
                  <a:sym typeface="Lato"/>
                </a:rPr>
                <a:t>PRE-PROCESSING</a:t>
              </a:r>
              <a:endParaRPr sz="4000" b="1">
                <a:solidFill>
                  <a:schemeClr val="dk2"/>
                </a:solidFill>
                <a:latin typeface="Lato"/>
                <a:ea typeface="Lato"/>
                <a:cs typeface="Lato"/>
                <a:sym typeface="Lato"/>
              </a:endParaRPr>
            </a:p>
          </p:txBody>
        </p:sp>
        <p:sp>
          <p:nvSpPr>
            <p:cNvPr id="473" name="Google Shape;473;p64"/>
            <p:cNvSpPr txBox="1"/>
            <p:nvPr/>
          </p:nvSpPr>
          <p:spPr>
            <a:xfrm>
              <a:off x="3301163" y="2065225"/>
              <a:ext cx="1820700" cy="415468"/>
            </a:xfrm>
            <a:prstGeom prst="rect">
              <a:avLst/>
            </a:prstGeom>
            <a:noFill/>
            <a:ln>
              <a:noFill/>
            </a:ln>
          </p:spPr>
          <p:txBody>
            <a:bodyPr spcFirstLastPara="1" wrap="square" lIns="243800" tIns="243800" rIns="243800" bIns="243800" anchor="t" anchorCtr="0">
              <a:spAutoFit/>
            </a:bodyPr>
            <a:lstStyle/>
            <a:p>
              <a:r>
                <a:rPr lang="en" sz="4000" b="1">
                  <a:solidFill>
                    <a:schemeClr val="dk2"/>
                  </a:solidFill>
                  <a:latin typeface="Lato"/>
                  <a:ea typeface="Lato"/>
                  <a:cs typeface="Lato"/>
                  <a:sym typeface="Lato"/>
                </a:rPr>
                <a:t>PROCESSING</a:t>
              </a:r>
              <a:endParaRPr sz="4000">
                <a:solidFill>
                  <a:schemeClr val="dk2"/>
                </a:solidFill>
                <a:latin typeface="Lato"/>
                <a:ea typeface="Lato"/>
                <a:cs typeface="Lato"/>
                <a:sym typeface="Lato"/>
              </a:endParaRPr>
            </a:p>
          </p:txBody>
        </p:sp>
        <p:sp>
          <p:nvSpPr>
            <p:cNvPr id="474" name="Google Shape;474;p64"/>
            <p:cNvSpPr txBox="1"/>
            <p:nvPr/>
          </p:nvSpPr>
          <p:spPr>
            <a:xfrm>
              <a:off x="5174300" y="2065225"/>
              <a:ext cx="2074200" cy="415468"/>
            </a:xfrm>
            <a:prstGeom prst="rect">
              <a:avLst/>
            </a:prstGeom>
            <a:noFill/>
            <a:ln>
              <a:noFill/>
            </a:ln>
          </p:spPr>
          <p:txBody>
            <a:bodyPr spcFirstLastPara="1" wrap="square" lIns="243800" tIns="243800" rIns="243800" bIns="243800" anchor="t" anchorCtr="0">
              <a:spAutoFit/>
            </a:bodyPr>
            <a:lstStyle/>
            <a:p>
              <a:r>
                <a:rPr lang="en" sz="4000" b="1">
                  <a:solidFill>
                    <a:schemeClr val="dk2"/>
                  </a:solidFill>
                  <a:latin typeface="Lato"/>
                  <a:ea typeface="Lato"/>
                  <a:cs typeface="Lato"/>
                  <a:sym typeface="Lato"/>
                </a:rPr>
                <a:t>POST-PROCESSING</a:t>
              </a:r>
              <a:endParaRPr sz="4000">
                <a:solidFill>
                  <a:schemeClr val="dk2"/>
                </a:solidFill>
                <a:latin typeface="Lato"/>
                <a:ea typeface="Lato"/>
                <a:cs typeface="Lato"/>
                <a:sym typeface="Lato"/>
              </a:endParaRPr>
            </a:p>
          </p:txBody>
        </p:sp>
        <p:cxnSp>
          <p:nvCxnSpPr>
            <p:cNvPr id="475" name="Google Shape;475;p64"/>
            <p:cNvCxnSpPr/>
            <p:nvPr/>
          </p:nvCxnSpPr>
          <p:spPr>
            <a:xfrm>
              <a:off x="3294825" y="1779875"/>
              <a:ext cx="6300" cy="546300"/>
            </a:xfrm>
            <a:prstGeom prst="straightConnector1">
              <a:avLst/>
            </a:prstGeom>
            <a:noFill/>
            <a:ln w="38100" cap="flat" cmpd="sng">
              <a:solidFill>
                <a:schemeClr val="dk2"/>
              </a:solidFill>
              <a:prstDash val="solid"/>
              <a:round/>
              <a:headEnd type="none" w="med" len="med"/>
              <a:tailEnd type="none" w="med" len="med"/>
            </a:ln>
          </p:spPr>
        </p:cxnSp>
        <p:cxnSp>
          <p:nvCxnSpPr>
            <p:cNvPr id="476" name="Google Shape;476;p64"/>
            <p:cNvCxnSpPr/>
            <p:nvPr/>
          </p:nvCxnSpPr>
          <p:spPr>
            <a:xfrm flipH="1">
              <a:off x="5202900" y="1794950"/>
              <a:ext cx="900" cy="531000"/>
            </a:xfrm>
            <a:prstGeom prst="straightConnector1">
              <a:avLst/>
            </a:prstGeom>
            <a:noFill/>
            <a:ln w="38100" cap="flat" cmpd="sng">
              <a:solidFill>
                <a:schemeClr val="dk2"/>
              </a:solidFill>
              <a:prstDash val="solid"/>
              <a:round/>
              <a:headEnd type="none" w="med" len="med"/>
              <a:tailEnd type="none" w="med" len="med"/>
            </a:ln>
          </p:spPr>
        </p:cxnSp>
      </p:grpSp>
      <p:sp>
        <p:nvSpPr>
          <p:cNvPr id="477" name="Google Shape;477;p64"/>
          <p:cNvSpPr txBox="1">
            <a:spLocks noGrp="1"/>
          </p:cNvSpPr>
          <p:nvPr>
            <p:ph type="sldNum" idx="12"/>
          </p:nvPr>
        </p:nvSpPr>
        <p:spPr>
          <a:xfrm>
            <a:off x="22593221" y="12435245"/>
            <a:ext cx="1463200" cy="1049600"/>
          </a:xfrm>
          <a:prstGeom prst="rect">
            <a:avLst/>
          </a:prstGeom>
        </p:spPr>
        <p:txBody>
          <a:bodyPr spcFirstLastPara="1" wrap="square" lIns="243800" tIns="243800" rIns="243800" bIns="243800" anchor="ctr" anchorCtr="0">
            <a:normAutofit/>
          </a:bodyPr>
          <a:lstStyle/>
          <a:p>
            <a:pPr algn="r"/>
            <a:fld id="{00000000-1234-1234-1234-123412341234}" type="slidenum">
              <a:rPr lang="en"/>
              <a:pPr algn="r"/>
              <a:t>52</a:t>
            </a:fld>
            <a:endParaRPr/>
          </a:p>
        </p:txBody>
      </p:sp>
      <p:pic>
        <p:nvPicPr>
          <p:cNvPr id="479" name="Google Shape;479;p64"/>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7041735" y="8847133"/>
            <a:ext cx="2853603" cy="2668667"/>
          </a:xfrm>
          <a:prstGeom prst="rect">
            <a:avLst/>
          </a:prstGeom>
          <a:noFill/>
          <a:ln>
            <a:noFill/>
          </a:ln>
          <a:effectLst>
            <a:outerShdw blurRad="142875" dist="95250" dir="5400000" algn="bl" rotWithShape="0">
              <a:srgbClr val="000000">
                <a:alpha val="50000"/>
              </a:srgbClr>
            </a:outerShdw>
          </a:effectLst>
        </p:spPr>
      </p:pic>
      <p:pic>
        <p:nvPicPr>
          <p:cNvPr id="480" name="Google Shape;480;p64"/>
          <p:cNvPicPr preferRelativeResize="0"/>
          <p:nvPr/>
        </p:nvPicPr>
        <p:blipFill>
          <a:blip r:embed="rId4" cstate="screen">
            <a:alphaModFix/>
            <a:extLst>
              <a:ext uri="{28A0092B-C50C-407E-A947-70E740481C1C}">
                <a14:useLocalDpi xmlns:a14="http://schemas.microsoft.com/office/drawing/2010/main"/>
              </a:ext>
            </a:extLst>
          </a:blip>
          <a:stretch>
            <a:fillRect/>
          </a:stretch>
        </p:blipFill>
        <p:spPr>
          <a:xfrm>
            <a:off x="10206795" y="10090867"/>
            <a:ext cx="4247893" cy="2668667"/>
          </a:xfrm>
          <a:prstGeom prst="rect">
            <a:avLst/>
          </a:prstGeom>
          <a:noFill/>
          <a:ln>
            <a:noFill/>
          </a:ln>
          <a:effectLst>
            <a:outerShdw blurRad="142875" dist="95250" dir="5400000" algn="bl" rotWithShape="0">
              <a:srgbClr val="000000">
                <a:alpha val="50000"/>
              </a:srgbClr>
            </a:outerShdw>
          </a:effectLst>
        </p:spPr>
      </p:pic>
      <p:pic>
        <p:nvPicPr>
          <p:cNvPr id="481" name="Google Shape;481;p64"/>
          <p:cNvPicPr preferRelativeResize="0"/>
          <p:nvPr/>
        </p:nvPicPr>
        <p:blipFill>
          <a:blip r:embed="rId5" cstate="screen">
            <a:alphaModFix/>
            <a:extLst>
              <a:ext uri="{28A0092B-C50C-407E-A947-70E740481C1C}">
                <a14:useLocalDpi xmlns:a14="http://schemas.microsoft.com/office/drawing/2010/main"/>
              </a:ext>
            </a:extLst>
          </a:blip>
          <a:stretch>
            <a:fillRect/>
          </a:stretch>
        </p:blipFill>
        <p:spPr>
          <a:xfrm>
            <a:off x="14906400" y="9284397"/>
            <a:ext cx="5361200" cy="2475467"/>
          </a:xfrm>
          <a:prstGeom prst="rect">
            <a:avLst/>
          </a:prstGeom>
          <a:noFill/>
          <a:ln>
            <a:noFill/>
          </a:ln>
          <a:effectLst>
            <a:outerShdw blurRad="142875" dist="95250" dir="5400000" algn="bl" rotWithShape="0">
              <a:srgbClr val="000000">
                <a:alpha val="50000"/>
              </a:srgbClr>
            </a:outerShdw>
          </a:effectLst>
        </p:spPr>
      </p:pic>
      <p:pic>
        <p:nvPicPr>
          <p:cNvPr id="482" name="Google Shape;482;p64"/>
          <p:cNvPicPr preferRelativeResize="0"/>
          <p:nvPr/>
        </p:nvPicPr>
        <p:blipFill>
          <a:blip r:embed="rId6" cstate="screen">
            <a:alphaModFix/>
            <a:extLst>
              <a:ext uri="{28A0092B-C50C-407E-A947-70E740481C1C}">
                <a14:useLocalDpi xmlns:a14="http://schemas.microsoft.com/office/drawing/2010/main"/>
              </a:ext>
            </a:extLst>
          </a:blip>
          <a:stretch>
            <a:fillRect/>
          </a:stretch>
        </p:blipFill>
        <p:spPr>
          <a:xfrm>
            <a:off x="3444534" y="7577227"/>
            <a:ext cx="3285733" cy="3241808"/>
          </a:xfrm>
          <a:prstGeom prst="rect">
            <a:avLst/>
          </a:prstGeom>
          <a:noFill/>
          <a:ln>
            <a:noFill/>
          </a:ln>
          <a:effectLst>
            <a:outerShdw blurRad="142875" dist="95250" dir="5400000" algn="bl" rotWithShape="0">
              <a:srgbClr val="000000">
                <a:alpha val="50000"/>
              </a:srgbClr>
            </a:outerShdw>
          </a:effectLst>
        </p:spPr>
      </p:pic>
      <p:pic>
        <p:nvPicPr>
          <p:cNvPr id="483" name="Google Shape;483;p64"/>
          <p:cNvPicPr preferRelativeResize="0"/>
          <p:nvPr/>
        </p:nvPicPr>
        <p:blipFill>
          <a:blip r:embed="rId7" cstate="screen">
            <a:alphaModFix/>
            <a:extLst>
              <a:ext uri="{28A0092B-C50C-407E-A947-70E740481C1C}">
                <a14:useLocalDpi xmlns:a14="http://schemas.microsoft.com/office/drawing/2010/main"/>
              </a:ext>
            </a:extLst>
          </a:blip>
          <a:stretch>
            <a:fillRect/>
          </a:stretch>
        </p:blipFill>
        <p:spPr>
          <a:xfrm>
            <a:off x="342267" y="2981685"/>
            <a:ext cx="4109856" cy="2344400"/>
          </a:xfrm>
          <a:prstGeom prst="rect">
            <a:avLst/>
          </a:prstGeom>
          <a:noFill/>
          <a:ln>
            <a:noFill/>
          </a:ln>
          <a:effectLst>
            <a:outerShdw blurRad="142875" dist="95250" dir="5400000" algn="bl" rotWithShape="0">
              <a:srgbClr val="000000">
                <a:alpha val="50000"/>
              </a:srgbClr>
            </a:outerShdw>
          </a:effectLst>
        </p:spPr>
      </p:pic>
      <p:pic>
        <p:nvPicPr>
          <p:cNvPr id="484" name="Google Shape;484;p64"/>
          <p:cNvPicPr preferRelativeResize="0"/>
          <p:nvPr/>
        </p:nvPicPr>
        <p:blipFill>
          <a:blip r:embed="rId8" cstate="screen">
            <a:alphaModFix/>
            <a:extLst>
              <a:ext uri="{28A0092B-C50C-407E-A947-70E740481C1C}">
                <a14:useLocalDpi xmlns:a14="http://schemas.microsoft.com/office/drawing/2010/main"/>
              </a:ext>
            </a:extLst>
          </a:blip>
          <a:stretch>
            <a:fillRect/>
          </a:stretch>
        </p:blipFill>
        <p:spPr>
          <a:xfrm>
            <a:off x="790933" y="5517171"/>
            <a:ext cx="5183067" cy="1868933"/>
          </a:xfrm>
          <a:prstGeom prst="rect">
            <a:avLst/>
          </a:prstGeom>
          <a:noFill/>
          <a:ln>
            <a:noFill/>
          </a:ln>
          <a:effectLst>
            <a:outerShdw blurRad="142875" dist="95250" dir="5400000" algn="bl" rotWithShape="0">
              <a:srgbClr val="000000">
                <a:alpha val="50000"/>
              </a:srgbClr>
            </a:outerShdw>
          </a:effectLst>
        </p:spPr>
      </p:pic>
      <p:pic>
        <p:nvPicPr>
          <p:cNvPr id="485" name="Google Shape;485;p64"/>
          <p:cNvPicPr preferRelativeResize="0"/>
          <p:nvPr/>
        </p:nvPicPr>
        <p:blipFill>
          <a:blip r:embed="rId9" cstate="screen">
            <a:alphaModFix/>
            <a:extLst>
              <a:ext uri="{28A0092B-C50C-407E-A947-70E740481C1C}">
                <a14:useLocalDpi xmlns:a14="http://schemas.microsoft.com/office/drawing/2010/main"/>
              </a:ext>
            </a:extLst>
          </a:blip>
          <a:stretch>
            <a:fillRect/>
          </a:stretch>
        </p:blipFill>
        <p:spPr>
          <a:xfrm>
            <a:off x="18572068" y="6333739"/>
            <a:ext cx="3285731" cy="2513392"/>
          </a:xfrm>
          <a:prstGeom prst="rect">
            <a:avLst/>
          </a:prstGeom>
          <a:noFill/>
          <a:ln>
            <a:noFill/>
          </a:ln>
          <a:effectLst>
            <a:outerShdw blurRad="142875" dist="95250" dir="5400000" algn="bl" rotWithShape="0">
              <a:srgbClr val="000000">
                <a:alpha val="50000"/>
              </a:srgbClr>
            </a:outerShdw>
          </a:effectLst>
        </p:spPr>
      </p:pic>
      <p:cxnSp>
        <p:nvCxnSpPr>
          <p:cNvPr id="486" name="Google Shape;486;p64"/>
          <p:cNvCxnSpPr/>
          <p:nvPr/>
        </p:nvCxnSpPr>
        <p:spPr>
          <a:xfrm rot="10800000" flipH="1">
            <a:off x="1873600" y="1868867"/>
            <a:ext cx="1766400" cy="1112800"/>
          </a:xfrm>
          <a:prstGeom prst="straightConnector1">
            <a:avLst/>
          </a:prstGeom>
          <a:noFill/>
          <a:ln w="28575" cap="flat" cmpd="sng">
            <a:solidFill>
              <a:srgbClr val="CC0000"/>
            </a:solidFill>
            <a:prstDash val="solid"/>
            <a:round/>
            <a:headEnd type="none" w="med" len="med"/>
            <a:tailEnd type="triangle" w="med" len="med"/>
          </a:ln>
        </p:spPr>
      </p:cxnSp>
      <p:cxnSp>
        <p:nvCxnSpPr>
          <p:cNvPr id="487" name="Google Shape;487;p64"/>
          <p:cNvCxnSpPr/>
          <p:nvPr/>
        </p:nvCxnSpPr>
        <p:spPr>
          <a:xfrm rot="10800000" flipH="1">
            <a:off x="5104635" y="2976533"/>
            <a:ext cx="946400" cy="2349600"/>
          </a:xfrm>
          <a:prstGeom prst="straightConnector1">
            <a:avLst/>
          </a:prstGeom>
          <a:noFill/>
          <a:ln w="28575" cap="flat" cmpd="sng">
            <a:solidFill>
              <a:srgbClr val="CC0000"/>
            </a:solidFill>
            <a:prstDash val="solid"/>
            <a:round/>
            <a:headEnd type="none" w="med" len="med"/>
            <a:tailEnd type="triangle" w="med" len="med"/>
          </a:ln>
        </p:spPr>
      </p:cxnSp>
      <p:cxnSp>
        <p:nvCxnSpPr>
          <p:cNvPr id="488" name="Google Shape;488;p64"/>
          <p:cNvCxnSpPr/>
          <p:nvPr/>
        </p:nvCxnSpPr>
        <p:spPr>
          <a:xfrm rot="10800000" flipH="1">
            <a:off x="6703533" y="3256533"/>
            <a:ext cx="759200" cy="3718400"/>
          </a:xfrm>
          <a:prstGeom prst="straightConnector1">
            <a:avLst/>
          </a:prstGeom>
          <a:noFill/>
          <a:ln w="28575" cap="flat" cmpd="sng">
            <a:solidFill>
              <a:srgbClr val="CC0000"/>
            </a:solidFill>
            <a:prstDash val="solid"/>
            <a:round/>
            <a:headEnd type="none" w="med" len="med"/>
            <a:tailEnd type="triangle" w="med" len="med"/>
          </a:ln>
        </p:spPr>
      </p:cxnSp>
      <p:cxnSp>
        <p:nvCxnSpPr>
          <p:cNvPr id="489" name="Google Shape;489;p64"/>
          <p:cNvCxnSpPr/>
          <p:nvPr/>
        </p:nvCxnSpPr>
        <p:spPr>
          <a:xfrm rot="10800000">
            <a:off x="8274867" y="3309000"/>
            <a:ext cx="261600" cy="5080000"/>
          </a:xfrm>
          <a:prstGeom prst="straightConnector1">
            <a:avLst/>
          </a:prstGeom>
          <a:noFill/>
          <a:ln w="28575" cap="flat" cmpd="sng">
            <a:solidFill>
              <a:srgbClr val="CC0000"/>
            </a:solidFill>
            <a:prstDash val="solid"/>
            <a:round/>
            <a:headEnd type="none" w="med" len="med"/>
            <a:tailEnd type="triangle" w="med" len="med"/>
          </a:ln>
        </p:spPr>
      </p:cxnSp>
      <p:cxnSp>
        <p:nvCxnSpPr>
          <p:cNvPr id="490" name="Google Shape;490;p64"/>
          <p:cNvCxnSpPr/>
          <p:nvPr/>
        </p:nvCxnSpPr>
        <p:spPr>
          <a:xfrm rot="10800000">
            <a:off x="8851267" y="3309533"/>
            <a:ext cx="2958400" cy="6284000"/>
          </a:xfrm>
          <a:prstGeom prst="straightConnector1">
            <a:avLst/>
          </a:prstGeom>
          <a:noFill/>
          <a:ln w="28575" cap="flat" cmpd="sng">
            <a:solidFill>
              <a:srgbClr val="CC0000"/>
            </a:solidFill>
            <a:prstDash val="solid"/>
            <a:round/>
            <a:headEnd type="none" w="med" len="med"/>
            <a:tailEnd type="triangle" w="med" len="med"/>
          </a:ln>
        </p:spPr>
      </p:cxnSp>
      <p:cxnSp>
        <p:nvCxnSpPr>
          <p:cNvPr id="491" name="Google Shape;491;p64"/>
          <p:cNvCxnSpPr/>
          <p:nvPr/>
        </p:nvCxnSpPr>
        <p:spPr>
          <a:xfrm rot="10800000">
            <a:off x="15946867" y="3204067"/>
            <a:ext cx="40000" cy="5408000"/>
          </a:xfrm>
          <a:prstGeom prst="straightConnector1">
            <a:avLst/>
          </a:prstGeom>
          <a:noFill/>
          <a:ln w="28575" cap="flat" cmpd="sng">
            <a:solidFill>
              <a:srgbClr val="CC0000"/>
            </a:solidFill>
            <a:prstDash val="solid"/>
            <a:round/>
            <a:headEnd type="none" w="med" len="med"/>
            <a:tailEnd type="triangle" w="med" len="med"/>
          </a:ln>
        </p:spPr>
      </p:cxnSp>
      <p:cxnSp>
        <p:nvCxnSpPr>
          <p:cNvPr id="492" name="Google Shape;492;p64"/>
          <p:cNvCxnSpPr/>
          <p:nvPr/>
        </p:nvCxnSpPr>
        <p:spPr>
          <a:xfrm rot="10800000">
            <a:off x="16866467" y="3256867"/>
            <a:ext cx="1489600" cy="2408800"/>
          </a:xfrm>
          <a:prstGeom prst="straightConnector1">
            <a:avLst/>
          </a:prstGeom>
          <a:noFill/>
          <a:ln w="28575" cap="flat" cmpd="sng">
            <a:solidFill>
              <a:srgbClr val="CC0000"/>
            </a:solidFill>
            <a:prstDash val="solid"/>
            <a:round/>
            <a:headEnd type="none" w="med" len="med"/>
            <a:tailEnd type="triangle" w="med" len="med"/>
          </a:ln>
        </p:spPr>
      </p:cxnSp>
      <p:cxnSp>
        <p:nvCxnSpPr>
          <p:cNvPr id="493" name="Google Shape;493;p64"/>
          <p:cNvCxnSpPr/>
          <p:nvPr/>
        </p:nvCxnSpPr>
        <p:spPr>
          <a:xfrm rot="10800000">
            <a:off x="17779731" y="3283133"/>
            <a:ext cx="1885600" cy="837600"/>
          </a:xfrm>
          <a:prstGeom prst="straightConnector1">
            <a:avLst/>
          </a:prstGeom>
          <a:noFill/>
          <a:ln w="28575" cap="flat" cmpd="sng">
            <a:solidFill>
              <a:srgbClr val="CC0000"/>
            </a:solidFill>
            <a:prstDash val="solid"/>
            <a:round/>
            <a:headEnd type="none" w="med" len="med"/>
            <a:tailEnd type="triangle" w="med" len="med"/>
          </a:ln>
        </p:spPr>
      </p:cxnSp>
      <p:pic>
        <p:nvPicPr>
          <p:cNvPr id="2" name="Google Shape;369;p48" descr="images/paste-23.png">
            <a:extLst>
              <a:ext uri="{FF2B5EF4-FFF2-40B4-BE49-F238E27FC236}">
                <a16:creationId xmlns:a16="http://schemas.microsoft.com/office/drawing/2014/main" id="{3290A02B-0E80-0E30-6001-578629F9B507}"/>
              </a:ext>
            </a:extLst>
          </p:cNvPr>
          <p:cNvPicPr preferRelativeResize="0"/>
          <p:nvPr/>
        </p:nvPicPr>
        <p:blipFill rotWithShape="1">
          <a:blip r:embed="rId10" cstate="screen">
            <a:alphaModFix/>
            <a:extLst>
              <a:ext uri="{28A0092B-C50C-407E-A947-70E740481C1C}">
                <a14:useLocalDpi xmlns:a14="http://schemas.microsoft.com/office/drawing/2010/main"/>
              </a:ext>
            </a:extLst>
          </a:blip>
          <a:srcRect/>
          <a:stretch/>
        </p:blipFill>
        <p:spPr>
          <a:xfrm>
            <a:off x="19039930" y="3328476"/>
            <a:ext cx="5016491" cy="239179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497"/>
        <p:cNvGrpSpPr/>
        <p:nvPr/>
      </p:nvGrpSpPr>
      <p:grpSpPr>
        <a:xfrm>
          <a:off x="0" y="0"/>
          <a:ext cx="0" cy="0"/>
          <a:chOff x="0" y="0"/>
          <a:chExt cx="0" cy="0"/>
        </a:xfrm>
      </p:grpSpPr>
      <p:sp>
        <p:nvSpPr>
          <p:cNvPr id="498" name="Google Shape;498;p65"/>
          <p:cNvSpPr txBox="1">
            <a:spLocks noGrp="1"/>
          </p:cNvSpPr>
          <p:nvPr>
            <p:ph type="sldNum" idx="12"/>
          </p:nvPr>
        </p:nvSpPr>
        <p:spPr>
          <a:xfrm>
            <a:off x="22593221" y="12435245"/>
            <a:ext cx="1463200" cy="1049600"/>
          </a:xfrm>
          <a:prstGeom prst="rect">
            <a:avLst/>
          </a:prstGeom>
        </p:spPr>
        <p:txBody>
          <a:bodyPr spcFirstLastPara="1" wrap="square" lIns="243800" tIns="243800" rIns="243800" bIns="243800" anchor="ctr" anchorCtr="0">
            <a:normAutofit/>
          </a:bodyPr>
          <a:lstStyle/>
          <a:p>
            <a:pPr algn="r"/>
            <a:fld id="{00000000-1234-1234-1234-123412341234}" type="slidenum">
              <a:rPr lang="en"/>
              <a:pPr algn="r"/>
              <a:t>53</a:t>
            </a:fld>
            <a:endParaRPr/>
          </a:p>
        </p:txBody>
      </p:sp>
      <p:sp>
        <p:nvSpPr>
          <p:cNvPr id="499" name="Google Shape;499;p65"/>
          <p:cNvSpPr txBox="1">
            <a:spLocks noGrp="1"/>
          </p:cNvSpPr>
          <p:nvPr>
            <p:ph type="title"/>
          </p:nvPr>
        </p:nvSpPr>
        <p:spPr>
          <a:xfrm>
            <a:off x="831200" y="1186733"/>
            <a:ext cx="22721600" cy="11408800"/>
          </a:xfrm>
          <a:prstGeom prst="rect">
            <a:avLst/>
          </a:prstGeom>
        </p:spPr>
        <p:txBody>
          <a:bodyPr spcFirstLastPara="1" wrap="square" lIns="243800" tIns="243800" rIns="243800" bIns="243800" anchor="ctr" anchorCtr="0">
            <a:normAutofit/>
          </a:bodyPr>
          <a:lstStyle/>
          <a:p>
            <a:r>
              <a:rPr lang="en"/>
              <a:t>This </a:t>
            </a:r>
            <a:r>
              <a:rPr lang="en" b="1"/>
              <a:t>structure of this course</a:t>
            </a:r>
            <a:r>
              <a:rPr lang="en"/>
              <a:t> follows this pattern</a:t>
            </a:r>
            <a:endParaRPr/>
          </a:p>
          <a:p>
            <a:endParaRPr/>
          </a:p>
          <a:p>
            <a:r>
              <a:rPr lang="en"/>
              <a:t>The </a:t>
            </a:r>
            <a:r>
              <a:rPr lang="en" b="1"/>
              <a:t>first half</a:t>
            </a:r>
            <a:r>
              <a:rPr lang="en"/>
              <a:t> will focus on </a:t>
            </a:r>
            <a:r>
              <a:rPr lang="en" b="1"/>
              <a:t>exploratory</a:t>
            </a:r>
            <a:endParaRPr/>
          </a:p>
          <a:p>
            <a:r>
              <a:rPr lang="en"/>
              <a:t>data visualization</a:t>
            </a:r>
            <a:endParaRPr/>
          </a:p>
          <a:p>
            <a:endParaRPr/>
          </a:p>
          <a:p>
            <a:r>
              <a:rPr lang="en"/>
              <a:t>The </a:t>
            </a:r>
            <a:r>
              <a:rPr lang="en" b="1"/>
              <a:t>second half</a:t>
            </a:r>
            <a:r>
              <a:rPr lang="en"/>
              <a:t> will focus on </a:t>
            </a:r>
            <a:r>
              <a:rPr lang="en" b="1"/>
              <a:t>explanatory</a:t>
            </a:r>
            <a:r>
              <a:rPr lang="en"/>
              <a:t> </a:t>
            </a:r>
            <a:endParaRPr/>
          </a:p>
          <a:p>
            <a:r>
              <a:rPr lang="en"/>
              <a:t>storytelling and infographics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 name="DS2003 IA"/>
          <p:cNvSpPr txBox="1"/>
          <p:nvPr/>
        </p:nvSpPr>
        <p:spPr>
          <a:xfrm>
            <a:off x="1206500" y="2372962"/>
            <a:ext cx="9779000" cy="9347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tIns="45719" rIns="45719" bIns="45719">
            <a:normAutofit/>
          </a:bodyPr>
          <a:lstStyle>
            <a:lvl1pPr>
              <a:defRPr sz="4400" b="1">
                <a:solidFill>
                  <a:srgbClr val="000000"/>
                </a:solidFill>
              </a:defRPr>
            </a:lvl1pPr>
          </a:lstStyle>
          <a:p>
            <a:pPr algn="l" defTabSz="825500">
              <a:spcAft>
                <a:spcPts val="600"/>
              </a:spcAft>
            </a:pPr>
            <a:r>
              <a:rPr lang="en-US" sz="5500" b="1" i="0" u="none" strike="noStrike" cap="none" spc="0" baseline="0">
                <a:uFillTx/>
                <a:latin typeface="+mn-lt"/>
                <a:ea typeface="+mn-ea"/>
                <a:cs typeface="+mn-cs"/>
                <a:sym typeface="Helvetica Neue"/>
              </a:rPr>
              <a:t>DS2003 IA</a:t>
            </a:r>
          </a:p>
        </p:txBody>
      </p:sp>
      <p:sp>
        <p:nvSpPr>
          <p:cNvPr id="236" name="Hayeon Chung"/>
          <p:cNvSpPr txBox="1">
            <a:spLocks noGrp="1"/>
          </p:cNvSpPr>
          <p:nvPr>
            <p:ph type="title"/>
          </p:nvPr>
        </p:nvSpPr>
        <p:spPr>
          <a:xfrm>
            <a:off x="1206500" y="1079500"/>
            <a:ext cx="9779000" cy="1435100"/>
          </a:xfrm>
        </p:spPr>
        <p:txBody>
          <a:bodyPr lIns="50800" tIns="50800" rIns="50800" bIns="50800">
            <a:normAutofit/>
          </a:bodyPr>
          <a:lstStyle/>
          <a:p>
            <a:r>
              <a:rPr lang="en-US" b="1" i="0" u="none" strike="noStrike" cap="none" spc="-170" baseline="0" dirty="0">
                <a:uFillTx/>
                <a:latin typeface="+mn-lt"/>
                <a:ea typeface="+mn-ea"/>
                <a:cs typeface="+mn-cs"/>
                <a:sym typeface="Helvetica Neue"/>
              </a:rPr>
              <a:t>TBD</a:t>
            </a: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E8A5687-BD95-2690-CDE8-2A5B1C5EF722}"/>
              </a:ext>
            </a:extLst>
          </p:cNvPr>
          <p:cNvSpPr>
            <a:spLocks noGrp="1"/>
          </p:cNvSpPr>
          <p:nvPr>
            <p:ph type="title"/>
          </p:nvPr>
        </p:nvSpPr>
        <p:spPr/>
        <p:txBody>
          <a:bodyPr/>
          <a:lstStyle/>
          <a:p>
            <a:r>
              <a:rPr lang="en-US" dirty="0"/>
              <a:t>Make a name card!</a:t>
            </a:r>
          </a:p>
        </p:txBody>
      </p:sp>
      <p:sp>
        <p:nvSpPr>
          <p:cNvPr id="243" name="We’d like to get to know you"/>
          <p:cNvSpPr txBox="1">
            <a:spLocks noGrp="1"/>
          </p:cNvSpPr>
          <p:nvPr>
            <p:ph type="body" idx="1"/>
          </p:nvPr>
        </p:nvSpPr>
        <p:spPr>
          <a:xfrm>
            <a:off x="1206500" y="2512663"/>
            <a:ext cx="21971000" cy="9991853"/>
          </a:xfrm>
          <a:prstGeom prst="rect">
            <a:avLst/>
          </a:prstGeom>
        </p:spPr>
        <p:txBody>
          <a:bodyPr lIns="50800" tIns="50800" rIns="50800" bIns="50800" anchor="t">
            <a:normAutofit/>
          </a:bodyPr>
          <a:lstStyle/>
          <a:p>
            <a:r>
              <a:rPr lang="en-US" sz="9600" dirty="0"/>
              <a:t>Your name</a:t>
            </a:r>
          </a:p>
          <a:p>
            <a:r>
              <a:rPr lang="en-US" sz="9600" dirty="0"/>
              <a:t>Major</a:t>
            </a:r>
          </a:p>
          <a:p>
            <a:r>
              <a:rPr lang="en-US" sz="9600" dirty="0"/>
              <a:t>Research interests, if any</a:t>
            </a:r>
          </a:p>
          <a:p>
            <a:r>
              <a:rPr lang="en-US" sz="9600" dirty="0"/>
              <a:t>At least 1 of your interests/hobbies</a:t>
            </a:r>
          </a:p>
          <a:p>
            <a:pPr marL="0" indent="0">
              <a:buNone/>
            </a:pPr>
            <a:endParaRPr sz="9600" dirty="0"/>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0" name="What is…"/>
          <p:cNvSpPr txBox="1">
            <a:spLocks noGrp="1"/>
          </p:cNvSpPr>
          <p:nvPr>
            <p:ph type="body" idx="1"/>
          </p:nvPr>
        </p:nvSpPr>
        <p:spPr>
          <a:xfrm>
            <a:off x="77331" y="3819537"/>
            <a:ext cx="24229338" cy="6076926"/>
          </a:xfrm>
          <a:prstGeom prst="rect">
            <a:avLst/>
          </a:prstGeom>
        </p:spPr>
        <p:txBody>
          <a:bodyPr anchor="ctr"/>
          <a:lstStyle/>
          <a:p>
            <a:pPr>
              <a:defRPr sz="19800" spc="-197"/>
            </a:pPr>
            <a:r>
              <a:rPr dirty="0"/>
              <a:t>What is </a:t>
            </a:r>
          </a:p>
          <a:p>
            <a:pPr>
              <a:defRPr sz="19800" spc="-197"/>
            </a:pPr>
            <a:r>
              <a:rPr lang="en-US" dirty="0"/>
              <a:t>this class?</a:t>
            </a:r>
            <a:endParaRPr dirty="0"/>
          </a:p>
        </p:txBody>
      </p:sp>
    </p:spTree>
    <p:extLst>
      <p:ext uri="{BB962C8B-B14F-4D97-AF65-F5344CB8AC3E}">
        <p14:creationId xmlns:p14="http://schemas.microsoft.com/office/powerpoint/2010/main" val="488072855"/>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F70743-9FE1-34FA-81E2-1AD81DBE49A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BEA313-4F3A-D7CB-4748-3EE8AFAF7F4F}"/>
              </a:ext>
            </a:extLst>
          </p:cNvPr>
          <p:cNvSpPr>
            <a:spLocks noGrp="1"/>
          </p:cNvSpPr>
          <p:nvPr>
            <p:ph type="title"/>
          </p:nvPr>
        </p:nvSpPr>
        <p:spPr>
          <a:xfrm>
            <a:off x="462708" y="457202"/>
            <a:ext cx="21031200" cy="2076772"/>
          </a:xfrm>
        </p:spPr>
        <p:txBody>
          <a:bodyPr/>
          <a:lstStyle/>
          <a:p>
            <a:r>
              <a:rPr lang="en-US" dirty="0">
                <a:solidFill>
                  <a:schemeClr val="bg2">
                    <a:lumMod val="10000"/>
                  </a:schemeClr>
                </a:solidFill>
              </a:rPr>
              <a:t>Course Learning Objectives:</a:t>
            </a:r>
          </a:p>
        </p:txBody>
      </p:sp>
      <p:sp>
        <p:nvSpPr>
          <p:cNvPr id="6" name="Content Placeholder 5">
            <a:extLst>
              <a:ext uri="{FF2B5EF4-FFF2-40B4-BE49-F238E27FC236}">
                <a16:creationId xmlns:a16="http://schemas.microsoft.com/office/drawing/2014/main" id="{CC550851-BCFF-AEA9-114D-B2F2768C251C}"/>
              </a:ext>
            </a:extLst>
          </p:cNvPr>
          <p:cNvSpPr>
            <a:spLocks noGrp="1"/>
          </p:cNvSpPr>
          <p:nvPr>
            <p:ph idx="1"/>
          </p:nvPr>
        </p:nvSpPr>
        <p:spPr>
          <a:xfrm>
            <a:off x="1206500" y="2011680"/>
            <a:ext cx="21971000" cy="10492836"/>
          </a:xfrm>
        </p:spPr>
        <p:txBody>
          <a:bodyPr>
            <a:normAutofit lnSpcReduction="10000"/>
          </a:bodyPr>
          <a:lstStyle/>
          <a:p>
            <a:pPr lvl="0" fontAlgn="base"/>
            <a:r>
              <a:rPr lang="en-US" sz="5400" dirty="0"/>
              <a:t>Understand the importance of </a:t>
            </a:r>
            <a:r>
              <a:rPr lang="en-US" sz="5400" b="1" dirty="0"/>
              <a:t>data communication</a:t>
            </a:r>
            <a:r>
              <a:rPr lang="en-US" sz="5400" dirty="0"/>
              <a:t> in various domains.</a:t>
            </a:r>
          </a:p>
          <a:p>
            <a:pPr lvl="0" fontAlgn="base"/>
            <a:r>
              <a:rPr lang="en-US" sz="5400" dirty="0"/>
              <a:t>Gain knowledge about various tools and techniques, including proficiency in using </a:t>
            </a:r>
            <a:r>
              <a:rPr lang="en-US" sz="5400" b="1" dirty="0"/>
              <a:t>industry-standard software for data visualization and reporting</a:t>
            </a:r>
            <a:r>
              <a:rPr lang="en-US" sz="5400" dirty="0"/>
              <a:t>.</a:t>
            </a:r>
          </a:p>
          <a:p>
            <a:pPr lvl="0" fontAlgn="base"/>
            <a:r>
              <a:rPr lang="en-US" sz="5400" dirty="0"/>
              <a:t>Apply basic </a:t>
            </a:r>
            <a:r>
              <a:rPr lang="en-US" sz="5400" b="1" dirty="0"/>
              <a:t>design</a:t>
            </a:r>
            <a:r>
              <a:rPr lang="en-US" sz="5400" dirty="0"/>
              <a:t> </a:t>
            </a:r>
            <a:r>
              <a:rPr lang="en-US" sz="5400" b="1" dirty="0"/>
              <a:t>principles</a:t>
            </a:r>
            <a:r>
              <a:rPr lang="en-US" sz="5400" dirty="0"/>
              <a:t> to create visually effective and informative data visualizations.</a:t>
            </a:r>
          </a:p>
          <a:p>
            <a:pPr lvl="0" fontAlgn="base"/>
            <a:r>
              <a:rPr lang="en-US" sz="5400" dirty="0"/>
              <a:t>Develop </a:t>
            </a:r>
            <a:r>
              <a:rPr lang="en-US" sz="5400" b="1" dirty="0"/>
              <a:t>storytelling</a:t>
            </a:r>
            <a:r>
              <a:rPr lang="en-US" sz="5400" dirty="0"/>
              <a:t> arches to richly describe data alongside visualizations.  </a:t>
            </a:r>
          </a:p>
          <a:p>
            <a:pPr lvl="0" fontAlgn="base"/>
            <a:r>
              <a:rPr lang="en-US" sz="5400" dirty="0"/>
              <a:t>Analyze how charts can </a:t>
            </a:r>
            <a:r>
              <a:rPr lang="en-US" sz="5400" b="1" dirty="0"/>
              <a:t>misrepresent data</a:t>
            </a:r>
            <a:r>
              <a:rPr lang="en-US" sz="5400" dirty="0"/>
              <a:t>.</a:t>
            </a:r>
          </a:p>
          <a:p>
            <a:pPr lvl="0" fontAlgn="base"/>
            <a:r>
              <a:rPr lang="en-US" sz="5400" dirty="0"/>
              <a:t>Critique the </a:t>
            </a:r>
            <a:r>
              <a:rPr lang="en-US" sz="5400" b="1" dirty="0"/>
              <a:t>effectiveness</a:t>
            </a:r>
            <a:r>
              <a:rPr lang="en-US" sz="5400" dirty="0"/>
              <a:t> of various data communication strategies and make informed decisions about which techniques are best suited for specific communication objectives and target audiences.</a:t>
            </a:r>
          </a:p>
          <a:p>
            <a:endParaRPr lang="en-US" sz="5400" dirty="0"/>
          </a:p>
        </p:txBody>
      </p:sp>
    </p:spTree>
    <p:extLst>
      <p:ext uri="{BB962C8B-B14F-4D97-AF65-F5344CB8AC3E}">
        <p14:creationId xmlns:p14="http://schemas.microsoft.com/office/powerpoint/2010/main" val="3292797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animBg="1"/>
    </p:bldLst>
  </p:timing>
</p:sld>
</file>

<file path=ppt/theme/theme1.xml><?xml version="1.0" encoding="utf-8"?>
<a:theme xmlns:a="http://schemas.openxmlformats.org/drawingml/2006/main" name="21_BasicWhite">
  <a:themeElements>
    <a:clrScheme name="21_BasicWhite">
      <a:dk1>
        <a:srgbClr val="5E5E5E"/>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emplate/>
  <TotalTime>225</TotalTime>
  <Words>2299</Words>
  <Application>Microsoft Macintosh PowerPoint</Application>
  <PresentationFormat>Custom</PresentationFormat>
  <Paragraphs>303</Paragraphs>
  <Slides>53</Slides>
  <Notes>40</Notes>
  <HiddenSlides>4</HiddenSlides>
  <MMClips>1</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53</vt:i4>
      </vt:variant>
    </vt:vector>
  </HeadingPairs>
  <TitlesOfParts>
    <vt:vector size="65" baseType="lpstr">
      <vt:lpstr>Calibri</vt:lpstr>
      <vt:lpstr>Century Gothic</vt:lpstr>
      <vt:lpstr>EB Garamond</vt:lpstr>
      <vt:lpstr>EB Garamond Medium</vt:lpstr>
      <vt:lpstr>Helvetica</vt:lpstr>
      <vt:lpstr>Helvetica Neue</vt:lpstr>
      <vt:lpstr>Helvetica Neue Medium</vt:lpstr>
      <vt:lpstr>Lato</vt:lpstr>
      <vt:lpstr>Lato Black</vt:lpstr>
      <vt:lpstr>Open Sans Medium</vt:lpstr>
      <vt:lpstr>Wingdings</vt:lpstr>
      <vt:lpstr>21_BasicWhite</vt:lpstr>
      <vt:lpstr>01 Introduction</vt:lpstr>
      <vt:lpstr>PowerPoint Presentation</vt:lpstr>
      <vt:lpstr>PowerPoint Presentation</vt:lpstr>
      <vt:lpstr>Sarah Groves</vt:lpstr>
      <vt:lpstr>My research: biomedical network science</vt:lpstr>
      <vt:lpstr>TBD</vt:lpstr>
      <vt:lpstr>Make a name card!</vt:lpstr>
      <vt:lpstr>PowerPoint Presentation</vt:lpstr>
      <vt:lpstr>Course Learning Objectives:</vt:lpstr>
      <vt:lpstr>Teaching philosophy (based on scientific studies):</vt:lpstr>
      <vt:lpstr>Learning how to learn, briefly</vt:lpstr>
      <vt:lpstr>Hippocampus and neocortex, briefly</vt:lpstr>
      <vt:lpstr>Declarative vs procedural pathways to learning</vt:lpstr>
      <vt:lpstr>Best tools for learning, briefly</vt:lpstr>
      <vt:lpstr>My expectations of each student:</vt:lpstr>
      <vt:lpstr>Student expectations of me &amp; this class:</vt:lpstr>
      <vt:lpstr>AI: the good and bad</vt:lpstr>
      <vt:lpstr>AI Policy: my expectations for you</vt:lpstr>
      <vt:lpstr>Class Schedule</vt:lpstr>
      <vt:lpstr>Grading</vt:lpstr>
      <vt:lpstr>Late Policy</vt:lpstr>
      <vt:lpstr>By next class…</vt:lpstr>
      <vt:lpstr>PowerPoint Presentation</vt:lpstr>
      <vt:lpstr>How much data are we producing?</vt:lpstr>
      <vt:lpstr>PowerPoint Presentation</vt:lpstr>
      <vt:lpstr>PowerPoint Presentation</vt:lpstr>
      <vt:lpstr>PowerPoint Presentation</vt:lpstr>
      <vt:lpstr>We need visualization where data models interface with the world</vt:lpstr>
      <vt:lpstr>The Pipeline as Arc with Three Zones</vt:lpstr>
      <vt:lpstr>Design occurs at the interface  between the world and and models  W1 → M → W2  It fundamentally involves the work of representation</vt:lpstr>
      <vt:lpstr>Work of Representation</vt:lpstr>
      <vt:lpstr>Activities for Each Zone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Two Kinds of Visualization</vt:lpstr>
      <vt:lpstr>PowerPoint Presentation</vt:lpstr>
      <vt:lpstr>This structure of this course follows this pattern  The first half will focus on exploratory data visualization  The second half will focus on explanatory  storytelling and infographics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Groves, Sarah Maddox (xpz5km)</cp:lastModifiedBy>
  <cp:revision>130</cp:revision>
  <dcterms:modified xsi:type="dcterms:W3CDTF">2026-07-31T15:30:59Z</dcterms:modified>
</cp:coreProperties>
</file>